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</p:sldIdLst>
  <p:sldSz cx="10439400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76" y="77"/>
      </p:cViewPr>
      <p:guideLst>
        <p:guide orient="horz" pos="1815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942577"/>
            <a:ext cx="7829550" cy="2005142"/>
          </a:xfrm>
        </p:spPr>
        <p:txBody>
          <a:bodyPr anchor="b"/>
          <a:lstStyle>
            <a:lvl1pPr algn="ctr">
              <a:defRPr sz="50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025045"/>
            <a:ext cx="7829550" cy="1390533"/>
          </a:xfrm>
        </p:spPr>
        <p:txBody>
          <a:bodyPr/>
          <a:lstStyle>
            <a:lvl1pPr marL="0" indent="0" algn="ctr">
              <a:buNone/>
              <a:defRPr sz="2016"/>
            </a:lvl1pPr>
            <a:lvl2pPr marL="383957" indent="0" algn="ctr">
              <a:buNone/>
              <a:defRPr sz="1680"/>
            </a:lvl2pPr>
            <a:lvl3pPr marL="767913" indent="0" algn="ctr">
              <a:buNone/>
              <a:defRPr sz="1512"/>
            </a:lvl3pPr>
            <a:lvl4pPr marL="1151870" indent="0" algn="ctr">
              <a:buNone/>
              <a:defRPr sz="1344"/>
            </a:lvl4pPr>
            <a:lvl5pPr marL="1535826" indent="0" algn="ctr">
              <a:buNone/>
              <a:defRPr sz="1344"/>
            </a:lvl5pPr>
            <a:lvl6pPr marL="1919783" indent="0" algn="ctr">
              <a:buNone/>
              <a:defRPr sz="1344"/>
            </a:lvl6pPr>
            <a:lvl7pPr marL="2303739" indent="0" algn="ctr">
              <a:buNone/>
              <a:defRPr sz="1344"/>
            </a:lvl7pPr>
            <a:lvl8pPr marL="2687696" indent="0" algn="ctr">
              <a:buNone/>
              <a:defRPr sz="1344"/>
            </a:lvl8pPr>
            <a:lvl9pPr marL="3071652" indent="0" algn="ctr">
              <a:buNone/>
              <a:defRPr sz="1344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82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97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5" y="306637"/>
            <a:ext cx="2250996" cy="488086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09" y="306637"/>
            <a:ext cx="6622494" cy="488086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42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1" y="1435864"/>
            <a:ext cx="9003983" cy="2395771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1" y="3854300"/>
            <a:ext cx="9003983" cy="1259879"/>
          </a:xfrm>
        </p:spPr>
        <p:txBody>
          <a:bodyPr/>
          <a:lstStyle>
            <a:lvl1pPr marL="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1pPr>
            <a:lvl2pPr marL="383957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76791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151870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53582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1919783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303739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2687696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07165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77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533187"/>
            <a:ext cx="4436745" cy="36543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533187"/>
            <a:ext cx="4436745" cy="365431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45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06638"/>
            <a:ext cx="9003983" cy="111322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69" y="1411865"/>
            <a:ext cx="4416355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69" y="2103799"/>
            <a:ext cx="4416355" cy="30943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6" y="1411865"/>
            <a:ext cx="4438105" cy="691934"/>
          </a:xfrm>
        </p:spPr>
        <p:txBody>
          <a:bodyPr anchor="b"/>
          <a:lstStyle>
            <a:lvl1pPr marL="0" indent="0">
              <a:buNone/>
              <a:defRPr sz="2016" b="1"/>
            </a:lvl1pPr>
            <a:lvl2pPr marL="383957" indent="0">
              <a:buNone/>
              <a:defRPr sz="1680" b="1"/>
            </a:lvl2pPr>
            <a:lvl3pPr marL="767913" indent="0">
              <a:buNone/>
              <a:defRPr sz="1512" b="1"/>
            </a:lvl3pPr>
            <a:lvl4pPr marL="1151870" indent="0">
              <a:buNone/>
              <a:defRPr sz="1344" b="1"/>
            </a:lvl4pPr>
            <a:lvl5pPr marL="1535826" indent="0">
              <a:buNone/>
              <a:defRPr sz="1344" b="1"/>
            </a:lvl5pPr>
            <a:lvl6pPr marL="1919783" indent="0">
              <a:buNone/>
              <a:defRPr sz="1344" b="1"/>
            </a:lvl6pPr>
            <a:lvl7pPr marL="2303739" indent="0">
              <a:buNone/>
              <a:defRPr sz="1344" b="1"/>
            </a:lvl7pPr>
            <a:lvl8pPr marL="2687696" indent="0">
              <a:buNone/>
              <a:defRPr sz="1344" b="1"/>
            </a:lvl8pPr>
            <a:lvl9pPr marL="3071652" indent="0">
              <a:buNone/>
              <a:defRPr sz="134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6" y="2103799"/>
            <a:ext cx="4438105" cy="30943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25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36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383963"/>
            <a:ext cx="3366978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829255"/>
            <a:ext cx="5284946" cy="4092942"/>
          </a:xfrm>
        </p:spPr>
        <p:txBody>
          <a:bodyPr/>
          <a:lstStyle>
            <a:lvl1pPr>
              <a:defRPr sz="2687"/>
            </a:lvl1pPr>
            <a:lvl2pPr>
              <a:defRPr sz="2351"/>
            </a:lvl2pPr>
            <a:lvl3pPr>
              <a:defRPr sz="2016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1727835"/>
            <a:ext cx="3366978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9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383963"/>
            <a:ext cx="3366978" cy="1343872"/>
          </a:xfrm>
        </p:spPr>
        <p:txBody>
          <a:bodyPr anchor="b"/>
          <a:lstStyle>
            <a:lvl1pPr>
              <a:defRPr sz="26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829255"/>
            <a:ext cx="5284946" cy="4092942"/>
          </a:xfrm>
        </p:spPr>
        <p:txBody>
          <a:bodyPr anchor="t"/>
          <a:lstStyle>
            <a:lvl1pPr marL="0" indent="0">
              <a:buNone/>
              <a:defRPr sz="2687"/>
            </a:lvl1pPr>
            <a:lvl2pPr marL="383957" indent="0">
              <a:buNone/>
              <a:defRPr sz="2351"/>
            </a:lvl2pPr>
            <a:lvl3pPr marL="767913" indent="0">
              <a:buNone/>
              <a:defRPr sz="2016"/>
            </a:lvl3pPr>
            <a:lvl4pPr marL="1151870" indent="0">
              <a:buNone/>
              <a:defRPr sz="1680"/>
            </a:lvl4pPr>
            <a:lvl5pPr marL="1535826" indent="0">
              <a:buNone/>
              <a:defRPr sz="1680"/>
            </a:lvl5pPr>
            <a:lvl6pPr marL="1919783" indent="0">
              <a:buNone/>
              <a:defRPr sz="1680"/>
            </a:lvl6pPr>
            <a:lvl7pPr marL="2303739" indent="0">
              <a:buNone/>
              <a:defRPr sz="1680"/>
            </a:lvl7pPr>
            <a:lvl8pPr marL="2687696" indent="0">
              <a:buNone/>
              <a:defRPr sz="1680"/>
            </a:lvl8pPr>
            <a:lvl9pPr marL="3071652" indent="0">
              <a:buNone/>
              <a:defRPr sz="168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1727835"/>
            <a:ext cx="3366978" cy="3201028"/>
          </a:xfrm>
        </p:spPr>
        <p:txBody>
          <a:bodyPr/>
          <a:lstStyle>
            <a:lvl1pPr marL="0" indent="0">
              <a:buNone/>
              <a:defRPr sz="1344"/>
            </a:lvl1pPr>
            <a:lvl2pPr marL="383957" indent="0">
              <a:buNone/>
              <a:defRPr sz="1176"/>
            </a:lvl2pPr>
            <a:lvl3pPr marL="767913" indent="0">
              <a:buNone/>
              <a:defRPr sz="1008"/>
            </a:lvl3pPr>
            <a:lvl4pPr marL="1151870" indent="0">
              <a:buNone/>
              <a:defRPr sz="840"/>
            </a:lvl4pPr>
            <a:lvl5pPr marL="1535826" indent="0">
              <a:buNone/>
              <a:defRPr sz="840"/>
            </a:lvl5pPr>
            <a:lvl6pPr marL="1919783" indent="0">
              <a:buNone/>
              <a:defRPr sz="840"/>
            </a:lvl6pPr>
            <a:lvl7pPr marL="2303739" indent="0">
              <a:buNone/>
              <a:defRPr sz="840"/>
            </a:lvl7pPr>
            <a:lvl8pPr marL="2687696" indent="0">
              <a:buNone/>
              <a:defRPr sz="840"/>
            </a:lvl8pPr>
            <a:lvl9pPr marL="3071652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80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06638"/>
            <a:ext cx="9003983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533187"/>
            <a:ext cx="9003983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5338158"/>
            <a:ext cx="234886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4ECCB-F980-42DD-95AE-EDE43AA33218}" type="datetimeFigureOut">
              <a:rPr lang="zh-CN" altLang="en-US" smtClean="0"/>
              <a:t>2024/3/11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5338158"/>
            <a:ext cx="3523298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5338158"/>
            <a:ext cx="234886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DB81-9AF0-49BB-B246-BDC06E6F2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43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A91849-A940-3C55-6DE9-15F23369F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22" y="2126797"/>
            <a:ext cx="7275409" cy="313538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94A82CC4-739D-B1CE-DA53-3D64E8F1F50F}"/>
              </a:ext>
            </a:extLst>
          </p:cNvPr>
          <p:cNvSpPr/>
          <p:nvPr/>
        </p:nvSpPr>
        <p:spPr>
          <a:xfrm>
            <a:off x="5423129" y="3354849"/>
            <a:ext cx="93792" cy="787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7DE8E20-1803-CAF1-4753-2D89C8EAC50C}"/>
              </a:ext>
            </a:extLst>
          </p:cNvPr>
          <p:cNvSpPr/>
          <p:nvPr/>
        </p:nvSpPr>
        <p:spPr>
          <a:xfrm>
            <a:off x="7134192" y="3328180"/>
            <a:ext cx="93792" cy="787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2B52342-E9D1-0B4E-EB54-804A8A56753F}"/>
              </a:ext>
            </a:extLst>
          </p:cNvPr>
          <p:cNvSpPr/>
          <p:nvPr/>
        </p:nvSpPr>
        <p:spPr>
          <a:xfrm>
            <a:off x="7709557" y="3203930"/>
            <a:ext cx="93792" cy="787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A55EE77-BE0F-0644-9F59-C630260236CD}"/>
              </a:ext>
            </a:extLst>
          </p:cNvPr>
          <p:cNvSpPr/>
          <p:nvPr/>
        </p:nvSpPr>
        <p:spPr>
          <a:xfrm>
            <a:off x="6760752" y="3209521"/>
            <a:ext cx="93792" cy="787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8EAF14D-FA1B-F05C-0C86-C0FD862713E1}"/>
              </a:ext>
            </a:extLst>
          </p:cNvPr>
          <p:cNvSpPr/>
          <p:nvPr/>
        </p:nvSpPr>
        <p:spPr>
          <a:xfrm>
            <a:off x="8457910" y="3139075"/>
            <a:ext cx="93792" cy="787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A053221-DF2B-D9EB-5BE2-3C1611A93EBB}"/>
              </a:ext>
            </a:extLst>
          </p:cNvPr>
          <p:cNvSpPr/>
          <p:nvPr/>
        </p:nvSpPr>
        <p:spPr>
          <a:xfrm>
            <a:off x="2716075" y="2919469"/>
            <a:ext cx="93792" cy="787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ED8ED1D2-1104-0F55-CEBB-593AF34372ED}"/>
              </a:ext>
            </a:extLst>
          </p:cNvPr>
          <p:cNvSpPr/>
          <p:nvPr/>
        </p:nvSpPr>
        <p:spPr>
          <a:xfrm>
            <a:off x="4046065" y="3328180"/>
            <a:ext cx="93792" cy="787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A1A78AF3-B3EC-DAAA-4B9F-E1F5B5C0C154}"/>
              </a:ext>
            </a:extLst>
          </p:cNvPr>
          <p:cNvSpPr/>
          <p:nvPr/>
        </p:nvSpPr>
        <p:spPr>
          <a:xfrm>
            <a:off x="2450390" y="3564865"/>
            <a:ext cx="108222" cy="25032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E98DC69-8B7C-D688-8669-9B1CC6583219}"/>
              </a:ext>
            </a:extLst>
          </p:cNvPr>
          <p:cNvSpPr/>
          <p:nvPr/>
        </p:nvSpPr>
        <p:spPr>
          <a:xfrm>
            <a:off x="8516357" y="3564865"/>
            <a:ext cx="108222" cy="25032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4142D72-786D-7787-CBED-EA2A58941081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2749844" y="1899598"/>
            <a:ext cx="13128" cy="10198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F20C964-0861-4EA0-2773-F5F9FE6C9B54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8504807" y="2899843"/>
            <a:ext cx="0" cy="2625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E0996AB-B2DB-C864-07DA-871D1F0F28A6}"/>
              </a:ext>
            </a:extLst>
          </p:cNvPr>
          <p:cNvCxnSpPr>
            <a:cxnSpLocks/>
          </p:cNvCxnSpPr>
          <p:nvPr/>
        </p:nvCxnSpPr>
        <p:spPr>
          <a:xfrm flipV="1">
            <a:off x="7758277" y="1892140"/>
            <a:ext cx="0" cy="13117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BBD9C63-7343-EF11-A5B9-F66C89A9BACC}"/>
              </a:ext>
            </a:extLst>
          </p:cNvPr>
          <p:cNvCxnSpPr>
            <a:cxnSpLocks/>
          </p:cNvCxnSpPr>
          <p:nvPr/>
        </p:nvCxnSpPr>
        <p:spPr>
          <a:xfrm flipV="1">
            <a:off x="7172706" y="1899598"/>
            <a:ext cx="5143" cy="14296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A02BADD-CF82-7B76-F3C0-EE6CF5A3C6C2}"/>
              </a:ext>
            </a:extLst>
          </p:cNvPr>
          <p:cNvCxnSpPr>
            <a:cxnSpLocks/>
          </p:cNvCxnSpPr>
          <p:nvPr/>
        </p:nvCxnSpPr>
        <p:spPr>
          <a:xfrm flipV="1">
            <a:off x="6807648" y="2455919"/>
            <a:ext cx="0" cy="7480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5E38901-FE67-619B-8E5B-FDFBDE204A73}"/>
              </a:ext>
            </a:extLst>
          </p:cNvPr>
          <p:cNvCxnSpPr>
            <a:cxnSpLocks/>
          </p:cNvCxnSpPr>
          <p:nvPr/>
        </p:nvCxnSpPr>
        <p:spPr>
          <a:xfrm flipH="1" flipV="1">
            <a:off x="5453878" y="2383446"/>
            <a:ext cx="9085" cy="9761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88B7D2A-5460-ED80-4B4E-51C2E538FAB7}"/>
              </a:ext>
            </a:extLst>
          </p:cNvPr>
          <p:cNvCxnSpPr>
            <a:cxnSpLocks/>
          </p:cNvCxnSpPr>
          <p:nvPr/>
        </p:nvCxnSpPr>
        <p:spPr>
          <a:xfrm flipV="1">
            <a:off x="4092961" y="1899598"/>
            <a:ext cx="0" cy="14679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8D056AAE-6448-B3AB-6C35-BBE0249AC6E2}"/>
              </a:ext>
            </a:extLst>
          </p:cNvPr>
          <p:cNvSpPr txBox="1"/>
          <p:nvPr/>
        </p:nvSpPr>
        <p:spPr>
          <a:xfrm>
            <a:off x="5859004" y="2232397"/>
            <a:ext cx="593464" cy="228076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82" dirty="0"/>
              <a:t>示温漆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0FA96AB-40B8-528B-5406-BDE38429973F}"/>
              </a:ext>
            </a:extLst>
          </p:cNvPr>
          <p:cNvSpPr txBox="1"/>
          <p:nvPr/>
        </p:nvSpPr>
        <p:spPr>
          <a:xfrm>
            <a:off x="5173570" y="1519326"/>
            <a:ext cx="595035" cy="215444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dirty="0"/>
              <a:t>叶尖间隙</a:t>
            </a:r>
            <a:endParaRPr lang="en-US" altLang="zh-CN" sz="8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98DFDD6-CFA7-E06B-F7DF-64293460C545}"/>
              </a:ext>
            </a:extLst>
          </p:cNvPr>
          <p:cNvSpPr txBox="1"/>
          <p:nvPr/>
        </p:nvSpPr>
        <p:spPr>
          <a:xfrm>
            <a:off x="8143882" y="2536025"/>
            <a:ext cx="721849" cy="363818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82" dirty="0"/>
              <a:t>排气颗粒</a:t>
            </a:r>
            <a:endParaRPr lang="en-US" altLang="zh-CN" sz="882" dirty="0"/>
          </a:p>
          <a:p>
            <a:pPr algn="ctr"/>
            <a:r>
              <a:rPr lang="zh-CN" altLang="en-US" sz="882" dirty="0"/>
              <a:t>监测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1FC4D0-CB8E-9F70-F9FA-B09C136E3571}"/>
              </a:ext>
            </a:extLst>
          </p:cNvPr>
          <p:cNvSpPr txBox="1"/>
          <p:nvPr/>
        </p:nvSpPr>
        <p:spPr>
          <a:xfrm>
            <a:off x="5856239" y="2783344"/>
            <a:ext cx="887869" cy="228076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2" dirty="0"/>
              <a:t>高温动态压力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9A83556-1941-8652-780C-5B621C4DB539}"/>
              </a:ext>
            </a:extLst>
          </p:cNvPr>
          <p:cNvCxnSpPr>
            <a:cxnSpLocks/>
          </p:cNvCxnSpPr>
          <p:nvPr/>
        </p:nvCxnSpPr>
        <p:spPr>
          <a:xfrm flipH="1" flipV="1">
            <a:off x="6760752" y="2879725"/>
            <a:ext cx="4872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EEE67AF-8BC1-50DC-08F9-59C471E7022C}"/>
              </a:ext>
            </a:extLst>
          </p:cNvPr>
          <p:cNvCxnSpPr>
            <a:cxnSpLocks/>
          </p:cNvCxnSpPr>
          <p:nvPr/>
        </p:nvCxnSpPr>
        <p:spPr>
          <a:xfrm flipH="1" flipV="1">
            <a:off x="5862997" y="1892140"/>
            <a:ext cx="1893456" cy="74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7F94A33A-9583-E99D-A2DD-C03B647797DF}"/>
              </a:ext>
            </a:extLst>
          </p:cNvPr>
          <p:cNvCxnSpPr>
            <a:cxnSpLocks/>
          </p:cNvCxnSpPr>
          <p:nvPr/>
        </p:nvCxnSpPr>
        <p:spPr>
          <a:xfrm flipH="1" flipV="1">
            <a:off x="6667477" y="2462583"/>
            <a:ext cx="1066440" cy="11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B3653A6C-D27C-5E8D-BBDA-FF67186C706B}"/>
              </a:ext>
            </a:extLst>
          </p:cNvPr>
          <p:cNvCxnSpPr>
            <a:cxnSpLocks/>
          </p:cNvCxnSpPr>
          <p:nvPr/>
        </p:nvCxnSpPr>
        <p:spPr>
          <a:xfrm flipH="1">
            <a:off x="5463848" y="2455919"/>
            <a:ext cx="289902" cy="37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5A8BD40-B213-BF6D-E483-31FF4C9782D3}"/>
              </a:ext>
            </a:extLst>
          </p:cNvPr>
          <p:cNvCxnSpPr>
            <a:cxnSpLocks/>
          </p:cNvCxnSpPr>
          <p:nvPr/>
        </p:nvCxnSpPr>
        <p:spPr>
          <a:xfrm flipH="1">
            <a:off x="5749604" y="2613865"/>
            <a:ext cx="119647" cy="25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22D49987-C270-EBE4-08CD-B4593EE05ECD}"/>
              </a:ext>
            </a:extLst>
          </p:cNvPr>
          <p:cNvCxnSpPr>
            <a:cxnSpLocks/>
          </p:cNvCxnSpPr>
          <p:nvPr/>
        </p:nvCxnSpPr>
        <p:spPr>
          <a:xfrm flipH="1">
            <a:off x="2751667" y="1892140"/>
            <a:ext cx="2316493" cy="34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93111C57-071F-7B1D-2D5C-B4B473EE2E08}"/>
              </a:ext>
            </a:extLst>
          </p:cNvPr>
          <p:cNvCxnSpPr>
            <a:cxnSpLocks/>
          </p:cNvCxnSpPr>
          <p:nvPr/>
        </p:nvCxnSpPr>
        <p:spPr>
          <a:xfrm flipV="1">
            <a:off x="8570468" y="3639343"/>
            <a:ext cx="0" cy="11292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2EB253B9-7795-899C-4477-E72E6FDE4E9A}"/>
              </a:ext>
            </a:extLst>
          </p:cNvPr>
          <p:cNvCxnSpPr>
            <a:cxnSpLocks/>
          </p:cNvCxnSpPr>
          <p:nvPr/>
        </p:nvCxnSpPr>
        <p:spPr>
          <a:xfrm flipV="1">
            <a:off x="2504500" y="3639343"/>
            <a:ext cx="0" cy="11292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BF1D25FD-BA60-1A55-9870-C70A47CC50C8}"/>
              </a:ext>
            </a:extLst>
          </p:cNvPr>
          <p:cNvCxnSpPr>
            <a:cxnSpLocks/>
          </p:cNvCxnSpPr>
          <p:nvPr/>
        </p:nvCxnSpPr>
        <p:spPr>
          <a:xfrm flipH="1" flipV="1">
            <a:off x="2504500" y="4761487"/>
            <a:ext cx="3136035" cy="71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B84FEA40-C8DC-5506-2BFF-148727DF8C74}"/>
              </a:ext>
            </a:extLst>
          </p:cNvPr>
          <p:cNvCxnSpPr>
            <a:cxnSpLocks/>
          </p:cNvCxnSpPr>
          <p:nvPr/>
        </p:nvCxnSpPr>
        <p:spPr>
          <a:xfrm flipH="1">
            <a:off x="6295947" y="4761487"/>
            <a:ext cx="22889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05E88A60-FED5-C9C8-A2F9-F44EBBD65F46}"/>
              </a:ext>
            </a:extLst>
          </p:cNvPr>
          <p:cNvSpPr txBox="1"/>
          <p:nvPr/>
        </p:nvSpPr>
        <p:spPr>
          <a:xfrm>
            <a:off x="5608384" y="5142028"/>
            <a:ext cx="721849" cy="228076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82" dirty="0"/>
              <a:t>动态数采</a:t>
            </a:r>
            <a:endParaRPr lang="en-US" altLang="zh-CN" sz="882" dirty="0"/>
          </a:p>
        </p:txBody>
      </p:sp>
      <p:sp>
        <p:nvSpPr>
          <p:cNvPr id="73" name="箭头: 下 72">
            <a:extLst>
              <a:ext uri="{FF2B5EF4-FFF2-40B4-BE49-F238E27FC236}">
                <a16:creationId xmlns:a16="http://schemas.microsoft.com/office/drawing/2014/main" id="{C6890403-3DCC-C6D5-E3BA-20CC6E3DA0BD}"/>
              </a:ext>
            </a:extLst>
          </p:cNvPr>
          <p:cNvSpPr/>
          <p:nvPr/>
        </p:nvSpPr>
        <p:spPr>
          <a:xfrm>
            <a:off x="5986261" y="5029656"/>
            <a:ext cx="33909" cy="1259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79BA22DB-2149-8B88-2492-D6D061C55879}"/>
              </a:ext>
            </a:extLst>
          </p:cNvPr>
          <p:cNvSpPr txBox="1"/>
          <p:nvPr/>
        </p:nvSpPr>
        <p:spPr>
          <a:xfrm>
            <a:off x="5173571" y="1784279"/>
            <a:ext cx="595035" cy="215444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叶片振动</a:t>
            </a:r>
            <a:endParaRPr lang="en-US" altLang="zh-CN" sz="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6C14B78F-A0BB-41A0-4EDF-3FDD6A1E72D2}"/>
              </a:ext>
            </a:extLst>
          </p:cNvPr>
          <p:cNvSpPr txBox="1"/>
          <p:nvPr/>
        </p:nvSpPr>
        <p:spPr>
          <a:xfrm>
            <a:off x="5231353" y="2031326"/>
            <a:ext cx="431684" cy="215444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latin typeface="宋体" panose="02010600030101010101" pitchFamily="2" charset="-122"/>
                <a:ea typeface="宋体" panose="02010600030101010101" pitchFamily="2" charset="-122"/>
              </a:rPr>
              <a:t>应变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FFEABDC-4C15-4F2E-4E6D-1B9B72C96979}"/>
              </a:ext>
            </a:extLst>
          </p:cNvPr>
          <p:cNvSpPr txBox="1"/>
          <p:nvPr/>
        </p:nvSpPr>
        <p:spPr>
          <a:xfrm>
            <a:off x="5862454" y="2500311"/>
            <a:ext cx="721849" cy="228076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82" dirty="0"/>
              <a:t>测温晶体</a:t>
            </a:r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4EDDBEEE-BD94-5041-E193-0F7AF4B5FA5B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6452468" y="2346435"/>
            <a:ext cx="208347" cy="9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>
            <a:extLst>
              <a:ext uri="{FF2B5EF4-FFF2-40B4-BE49-F238E27FC236}">
                <a16:creationId xmlns:a16="http://schemas.microsoft.com/office/drawing/2014/main" id="{49B808F3-C270-DE73-AD0E-4CFB1E19C12D}"/>
              </a:ext>
            </a:extLst>
          </p:cNvPr>
          <p:cNvCxnSpPr>
            <a:cxnSpLocks/>
          </p:cNvCxnSpPr>
          <p:nvPr/>
        </p:nvCxnSpPr>
        <p:spPr>
          <a:xfrm flipH="1">
            <a:off x="6584303" y="2610752"/>
            <a:ext cx="7651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7893F856-4AF9-AB9C-9571-3826FB119879}"/>
              </a:ext>
            </a:extLst>
          </p:cNvPr>
          <p:cNvCxnSpPr>
            <a:cxnSpLocks/>
          </p:cNvCxnSpPr>
          <p:nvPr/>
        </p:nvCxnSpPr>
        <p:spPr>
          <a:xfrm flipV="1">
            <a:off x="5754636" y="2341000"/>
            <a:ext cx="0" cy="269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848F52BB-DE97-5EAD-E549-D9573563EFAB}"/>
              </a:ext>
            </a:extLst>
          </p:cNvPr>
          <p:cNvCxnSpPr>
            <a:cxnSpLocks/>
          </p:cNvCxnSpPr>
          <p:nvPr/>
        </p:nvCxnSpPr>
        <p:spPr>
          <a:xfrm flipV="1">
            <a:off x="6667477" y="2341000"/>
            <a:ext cx="0" cy="269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>
            <a:extLst>
              <a:ext uri="{FF2B5EF4-FFF2-40B4-BE49-F238E27FC236}">
                <a16:creationId xmlns:a16="http://schemas.microsoft.com/office/drawing/2014/main" id="{535AED10-77F8-41E0-8A10-34FE4C86D6D3}"/>
              </a:ext>
            </a:extLst>
          </p:cNvPr>
          <p:cNvCxnSpPr>
            <a:cxnSpLocks/>
          </p:cNvCxnSpPr>
          <p:nvPr/>
        </p:nvCxnSpPr>
        <p:spPr>
          <a:xfrm flipH="1">
            <a:off x="4769355" y="2383446"/>
            <a:ext cx="67186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7D539144-5E1F-AAE5-98E9-C30ACEE092F9}"/>
              </a:ext>
            </a:extLst>
          </p:cNvPr>
          <p:cNvCxnSpPr>
            <a:cxnSpLocks/>
          </p:cNvCxnSpPr>
          <p:nvPr/>
        </p:nvCxnSpPr>
        <p:spPr>
          <a:xfrm flipV="1">
            <a:off x="4769355" y="1892140"/>
            <a:ext cx="7838" cy="4913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EF53999A-E5F0-F03B-8878-C802C7B5F997}"/>
              </a:ext>
            </a:extLst>
          </p:cNvPr>
          <p:cNvCxnSpPr>
            <a:cxnSpLocks/>
          </p:cNvCxnSpPr>
          <p:nvPr/>
        </p:nvCxnSpPr>
        <p:spPr>
          <a:xfrm flipV="1">
            <a:off x="5068161" y="1626336"/>
            <a:ext cx="0" cy="5004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id="{4EC4315F-E38F-E015-D5AE-CDCE9998A35F}"/>
              </a:ext>
            </a:extLst>
          </p:cNvPr>
          <p:cNvCxnSpPr>
            <a:cxnSpLocks/>
          </p:cNvCxnSpPr>
          <p:nvPr/>
        </p:nvCxnSpPr>
        <p:spPr>
          <a:xfrm flipV="1">
            <a:off x="5862997" y="1626336"/>
            <a:ext cx="0" cy="527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AA69809C-E217-99AF-7EC4-2BC3116BAB44}"/>
              </a:ext>
            </a:extLst>
          </p:cNvPr>
          <p:cNvCxnSpPr>
            <a:cxnSpLocks/>
          </p:cNvCxnSpPr>
          <p:nvPr/>
        </p:nvCxnSpPr>
        <p:spPr>
          <a:xfrm flipH="1">
            <a:off x="5068160" y="1626336"/>
            <a:ext cx="1061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>
            <a:extLst>
              <a:ext uri="{FF2B5EF4-FFF2-40B4-BE49-F238E27FC236}">
                <a16:creationId xmlns:a16="http://schemas.microsoft.com/office/drawing/2014/main" id="{1882F7FC-7DBB-AE7F-CBF3-DC866D6E08E2}"/>
              </a:ext>
            </a:extLst>
          </p:cNvPr>
          <p:cNvCxnSpPr>
            <a:cxnSpLocks/>
            <a:stCxn id="74" idx="1"/>
          </p:cNvCxnSpPr>
          <p:nvPr/>
        </p:nvCxnSpPr>
        <p:spPr>
          <a:xfrm flipH="1" flipV="1">
            <a:off x="5068161" y="1889493"/>
            <a:ext cx="105410" cy="25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576F1AD4-37D7-54C1-C901-A180136E8F91}"/>
              </a:ext>
            </a:extLst>
          </p:cNvPr>
          <p:cNvCxnSpPr>
            <a:cxnSpLocks/>
            <a:stCxn id="5" idx="0"/>
          </p:cNvCxnSpPr>
          <p:nvPr/>
        </p:nvCxnSpPr>
        <p:spPr>
          <a:xfrm flipH="1">
            <a:off x="5068160" y="2126797"/>
            <a:ext cx="1598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id="{942E1120-78A3-FAC4-FE0E-CAE0AC0F4750}"/>
              </a:ext>
            </a:extLst>
          </p:cNvPr>
          <p:cNvCxnSpPr>
            <a:cxnSpLocks/>
          </p:cNvCxnSpPr>
          <p:nvPr/>
        </p:nvCxnSpPr>
        <p:spPr>
          <a:xfrm flipH="1">
            <a:off x="5761470" y="1626336"/>
            <a:ext cx="10152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16A748BD-F3DB-003D-0DFE-00E8AF0BD5C9}"/>
              </a:ext>
            </a:extLst>
          </p:cNvPr>
          <p:cNvCxnSpPr>
            <a:cxnSpLocks/>
          </p:cNvCxnSpPr>
          <p:nvPr/>
        </p:nvCxnSpPr>
        <p:spPr>
          <a:xfrm flipH="1">
            <a:off x="5771112" y="1895869"/>
            <a:ext cx="918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箭头: 下 140">
            <a:extLst>
              <a:ext uri="{FF2B5EF4-FFF2-40B4-BE49-F238E27FC236}">
                <a16:creationId xmlns:a16="http://schemas.microsoft.com/office/drawing/2014/main" id="{50C67013-496C-68D4-61EC-82545B1CB31C}"/>
              </a:ext>
            </a:extLst>
          </p:cNvPr>
          <p:cNvSpPr/>
          <p:nvPr/>
        </p:nvSpPr>
        <p:spPr>
          <a:xfrm>
            <a:off x="5898242" y="5037080"/>
            <a:ext cx="33909" cy="11847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25A1C917-A67C-4087-4DCE-B5144BBE407B}"/>
              </a:ext>
            </a:extLst>
          </p:cNvPr>
          <p:cNvCxnSpPr>
            <a:cxnSpLocks/>
            <a:endCxn id="75" idx="3"/>
          </p:cNvCxnSpPr>
          <p:nvPr/>
        </p:nvCxnSpPr>
        <p:spPr>
          <a:xfrm flipH="1" flipV="1">
            <a:off x="5663037" y="2139048"/>
            <a:ext cx="193202" cy="18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138">
            <a:extLst>
              <a:ext uri="{FF2B5EF4-FFF2-40B4-BE49-F238E27FC236}">
                <a16:creationId xmlns:a16="http://schemas.microsoft.com/office/drawing/2014/main" id="{33BFC441-5428-4F79-37F1-816199350E88}"/>
              </a:ext>
            </a:extLst>
          </p:cNvPr>
          <p:cNvSpPr txBox="1"/>
          <p:nvPr/>
        </p:nvSpPr>
        <p:spPr>
          <a:xfrm>
            <a:off x="5733192" y="4474570"/>
            <a:ext cx="465079" cy="228076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82" dirty="0"/>
              <a:t>滑环</a:t>
            </a:r>
            <a:endParaRPr lang="en-US" altLang="zh-CN" sz="882" dirty="0"/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E9491D20-9A5E-C46D-D198-8892134DDF43}"/>
              </a:ext>
            </a:extLst>
          </p:cNvPr>
          <p:cNvSpPr txBox="1"/>
          <p:nvPr/>
        </p:nvSpPr>
        <p:spPr>
          <a:xfrm>
            <a:off x="5740579" y="4780848"/>
            <a:ext cx="465079" cy="228076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82" dirty="0"/>
              <a:t>遥测</a:t>
            </a:r>
          </a:p>
        </p:txBody>
      </p:sp>
      <p:cxnSp>
        <p:nvCxnSpPr>
          <p:cNvPr id="144" name="直接连接符 143">
            <a:extLst>
              <a:ext uri="{FF2B5EF4-FFF2-40B4-BE49-F238E27FC236}">
                <a16:creationId xmlns:a16="http://schemas.microsoft.com/office/drawing/2014/main" id="{6D609EBB-BA86-55D7-846D-30CE98DD3131}"/>
              </a:ext>
            </a:extLst>
          </p:cNvPr>
          <p:cNvCxnSpPr>
            <a:cxnSpLocks/>
          </p:cNvCxnSpPr>
          <p:nvPr/>
        </p:nvCxnSpPr>
        <p:spPr>
          <a:xfrm>
            <a:off x="5912310" y="4713993"/>
            <a:ext cx="0" cy="54649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EBCCB6E2-D306-86CA-C83E-187261C8DC3B}"/>
              </a:ext>
            </a:extLst>
          </p:cNvPr>
          <p:cNvCxnSpPr>
            <a:cxnSpLocks/>
          </p:cNvCxnSpPr>
          <p:nvPr/>
        </p:nvCxnSpPr>
        <p:spPr>
          <a:xfrm flipV="1">
            <a:off x="5646374" y="4590562"/>
            <a:ext cx="0" cy="3021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id="{AF3947B3-FDA0-2133-C852-DFFC17F573BF}"/>
              </a:ext>
            </a:extLst>
          </p:cNvPr>
          <p:cNvCxnSpPr>
            <a:cxnSpLocks/>
            <a:stCxn id="140" idx="1"/>
          </p:cNvCxnSpPr>
          <p:nvPr/>
        </p:nvCxnSpPr>
        <p:spPr>
          <a:xfrm flipH="1">
            <a:off x="5640535" y="4894886"/>
            <a:ext cx="1000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id="{48368884-D90E-C6BA-7427-DD3F9906BB95}"/>
              </a:ext>
            </a:extLst>
          </p:cNvPr>
          <p:cNvCxnSpPr>
            <a:cxnSpLocks/>
          </p:cNvCxnSpPr>
          <p:nvPr/>
        </p:nvCxnSpPr>
        <p:spPr>
          <a:xfrm flipH="1">
            <a:off x="6191028" y="4590562"/>
            <a:ext cx="10491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id="{B124FD7B-5DF3-6EB7-D63C-77FCB9E710EF}"/>
              </a:ext>
            </a:extLst>
          </p:cNvPr>
          <p:cNvCxnSpPr>
            <a:cxnSpLocks/>
            <a:endCxn id="140" idx="3"/>
          </p:cNvCxnSpPr>
          <p:nvPr/>
        </p:nvCxnSpPr>
        <p:spPr>
          <a:xfrm flipH="1">
            <a:off x="6205658" y="4892693"/>
            <a:ext cx="90289" cy="21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FCB7916D-7241-4FA5-9CDE-39AB634DEEF9}"/>
              </a:ext>
            </a:extLst>
          </p:cNvPr>
          <p:cNvCxnSpPr>
            <a:cxnSpLocks/>
          </p:cNvCxnSpPr>
          <p:nvPr/>
        </p:nvCxnSpPr>
        <p:spPr>
          <a:xfrm flipV="1">
            <a:off x="6295947" y="4590562"/>
            <a:ext cx="0" cy="3021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文本框 159">
            <a:extLst>
              <a:ext uri="{FF2B5EF4-FFF2-40B4-BE49-F238E27FC236}">
                <a16:creationId xmlns:a16="http://schemas.microsoft.com/office/drawing/2014/main" id="{0A89E431-A0E7-9C12-6937-7F6A5AFC6F86}"/>
              </a:ext>
            </a:extLst>
          </p:cNvPr>
          <p:cNvSpPr txBox="1"/>
          <p:nvPr/>
        </p:nvSpPr>
        <p:spPr>
          <a:xfrm>
            <a:off x="6657005" y="5123563"/>
            <a:ext cx="721849" cy="228076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882" dirty="0"/>
              <a:t>数据中心</a:t>
            </a:r>
            <a:endParaRPr lang="en-US" altLang="zh-CN" sz="882" dirty="0"/>
          </a:p>
        </p:txBody>
      </p:sp>
      <p:sp>
        <p:nvSpPr>
          <p:cNvPr id="161" name="箭头: 右 160">
            <a:extLst>
              <a:ext uri="{FF2B5EF4-FFF2-40B4-BE49-F238E27FC236}">
                <a16:creationId xmlns:a16="http://schemas.microsoft.com/office/drawing/2014/main" id="{3063C270-3595-98BA-9064-A4945B2646ED}"/>
              </a:ext>
            </a:extLst>
          </p:cNvPr>
          <p:cNvSpPr/>
          <p:nvPr/>
        </p:nvSpPr>
        <p:spPr>
          <a:xfrm>
            <a:off x="6356014" y="5237601"/>
            <a:ext cx="275209" cy="284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75"/>
          </a:p>
        </p:txBody>
      </p:sp>
      <p:pic>
        <p:nvPicPr>
          <p:cNvPr id="168" name="图片 167">
            <a:extLst>
              <a:ext uri="{FF2B5EF4-FFF2-40B4-BE49-F238E27FC236}">
                <a16:creationId xmlns:a16="http://schemas.microsoft.com/office/drawing/2014/main" id="{AAC8FA33-C645-89F1-CA45-00D2758D9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5" y="290066"/>
            <a:ext cx="2453088" cy="375667"/>
          </a:xfrm>
          <a:prstGeom prst="rect">
            <a:avLst/>
          </a:prstGeom>
        </p:spPr>
      </p:pic>
      <p:sp>
        <p:nvSpPr>
          <p:cNvPr id="169" name="文本框 168">
            <a:extLst>
              <a:ext uri="{FF2B5EF4-FFF2-40B4-BE49-F238E27FC236}">
                <a16:creationId xmlns:a16="http://schemas.microsoft.com/office/drawing/2014/main" id="{3AD24CD9-4A79-2D35-576C-B2C476D9EDE9}"/>
              </a:ext>
            </a:extLst>
          </p:cNvPr>
          <p:cNvSpPr txBox="1"/>
          <p:nvPr/>
        </p:nvSpPr>
        <p:spPr>
          <a:xfrm>
            <a:off x="2711859" y="71680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极端环境下测试方案提供商</a:t>
            </a:r>
          </a:p>
        </p:txBody>
      </p: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B7A5B3B2-597A-87DF-8C36-5A156291DF6C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5754636" y="2346435"/>
            <a:ext cx="104368" cy="32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>
            <a:extLst>
              <a:ext uri="{FF2B5EF4-FFF2-40B4-BE49-F238E27FC236}">
                <a16:creationId xmlns:a16="http://schemas.microsoft.com/office/drawing/2014/main" id="{ABFCF962-6E4B-3E56-515C-E3491823FB05}"/>
              </a:ext>
            </a:extLst>
          </p:cNvPr>
          <p:cNvCxnSpPr>
            <a:cxnSpLocks/>
          </p:cNvCxnSpPr>
          <p:nvPr/>
        </p:nvCxnSpPr>
        <p:spPr>
          <a:xfrm flipH="1">
            <a:off x="5640535" y="4594190"/>
            <a:ext cx="8676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50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B398553-666F-C3D6-5F57-07B0EF0D7764}"/>
              </a:ext>
            </a:extLst>
          </p:cNvPr>
          <p:cNvSpPr txBox="1"/>
          <p:nvPr/>
        </p:nvSpPr>
        <p:spPr>
          <a:xfrm>
            <a:off x="3856957" y="926311"/>
            <a:ext cx="307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叶尖间隙和非接触叶片振动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F96C1D0-41FB-DC9D-A14E-8E6CF221DAF9}"/>
              </a:ext>
            </a:extLst>
          </p:cNvPr>
          <p:cNvSpPr txBox="1"/>
          <p:nvPr/>
        </p:nvSpPr>
        <p:spPr>
          <a:xfrm>
            <a:off x="1263712" y="92631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高温动态压力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6E400B-A3F5-0D51-3B46-BCA57509FA86}"/>
              </a:ext>
            </a:extLst>
          </p:cNvPr>
          <p:cNvSpPr txBox="1"/>
          <p:nvPr/>
        </p:nvSpPr>
        <p:spPr>
          <a:xfrm>
            <a:off x="7789333" y="926311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排气颗粒监测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837C67-5BEC-1C36-9AC8-B159DFB7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5" y="290066"/>
            <a:ext cx="2453088" cy="3756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DDF8A70-3F97-8F9E-8797-B459D779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33" y="1460490"/>
            <a:ext cx="2569580" cy="171305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F4DF388-CB37-331C-41AB-3C480E936CDA}"/>
              </a:ext>
            </a:extLst>
          </p:cNvPr>
          <p:cNvSpPr txBox="1"/>
          <p:nvPr/>
        </p:nvSpPr>
        <p:spPr>
          <a:xfrm>
            <a:off x="888825" y="3646418"/>
            <a:ext cx="264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静压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	1 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至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70 bar</a:t>
            </a:r>
          </a:p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最大静态压力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132 bar </a:t>
            </a:r>
          </a:p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工作温度（连续）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≤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600°C </a:t>
            </a:r>
          </a:p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工作温度（极端）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≤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1000°C </a:t>
            </a: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频率响应 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10Hz 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 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10kHz 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8F34855-3F96-B2FD-24F2-7853CA885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25" y="1589918"/>
            <a:ext cx="1698070" cy="171305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407175B-BD3F-9C77-2E43-E0757146610B}"/>
              </a:ext>
            </a:extLst>
          </p:cNvPr>
          <p:cNvSpPr/>
          <p:nvPr/>
        </p:nvSpPr>
        <p:spPr>
          <a:xfrm>
            <a:off x="510540" y="830580"/>
            <a:ext cx="3076005" cy="4638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1F9450E-51C3-0BE0-5792-65FDAAC9CE48}"/>
              </a:ext>
            </a:extLst>
          </p:cNvPr>
          <p:cNvSpPr/>
          <p:nvPr/>
        </p:nvSpPr>
        <p:spPr>
          <a:xfrm>
            <a:off x="3794715" y="830580"/>
            <a:ext cx="3076005" cy="4638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C01B5C2-71BE-53AE-5858-B405326BE635}"/>
              </a:ext>
            </a:extLst>
          </p:cNvPr>
          <p:cNvSpPr/>
          <p:nvPr/>
        </p:nvSpPr>
        <p:spPr>
          <a:xfrm>
            <a:off x="7062611" y="830580"/>
            <a:ext cx="3076005" cy="4638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1CEF4B7-DAAE-F5EE-DD4A-B886DEDFEE36}"/>
              </a:ext>
            </a:extLst>
          </p:cNvPr>
          <p:cNvSpPr txBox="1"/>
          <p:nvPr/>
        </p:nvSpPr>
        <p:spPr>
          <a:xfrm>
            <a:off x="4071520" y="3646418"/>
            <a:ext cx="2492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传感器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光纤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电容</a:t>
            </a:r>
            <a:endParaRPr lang="en-US" altLang="zh-CN" sz="1200" b="0" i="0" u="none" strike="noStrik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工作温度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1400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en-US" altLang="zh-CN" sz="1200" b="0" i="0" u="none" strike="noStrik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功能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叶尖间隙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叶片振动幅值、频率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谐振和非谐振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裂纹监测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应力重构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C2CDA6E-16B0-D686-A418-00712A3B0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244" y="1525396"/>
            <a:ext cx="2443046" cy="212102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7D1F6D1-4E62-B344-B4DF-8B366535E9BF}"/>
              </a:ext>
            </a:extLst>
          </p:cNvPr>
          <p:cNvSpPr txBox="1"/>
          <p:nvPr/>
        </p:nvSpPr>
        <p:spPr>
          <a:xfrm>
            <a:off x="7354118" y="3646418"/>
            <a:ext cx="2146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发动机故障早期诊断：</a:t>
            </a:r>
            <a:endParaRPr lang="en-US" altLang="zh-CN" sz="1200" b="0" i="0" dirty="0">
              <a:solidFill>
                <a:srgbClr val="4F4F4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0" i="0" dirty="0">
              <a:solidFill>
                <a:srgbClr val="4F4F4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indent="-174625">
              <a:buFont typeface="Wingdings" panose="05000000000000000000" pitchFamily="2" charset="2"/>
              <a:buChar char="Ø"/>
            </a:pPr>
            <a:r>
              <a:rPr lang="zh-CN" altLang="en-US" sz="12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摩擦</a:t>
            </a:r>
            <a:endParaRPr lang="en-US" altLang="zh-CN" sz="1200" dirty="0">
              <a:solidFill>
                <a:srgbClr val="4F4F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indent="-174625">
              <a:buFont typeface="Wingdings" panose="05000000000000000000" pitchFamily="2" charset="2"/>
              <a:buChar char="Ø"/>
            </a:pPr>
            <a:r>
              <a:rPr lang="zh-CN" altLang="en-US" sz="12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叶片涂层和热障层的磨损</a:t>
            </a:r>
            <a:endParaRPr lang="en-US" altLang="zh-CN" sz="1200" b="0" i="0" dirty="0">
              <a:solidFill>
                <a:srgbClr val="4F4F4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indent="-174625">
              <a:buFont typeface="Wingdings" panose="05000000000000000000" pitchFamily="2" charset="2"/>
              <a:buChar char="Ø"/>
            </a:pPr>
            <a:r>
              <a:rPr lang="zh-CN" altLang="en-US" sz="12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燃烧室热点</a:t>
            </a:r>
            <a:endParaRPr lang="en-US" altLang="zh-CN" sz="1200" b="0" i="0" dirty="0">
              <a:solidFill>
                <a:srgbClr val="4F4F4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6700" indent="-174625">
              <a:buFont typeface="Wingdings" panose="05000000000000000000" pitchFamily="2" charset="2"/>
              <a:buChar char="Ø"/>
            </a:pPr>
            <a:r>
              <a:rPr lang="zh-CN" altLang="en-US" sz="1200" b="0" i="0" dirty="0">
                <a:solidFill>
                  <a:srgbClr val="4F4F4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燃烧不当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70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4B0117-CAFC-5581-2F4F-ED0B534D8871}"/>
              </a:ext>
            </a:extLst>
          </p:cNvPr>
          <p:cNvSpPr txBox="1"/>
          <p:nvPr/>
        </p:nvSpPr>
        <p:spPr>
          <a:xfrm>
            <a:off x="1437375" y="950273"/>
            <a:ext cx="114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高速滑环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3B3200-870E-49F1-D6A7-41F21FAD694F}"/>
              </a:ext>
            </a:extLst>
          </p:cNvPr>
          <p:cNvSpPr txBox="1"/>
          <p:nvPr/>
        </p:nvSpPr>
        <p:spPr>
          <a:xfrm>
            <a:off x="4663303" y="9502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传感器遥测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1CB114-9607-2BB4-6DB8-93E114271AB2}"/>
              </a:ext>
            </a:extLst>
          </p:cNvPr>
          <p:cNvSpPr txBox="1"/>
          <p:nvPr/>
        </p:nvSpPr>
        <p:spPr>
          <a:xfrm>
            <a:off x="8094562" y="9502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动态数采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937054C-AE9F-4E12-355D-D9A2E9DB6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5" y="290066"/>
            <a:ext cx="2453088" cy="3756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2EEEFD0-2CAA-B0F1-DFB2-4D264CA82C50}"/>
              </a:ext>
            </a:extLst>
          </p:cNvPr>
          <p:cNvSpPr/>
          <p:nvPr/>
        </p:nvSpPr>
        <p:spPr>
          <a:xfrm>
            <a:off x="510540" y="830580"/>
            <a:ext cx="3076005" cy="4638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D29AC7-6504-D338-4370-A29DD3BA1223}"/>
              </a:ext>
            </a:extLst>
          </p:cNvPr>
          <p:cNvSpPr/>
          <p:nvPr/>
        </p:nvSpPr>
        <p:spPr>
          <a:xfrm>
            <a:off x="3794715" y="830580"/>
            <a:ext cx="3076005" cy="4638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E65ADCC-6301-36C3-F701-2597D2FB0B3D}"/>
              </a:ext>
            </a:extLst>
          </p:cNvPr>
          <p:cNvSpPr/>
          <p:nvPr/>
        </p:nvSpPr>
        <p:spPr>
          <a:xfrm>
            <a:off x="7062611" y="830580"/>
            <a:ext cx="3076005" cy="46388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1B50FAF-1EFD-9B55-737A-E0F8CBAE0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03"/>
          <a:stretch/>
        </p:blipFill>
        <p:spPr>
          <a:xfrm>
            <a:off x="888825" y="1700534"/>
            <a:ext cx="2240430" cy="19257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525F3D8-132D-EDE4-FAE4-0516A0EF5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780" y="1435439"/>
            <a:ext cx="1338828" cy="1869019"/>
          </a:xfrm>
          <a:prstGeom prst="rect">
            <a:avLst/>
          </a:prstGeom>
        </p:spPr>
      </p:pic>
      <p:pic>
        <p:nvPicPr>
          <p:cNvPr id="17" name="IMG_9491.jpg" descr="IMG_9491.jpg">
            <a:extLst>
              <a:ext uri="{FF2B5EF4-FFF2-40B4-BE49-F238E27FC236}">
                <a16:creationId xmlns:a16="http://schemas.microsoft.com/office/drawing/2014/main" id="{4E3A9276-B3D8-2CDB-BF55-191092C33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689" y="1700534"/>
            <a:ext cx="2241743" cy="162334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B3BB333-4DF0-EB11-2FE8-4BEFC28F8377}"/>
              </a:ext>
            </a:extLst>
          </p:cNvPr>
          <p:cNvSpPr txBox="1"/>
          <p:nvPr/>
        </p:nvSpPr>
        <p:spPr>
          <a:xfrm>
            <a:off x="3916065" y="3659004"/>
            <a:ext cx="2954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供电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感应式</a:t>
            </a:r>
            <a:endParaRPr lang="en-US" altLang="zh-CN" sz="1200" b="0" i="0" u="none" strike="noStrik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工作温度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应变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160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温度模块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en-US" altLang="zh-CN" sz="1200" b="0" i="0" u="none" strike="noStrik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通道数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根据用户要求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信号传输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PCM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技术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模块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桥路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压力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热电偶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热电阻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动应变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	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234D691-678A-0043-D072-AF88A36B9738}"/>
              </a:ext>
            </a:extLst>
          </p:cNvPr>
          <p:cNvSpPr txBox="1"/>
          <p:nvPr/>
        </p:nvSpPr>
        <p:spPr>
          <a:xfrm>
            <a:off x="7354118" y="3646418"/>
            <a:ext cx="24929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构架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基于网络和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PC</a:t>
            </a: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通道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无限，可扩展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功能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信号调理：应变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振动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压力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数据采集：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256kHz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同步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实时显示：时域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频域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多人协同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实时数据传输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后分析：时域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频域</a:t>
            </a:r>
            <a:endParaRPr lang="en-US" altLang="zh-CN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海量数据管理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3E6224-14F8-F03E-E054-CAAC38992B4F}"/>
              </a:ext>
            </a:extLst>
          </p:cNvPr>
          <p:cNvSpPr txBox="1"/>
          <p:nvPr/>
        </p:nvSpPr>
        <p:spPr>
          <a:xfrm>
            <a:off x="779384" y="3626311"/>
            <a:ext cx="2723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点数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36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,72,100,150,212,424</a:t>
            </a:r>
            <a:endParaRPr lang="en-US" altLang="zh-CN" sz="1200" b="0" i="0" u="none" strike="noStrik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最高转速 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90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,000rpm</a:t>
            </a:r>
          </a:p>
          <a:p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刷环刷丝</a:t>
            </a:r>
            <a:r>
              <a:rPr lang="en-US" altLang="zh-CN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zh-CN" altLang="en-US" sz="1200" b="0" i="0" u="none" strike="noStrike" baseline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通体贵金属</a:t>
            </a:r>
            <a:endParaRPr lang="en-US" altLang="zh-CN" sz="1200" b="0" i="0" u="none" strike="noStrike" baseline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噪声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&lt;250μV</a:t>
            </a:r>
          </a:p>
          <a:p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寿命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大于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亿转</a:t>
            </a:r>
            <a:r>
              <a:rPr lang="en-US" altLang="zh-CN" sz="12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endParaRPr lang="zh-CN" altLang="en-US" sz="12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743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399</TotalTime>
  <Words>274</Words>
  <Application>Microsoft Office PowerPoint</Application>
  <PresentationFormat>自定义</PresentationFormat>
  <Paragraphs>58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隶书</vt:lpstr>
      <vt:lpstr>宋体</vt:lpstr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Mike Wu</dc:creator>
  <cp:lastModifiedBy>Mike Wu</cp:lastModifiedBy>
  <cp:revision>12</cp:revision>
  <dcterms:created xsi:type="dcterms:W3CDTF">2024-02-05T09:32:36Z</dcterms:created>
  <dcterms:modified xsi:type="dcterms:W3CDTF">2024-03-11T07:27:47Z</dcterms:modified>
</cp:coreProperties>
</file>