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6" r:id="rId5"/>
    <p:sldId id="258" r:id="rId6"/>
    <p:sldId id="259" r:id="rId7"/>
    <p:sldId id="260" r:id="rId8"/>
    <p:sldId id="262" r:id="rId9"/>
    <p:sldId id="263" r:id="rId10"/>
    <p:sldId id="264" r:id="rId11"/>
    <p:sldId id="261" r:id="rId12"/>
    <p:sldId id="273" r:id="rId13"/>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9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 initials="2" lastIdx="9" clrIdx="0"/>
  <p:cmAuthor id="1" name="作者" initials="作" lastIdx="3" clrIdx="2"/>
  <p:cmAuthor id="2" name="许远超" initials="许" lastIdx="8" clrIdx="3"/>
  <p:cmAuthor id="3" name="Administrator" initials="A" lastIdx="1" clrIdx="2"/>
  <p:cmAuthor id="4" name="kingsoft" initials="k" lastIdx="1" clrIdx="0"/>
  <p:cmAuthor id="5" name="刘 译璟" initials="刘" lastIdx="32" clrIdx="0"/>
  <p:cmAuthor id="6" name="番茄花园" initials="番" lastIdx="1" clrIdx="0"/>
  <p:cmAuthor id="8" name="审阅" initials="A" lastIdx="1" clrIdx="7"/>
  <p:cmAuthor id="9" name="Bism03" initials="B" lastIdx="1" clrIdx="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2"/>
        <p:guide pos="391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95.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grpSp>
        <p:nvGrpSpPr>
          <p:cNvPr id="14" name="组合 13"/>
          <p:cNvGrpSpPr/>
          <p:nvPr userDrawn="1"/>
        </p:nvGrpSpPr>
        <p:grpSpPr>
          <a:xfrm>
            <a:off x="-3810" y="0"/>
            <a:ext cx="12192000" cy="6858000"/>
            <a:chOff x="-3810" y="0"/>
            <a:chExt cx="12192000" cy="6858000"/>
          </a:xfrm>
        </p:grpSpPr>
        <p:grpSp>
          <p:nvGrpSpPr>
            <p:cNvPr id="15" name="组合 14"/>
            <p:cNvGrpSpPr/>
            <p:nvPr/>
          </p:nvGrpSpPr>
          <p:grpSpPr>
            <a:xfrm>
              <a:off x="1150048" y="0"/>
              <a:ext cx="9238761" cy="6858000"/>
              <a:chOff x="1476619" y="0"/>
              <a:chExt cx="9238761" cy="6858000"/>
            </a:xfrm>
          </p:grpSpPr>
          <p:cxnSp>
            <p:nvCxnSpPr>
              <p:cNvPr id="17" name="直接连接符 16"/>
              <p:cNvCxnSpPr/>
              <p:nvPr/>
            </p:nvCxnSpPr>
            <p:spPr>
              <a:xfrm flipV="1">
                <a:off x="6095998"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095998"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755910"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415822"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6755910"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6095998"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6095998"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095998"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5436088"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436088"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4776176"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436088"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755910"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6095998"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5436088"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095998"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755910"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415822"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7415822"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415822"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075733"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7415822"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flipV="1">
                <a:off x="6755910"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415822"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075733"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735645"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8735645"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8075733"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8735645"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9395557"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9395557"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8735645"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873564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flipV="1">
                <a:off x="8075733"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7415822"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075733"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8735645"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8075733"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flipV="1">
                <a:off x="7415822"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075733"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8735645"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9395557"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9395557"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873564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9395557"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0055468"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10055468"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9395557"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9395557"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flipV="1">
                <a:off x="873564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8075733"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8075733"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73564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9395557"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9395557"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8735645"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873564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flipV="1">
                <a:off x="8075733"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7415822"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7415822"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7415822"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flipV="1">
                <a:off x="6755910"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6755910"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flipV="1">
                <a:off x="6095998"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755910"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6755910"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V="1">
                <a:off x="6755910"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7415822"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8075733"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7415822"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H="1" flipV="1">
                <a:off x="6755910"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7415822"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8075733"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8735645"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873564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8075733"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873564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9395557"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9395557"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8735645"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873564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H="1" flipV="1">
                <a:off x="8075733"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7415822"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7415822"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8075733"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8735645"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873564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8075733"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8075733"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flipV="1">
                <a:off x="7415822"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flipV="1">
                <a:off x="6755910"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6755910"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V="1">
                <a:off x="6755910"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flipV="1">
                <a:off x="6095998"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H="1">
                <a:off x="6095998"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flipV="1">
                <a:off x="5436088"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095998"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H="1" flipV="1">
                <a:off x="6095998"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6095998"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6095998"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6755910"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7415822"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7415822"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flipV="1">
                <a:off x="6755910"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V="1">
                <a:off x="6755910"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H="1" flipV="1">
                <a:off x="6095998"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H="1" flipV="1">
                <a:off x="5436088"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flipV="1">
                <a:off x="5436088"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V="1">
                <a:off x="5436088"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flipH="1" flipV="1">
                <a:off x="4776176"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4776176"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flipV="1">
                <a:off x="411626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4776176"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5436088"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flipV="1">
                <a:off x="4776176"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V="1">
                <a:off x="4776176"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V="1">
                <a:off x="4776176"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flipV="1">
                <a:off x="411626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H="1">
                <a:off x="411626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flipV="1">
                <a:off x="3456353"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4116265"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5436088"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4776176"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flipV="1">
                <a:off x="411626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4776176"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436088"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6095998"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V="1">
                <a:off x="6095998"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flipV="1">
                <a:off x="5436088"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V="1">
                <a:off x="5436088"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V="1">
                <a:off x="5436088"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6095998"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6755910"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H="1">
                <a:off x="6095998"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flipH="1" flipV="1">
                <a:off x="5436088"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6095998"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6755910"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7415822"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flipV="1">
                <a:off x="7415822"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V="1">
                <a:off x="6755910"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7415822"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8075733"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flipV="1">
                <a:off x="8075733"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flipV="1">
                <a:off x="7415822"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V="1">
                <a:off x="7415822"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H="1" flipV="1">
                <a:off x="6755910"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V="1">
                <a:off x="6095998"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V="1">
                <a:off x="6095998"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a:off x="6755910"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7415822"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V="1">
                <a:off x="7415822"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V="1">
                <a:off x="6755910"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flipV="1">
                <a:off x="6755910"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flipH="1" flipV="1">
                <a:off x="6095998"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flipH="1" flipV="1">
                <a:off x="5436088"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nvCxnSpPr>
            <p:spPr>
              <a:xfrm flipV="1">
                <a:off x="5436088"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flipV="1">
                <a:off x="5436088"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flipH="1" flipV="1">
                <a:off x="4776176"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4776176"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H="1" flipV="1">
                <a:off x="411626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4776176"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flipV="1">
                <a:off x="4776176"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V="1">
                <a:off x="4776176"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V="1">
                <a:off x="4776176"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5436088"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6095998"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V="1">
                <a:off x="6095998"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V="1">
                <a:off x="5436088"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V="1">
                <a:off x="5436088"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flipV="1">
                <a:off x="4776176" y="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flipV="1">
                <a:off x="411626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V="1">
                <a:off x="4116265" y="381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flipV="1">
                <a:off x="4116265"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H="1" flipV="1">
                <a:off x="3456353" y="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flipH="1">
                <a:off x="3456353"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flipH="1" flipV="1">
                <a:off x="2796442"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3456353"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flipH="1">
                <a:off x="411626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flipH="1" flipV="1">
                <a:off x="3456353"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flipV="1">
                <a:off x="3456353"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flipV="1">
                <a:off x="3456353"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flipH="1" flipV="1">
                <a:off x="2796442"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flipH="1">
                <a:off x="2796442"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flipH="1" flipV="1">
                <a:off x="2136530"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2796442"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4116265"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flipH="1">
                <a:off x="3456353"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flipH="1" flipV="1">
                <a:off x="2796442"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3456353"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411626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4776176"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flipV="1">
                <a:off x="4776176"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flipH="1">
                <a:off x="4776176"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flipH="1" flipV="1">
                <a:off x="4116265"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flipV="1">
                <a:off x="4116265"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flipV="1">
                <a:off x="4116265"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a:off x="4776176"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a:off x="5436088"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flipV="1">
                <a:off x="5436088"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flipV="1">
                <a:off x="4776176"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flipV="1">
                <a:off x="4776176" y="1143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H="1" flipV="1">
                <a:off x="4116265"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H="1" flipV="1">
                <a:off x="3456353"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flipV="1">
                <a:off x="3456353" y="1524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flipV="1">
                <a:off x="3456353"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flipH="1" flipV="1">
                <a:off x="2796442" y="1143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flipH="1">
                <a:off x="2796442"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flipH="1" flipV="1">
                <a:off x="2136530"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a:off x="2796442"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flipH="1">
                <a:off x="3456353"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flipH="1" flipV="1">
                <a:off x="2796442"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flipV="1">
                <a:off x="2796442" y="2667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flipV="1">
                <a:off x="2796442" y="2286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flipH="1" flipV="1">
                <a:off x="2136530" y="2286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flipH="1">
                <a:off x="2136530" y="3429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flipH="1" flipV="1">
                <a:off x="1476619"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2136530"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3456353"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flipH="1">
                <a:off x="2796442"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flipV="1">
                <a:off x="2136530"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2796442"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3456353"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4116265"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flipV="1">
                <a:off x="4116265"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4776176"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flipH="1">
                <a:off x="4116265"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flipH="1" flipV="1">
                <a:off x="3456353"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flipV="1">
                <a:off x="3456353" y="3810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flipV="1">
                <a:off x="3456353"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6" name="直接连接符 245"/>
              <p:cNvCxnSpPr/>
              <p:nvPr/>
            </p:nvCxnSpPr>
            <p:spPr>
              <a:xfrm flipH="1" flipV="1">
                <a:off x="2796442"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flipH="1">
                <a:off x="2796442"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flipH="1" flipV="1">
                <a:off x="2136530"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2796442"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4116265"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flipH="1">
                <a:off x="3456353"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flipH="1" flipV="1">
                <a:off x="2796442"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3456353"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4116265"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4776176"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nvCxnSpPr>
            <p:spPr>
              <a:xfrm flipV="1">
                <a:off x="4776176"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nvCxnSpPr>
            <p:spPr>
              <a:xfrm>
                <a:off x="4776176"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8" name="直接连接符 257"/>
              <p:cNvCxnSpPr/>
              <p:nvPr/>
            </p:nvCxnSpPr>
            <p:spPr>
              <a:xfrm>
                <a:off x="5436088"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59" name="直接连接符 258"/>
              <p:cNvCxnSpPr/>
              <p:nvPr/>
            </p:nvCxnSpPr>
            <p:spPr>
              <a:xfrm flipH="1">
                <a:off x="4776176"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flipH="1" flipV="1">
                <a:off x="4116265"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a:off x="4776176"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a:off x="5436088" y="5715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a:off x="6095998" y="6096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flipV="1">
                <a:off x="6095998" y="5715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V="1">
                <a:off x="5436088" y="4572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a:off x="6095998" y="4572000"/>
                <a:ext cx="659912"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a:off x="6755910" y="4953000"/>
                <a:ext cx="0"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V="1">
                <a:off x="6755910" y="4572001"/>
                <a:ext cx="659911" cy="380999"/>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V="1">
                <a:off x="6095998" y="3810000"/>
                <a:ext cx="1" cy="762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V="1">
                <a:off x="6096000" y="3429001"/>
                <a:ext cx="659911" cy="380999"/>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flipV="1">
                <a:off x="5436088" y="3429000"/>
                <a:ext cx="659911" cy="381000"/>
              </a:xfrm>
              <a:prstGeom prst="line">
                <a:avLst/>
              </a:prstGeom>
              <a:ln w="9525">
                <a:solidFill>
                  <a:srgbClr val="BFE8F4"/>
                </a:solidFill>
                <a:prstDash val="solid"/>
              </a:ln>
            </p:spPr>
            <p:style>
              <a:lnRef idx="1">
                <a:schemeClr val="accent1"/>
              </a:lnRef>
              <a:fillRef idx="0">
                <a:schemeClr val="accent1"/>
              </a:fillRef>
              <a:effectRef idx="0">
                <a:schemeClr val="accent1"/>
              </a:effectRef>
              <a:fontRef idx="minor">
                <a:schemeClr val="tx1"/>
              </a:fontRef>
            </p:style>
          </p:cxnSp>
        </p:grpSp>
        <p:sp>
          <p:nvSpPr>
            <p:cNvPr id="16" name="矩形 15"/>
            <p:cNvSpPr/>
            <p:nvPr/>
          </p:nvSpPr>
          <p:spPr>
            <a:xfrm>
              <a:off x="-3810" y="0"/>
              <a:ext cx="12192000" cy="6857999"/>
            </a:xfrm>
            <a:prstGeom prst="rect">
              <a:avLst/>
            </a:prstGeom>
            <a:gradFill flip="none" rotWithShape="1">
              <a:gsLst>
                <a:gs pos="0">
                  <a:srgbClr val="BFE8F4">
                    <a:alpha val="76000"/>
                  </a:srgbClr>
                </a:gs>
                <a:gs pos="100000">
                  <a:schemeClr val="bg1">
                    <a:alpha val="61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 name="直接连接符 7"/>
          <p:cNvCxnSpPr/>
          <p:nvPr userDrawn="1"/>
        </p:nvCxnSpPr>
        <p:spPr>
          <a:xfrm flipH="1">
            <a:off x="0" y="6682740"/>
            <a:ext cx="11176731" cy="0"/>
          </a:xfrm>
          <a:prstGeom prst="line">
            <a:avLst/>
          </a:prstGeom>
          <a:ln w="12700">
            <a:solidFill>
              <a:srgbClr val="0073C4"/>
            </a:solidFill>
          </a:ln>
        </p:spPr>
        <p:style>
          <a:lnRef idx="1">
            <a:schemeClr val="accent1"/>
          </a:lnRef>
          <a:fillRef idx="0">
            <a:schemeClr val="accent1"/>
          </a:fillRef>
          <a:effectRef idx="0">
            <a:schemeClr val="accent1"/>
          </a:effectRef>
          <a:fontRef idx="minor">
            <a:schemeClr val="tx1"/>
          </a:fontRef>
        </p:style>
      </p:cxnSp>
      <p:sp>
        <p:nvSpPr>
          <p:cNvPr id="10" name="灯片编号占位符 5"/>
          <p:cNvSpPr txBox="1"/>
          <p:nvPr userDrawn="1"/>
        </p:nvSpPr>
        <p:spPr>
          <a:xfrm>
            <a:off x="11321510" y="6546039"/>
            <a:ext cx="472275"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C4CB0F-C231-4EE3-B8E5-1612DF4BC53F}" type="slidenum">
              <a:rPr lang="zh-CN" altLang="en-US" sz="1200" smtClean="0">
                <a:solidFill>
                  <a:schemeClr val="accent1"/>
                </a:solidFill>
                <a:latin typeface="Arial" panose="020B0604020202020204" pitchFamily="34" charset="0"/>
                <a:cs typeface="Arial" panose="020B0604020202020204" pitchFamily="34" charset="0"/>
              </a:rPr>
            </a:fld>
            <a:endParaRPr lang="zh-CN" altLang="en-US" sz="1200" dirty="0" smtClean="0">
              <a:solidFill>
                <a:schemeClr val="accent1"/>
              </a:solidFill>
              <a:latin typeface="Arial" panose="020B0604020202020204" pitchFamily="34" charset="0"/>
              <a:cs typeface="Arial" panose="020B0604020202020204" pitchFamily="34" charset="0"/>
            </a:endParaRPr>
          </a:p>
        </p:txBody>
      </p:sp>
      <p:cxnSp>
        <p:nvCxnSpPr>
          <p:cNvPr id="12" name="直接连接符 11"/>
          <p:cNvCxnSpPr/>
          <p:nvPr userDrawn="1"/>
        </p:nvCxnSpPr>
        <p:spPr>
          <a:xfrm flipH="1">
            <a:off x="11762210" y="6682739"/>
            <a:ext cx="429790" cy="0"/>
          </a:xfrm>
          <a:prstGeom prst="line">
            <a:avLst/>
          </a:prstGeom>
          <a:ln w="12700">
            <a:solidFill>
              <a:srgbClr val="0073C4"/>
            </a:solidFill>
          </a:ln>
        </p:spPr>
        <p:style>
          <a:lnRef idx="1">
            <a:schemeClr val="accent1"/>
          </a:lnRef>
          <a:fillRef idx="0">
            <a:schemeClr val="accent1"/>
          </a:fillRef>
          <a:effectRef idx="0">
            <a:schemeClr val="accent1"/>
          </a:effectRef>
          <a:fontRef idx="minor">
            <a:schemeClr val="tx1"/>
          </a:fontRef>
        </p:style>
      </p:cxnSp>
      <p:pic>
        <p:nvPicPr>
          <p:cNvPr id="275" name="图片 274" descr="D:\工作文件\2022\新方向ppt\logo-png\2.png2"/>
          <p:cNvPicPr>
            <a:picLocks noChangeAspect="1"/>
          </p:cNvPicPr>
          <p:nvPr userDrawn="1">
            <p:custDataLst>
              <p:tags r:id="rId2"/>
            </p:custDataLst>
          </p:nvPr>
        </p:nvPicPr>
        <p:blipFill>
          <a:blip r:embed="rId3"/>
          <a:srcRect/>
          <a:stretch>
            <a:fillRect/>
          </a:stretch>
        </p:blipFill>
        <p:spPr>
          <a:xfrm>
            <a:off x="11012805" y="32385"/>
            <a:ext cx="1080000" cy="356250"/>
          </a:xfrm>
          <a:prstGeom prst="rect">
            <a:avLst/>
          </a:prstGeom>
          <a:effectLst/>
        </p:spPr>
      </p:pic>
      <p:cxnSp>
        <p:nvCxnSpPr>
          <p:cNvPr id="281" name="直接连接符 280"/>
          <p:cNvCxnSpPr/>
          <p:nvPr userDrawn="1"/>
        </p:nvCxnSpPr>
        <p:spPr>
          <a:xfrm flipV="1">
            <a:off x="10952269" y="421005"/>
            <a:ext cx="1234440" cy="1270"/>
          </a:xfrm>
          <a:prstGeom prst="line">
            <a:avLst/>
          </a:prstGeom>
          <a:ln>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87" name="矩形 286"/>
          <p:cNvSpPr/>
          <p:nvPr userDrawn="1"/>
        </p:nvSpPr>
        <p:spPr>
          <a:xfrm>
            <a:off x="137160" y="0"/>
            <a:ext cx="10800000" cy="431800"/>
          </a:xfrm>
          <a:prstGeom prst="rect">
            <a:avLst/>
          </a:prstGeom>
          <a:solidFill>
            <a:srgbClr val="002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mn-lt"/>
              <a:ea typeface="+mn-ea"/>
              <a:cs typeface="+mn-cs"/>
            </a:endParaRPr>
          </a:p>
        </p:txBody>
      </p:sp>
      <p:sp>
        <p:nvSpPr>
          <p:cNvPr id="2" name="矩形 1"/>
          <p:cNvSpPr/>
          <p:nvPr userDrawn="1">
            <p:custDataLst>
              <p:tags r:id="rId4"/>
            </p:custDataLst>
          </p:nvPr>
        </p:nvSpPr>
        <p:spPr>
          <a:xfrm>
            <a:off x="0" y="0"/>
            <a:ext cx="108000" cy="431800"/>
          </a:xfrm>
          <a:prstGeom prst="rect">
            <a:avLst/>
          </a:prstGeom>
          <a:solidFill>
            <a:srgbClr val="002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tags" Target="../tags/tag6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2.xml"/><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tags" Target="../tags/tag91.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4.xml"/><Relationship Id="rId3" Type="http://schemas.openxmlformats.org/officeDocument/2006/relationships/image" Target="../media/image43.png"/><Relationship Id="rId2" Type="http://schemas.openxmlformats.org/officeDocument/2006/relationships/tags" Target="../tags/tag93.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3.png"/><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2.xml"/><Relationship Id="rId3" Type="http://schemas.openxmlformats.org/officeDocument/2006/relationships/image" Target="../media/image4.png"/><Relationship Id="rId2" Type="http://schemas.openxmlformats.org/officeDocument/2006/relationships/tags" Target="../tags/tag71.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6.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1" Type="http://schemas.openxmlformats.org/officeDocument/2006/relationships/slideLayout" Target="../slideLayouts/slideLayout2.xml"/><Relationship Id="rId10" Type="http://schemas.openxmlformats.org/officeDocument/2006/relationships/tags" Target="../tags/tag84.xml"/><Relationship Id="rId1" Type="http://schemas.openxmlformats.org/officeDocument/2006/relationships/tags" Target="../tags/tag83.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6.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tags" Target="../tags/tag87.xml"/><Relationship Id="rId10" Type="http://schemas.openxmlformats.org/officeDocument/2006/relationships/slideLayout" Target="../slideLayouts/slideLayout2.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tags" Target="../tags/tag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公司</a:t>
            </a:r>
            <a:r>
              <a:rPr lang="zh-CN" altLang="en-US" sz="2000">
                <a:solidFill>
                  <a:schemeClr val="bg1"/>
                </a:solidFill>
              </a:rPr>
              <a:t>简介</a:t>
            </a:r>
            <a:endParaRPr lang="zh-CN" altLang="en-US" sz="2000">
              <a:solidFill>
                <a:schemeClr val="bg1"/>
              </a:solidFill>
            </a:endParaRPr>
          </a:p>
        </p:txBody>
      </p:sp>
      <p:sp>
        <p:nvSpPr>
          <p:cNvPr id="2" name="文本框 1"/>
          <p:cNvSpPr txBox="1"/>
          <p:nvPr/>
        </p:nvSpPr>
        <p:spPr>
          <a:xfrm>
            <a:off x="7037070" y="666750"/>
            <a:ext cx="4907280" cy="6000750"/>
          </a:xfrm>
          <a:prstGeom prst="rect">
            <a:avLst/>
          </a:prstGeom>
          <a:noFill/>
        </p:spPr>
        <p:txBody>
          <a:bodyPr wrap="square" rtlCol="0">
            <a:noAutofit/>
          </a:bodyPr>
          <a:p>
            <a:pPr indent="355600" fontAlgn="auto">
              <a:lnSpc>
                <a:spcPct val="150000"/>
              </a:lnSpc>
              <a:extLst>
                <a:ext uri="{35155182-B16C-46BC-9424-99874614C6A1}">
                  <wpsdc:indentchars xmlns:wpsdc="http://www.wps.cn/officeDocument/2017/drawingmlCustomData" val="200" checksum="3837665281"/>
                </a:ext>
              </a:extLst>
            </a:pPr>
            <a:r>
              <a:rPr lang="zh-CN" altLang="en-US" sz="1400"/>
              <a:t>  沈阳邦粹科技有限公司（简称邦粹科技）成立于2007年10月，公司核心技术为自主可控工业无线协议栈和基带芯片。该技术产品为工业现场的无线数据传输提供高可靠、高安全、硬实时的无线通信网络，有效突破制造装备与信息系统的数字鸿沟，在提升生产效率、提高产品质量、降低生产成本等方面发挥优质效能。</a:t>
            </a:r>
            <a:endParaRPr lang="zh-CN" altLang="en-US" sz="1400"/>
          </a:p>
          <a:p>
            <a:pPr indent="355600" fontAlgn="auto">
              <a:lnSpc>
                <a:spcPct val="150000"/>
              </a:lnSpc>
              <a:extLst>
                <a:ext uri="{35155182-B16C-46BC-9424-99874614C6A1}">
                  <wpsdc:indentchars xmlns:wpsdc="http://www.wps.cn/officeDocument/2017/drawingmlCustomData" val="200" checksum="3837665281"/>
                </a:ext>
              </a:extLst>
            </a:pPr>
            <a:r>
              <a:rPr lang="zh-CN" altLang="en-US" sz="1400"/>
              <a:t>邦粹科技是第五批国家级专精特新</a:t>
            </a:r>
            <a:r>
              <a:rPr lang="en-US" altLang="zh-CN" sz="1400"/>
              <a:t>“</a:t>
            </a:r>
            <a:r>
              <a:rPr lang="zh-CN" altLang="en-US" sz="1400"/>
              <a:t>小巨人</a:t>
            </a:r>
            <a:r>
              <a:rPr lang="en-US" altLang="zh-CN" sz="1400"/>
              <a:t>”</a:t>
            </a:r>
            <a:r>
              <a:rPr lang="zh-CN" altLang="en-US" sz="1400"/>
              <a:t>企业、高新技术企业、沈阳市企业技术中心，是中国保密协会、中国计算机用户协会信息与安全分会、中国</a:t>
            </a:r>
            <a:r>
              <a:rPr lang="en-US" altLang="zh-CN" sz="1400"/>
              <a:t>WAPI</a:t>
            </a:r>
            <a:r>
              <a:rPr lang="zh-CN" altLang="en-US" sz="1400"/>
              <a:t>产业联盟的理事、会员</a:t>
            </a:r>
            <a:r>
              <a:rPr lang="zh-CN" altLang="en-US" sz="1400"/>
              <a:t>单位。</a:t>
            </a:r>
            <a:endParaRPr lang="zh-CN" altLang="en-US" sz="1400"/>
          </a:p>
          <a:p>
            <a:pPr indent="355600" fontAlgn="auto">
              <a:lnSpc>
                <a:spcPct val="150000"/>
              </a:lnSpc>
              <a:extLst>
                <a:ext uri="{35155182-B16C-46BC-9424-99874614C6A1}">
                  <wpsdc:indentchars xmlns:wpsdc="http://www.wps.cn/officeDocument/2017/drawingmlCustomData" val="200" checksum="3837665281"/>
                </a:ext>
              </a:extLst>
            </a:pPr>
            <a:r>
              <a:rPr lang="zh-CN" altLang="en-US" sz="1400"/>
              <a:t>邦粹科技是中国科学院沈阳自动化研究所</a:t>
            </a:r>
            <a:r>
              <a:rPr lang="en-US" altLang="zh-CN" sz="1400"/>
              <a:t>WIA-FA</a:t>
            </a:r>
            <a:r>
              <a:rPr lang="zh-CN" altLang="en-US" sz="1400"/>
              <a:t>技术的成果转化单位，与东北大学计算机科学与工程学院联合成立海螺实验室，与电子科技大学网络空间安全研究院联合共建北京研究所，积极实践科研</a:t>
            </a:r>
            <a:r>
              <a:rPr lang="zh-CN" altLang="en-US" sz="1400"/>
              <a:t>合作。</a:t>
            </a:r>
            <a:endParaRPr lang="zh-CN" altLang="en-US" sz="1400"/>
          </a:p>
          <a:p>
            <a:pPr indent="355600" fontAlgn="auto">
              <a:lnSpc>
                <a:spcPct val="150000"/>
              </a:lnSpc>
              <a:extLst>
                <a:ext uri="{35155182-B16C-46BC-9424-99874614C6A1}">
                  <wpsdc:indentchars xmlns:wpsdc="http://www.wps.cn/officeDocument/2017/drawingmlCustomData" val="200" checksum="3837665281"/>
                </a:ext>
              </a:extLst>
            </a:pPr>
            <a:r>
              <a:rPr lang="en-US" altLang="zh-CN" sz="1400"/>
              <a:t>“</a:t>
            </a:r>
            <a:r>
              <a:rPr lang="zh-CN" altLang="en-US" sz="1400"/>
              <a:t>豫兮若冬涉川；犹兮若畏四邻；俨兮其若客；涣兮若冰之将释</a:t>
            </a:r>
            <a:r>
              <a:rPr lang="en-US" altLang="zh-CN" sz="1400"/>
              <a:t>”</a:t>
            </a:r>
            <a:r>
              <a:rPr lang="zh-CN" altLang="en-US" sz="1400"/>
              <a:t>。历经</a:t>
            </a:r>
            <a:r>
              <a:rPr lang="en-US" altLang="zh-CN" sz="1400"/>
              <a:t>16</a:t>
            </a:r>
            <a:r>
              <a:rPr lang="zh-CN" altLang="en-US" sz="1400"/>
              <a:t>年艰难跋涉，邦粹科技将继续秉持谨慎、勤奋的态度，奔赴</a:t>
            </a:r>
            <a:r>
              <a:rPr lang="zh-CN" altLang="en-US" sz="1400"/>
              <a:t>未来！</a:t>
            </a:r>
            <a:endParaRPr lang="zh-CN" altLang="en-US" sz="1400"/>
          </a:p>
          <a:p>
            <a:pPr indent="355600" fontAlgn="auto">
              <a:lnSpc>
                <a:spcPct val="150000"/>
              </a:lnSpc>
              <a:extLst>
                <a:ext uri="{35155182-B16C-46BC-9424-99874614C6A1}">
                  <wpsdc:indentchars xmlns:wpsdc="http://www.wps.cn/officeDocument/2017/drawingmlCustomData" val="200" checksum="3837665281"/>
                </a:ext>
              </a:extLst>
            </a:pPr>
            <a:endParaRPr lang="zh-CN" altLang="en-US" sz="1400"/>
          </a:p>
        </p:txBody>
      </p:sp>
      <p:pic>
        <p:nvPicPr>
          <p:cNvPr id="5" name="图片 4"/>
          <p:cNvPicPr>
            <a:picLocks noChangeAspect="1"/>
          </p:cNvPicPr>
          <p:nvPr>
            <p:custDataLst>
              <p:tags r:id="rId2"/>
            </p:custDataLst>
          </p:nvPr>
        </p:nvPicPr>
        <p:blipFill>
          <a:blip r:embed="rId3"/>
          <a:stretch>
            <a:fillRect/>
          </a:stretch>
        </p:blipFill>
        <p:spPr>
          <a:xfrm>
            <a:off x="359410" y="665480"/>
            <a:ext cx="6585585" cy="600202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品牌</a:t>
            </a:r>
            <a:r>
              <a:rPr lang="zh-CN" altLang="en-US" sz="2000">
                <a:solidFill>
                  <a:schemeClr val="bg1"/>
                </a:solidFill>
              </a:rPr>
              <a:t>推广</a:t>
            </a:r>
            <a:endParaRPr lang="zh-CN" altLang="en-US" sz="2000">
              <a:solidFill>
                <a:schemeClr val="bg1"/>
              </a:solidFill>
            </a:endParaRPr>
          </a:p>
        </p:txBody>
      </p:sp>
      <p:sp>
        <p:nvSpPr>
          <p:cNvPr id="7" name="文本框 6"/>
          <p:cNvSpPr txBox="1"/>
          <p:nvPr/>
        </p:nvSpPr>
        <p:spPr>
          <a:xfrm>
            <a:off x="732155" y="3093085"/>
            <a:ext cx="3013075" cy="737235"/>
          </a:xfrm>
          <a:prstGeom prst="rect">
            <a:avLst/>
          </a:prstGeom>
          <a:noFill/>
        </p:spPr>
        <p:txBody>
          <a:bodyPr wrap="square" rtlCol="0">
            <a:noAutofit/>
          </a:bodyPr>
          <a:p>
            <a:r>
              <a:rPr lang="en-US" altLang="zh-CN" sz="1200"/>
              <a:t>2023</a:t>
            </a:r>
            <a:r>
              <a:rPr lang="zh-CN" altLang="en-US" sz="1200"/>
              <a:t>年</a:t>
            </a:r>
            <a:r>
              <a:rPr lang="en-US" altLang="zh-CN" sz="1200"/>
              <a:t>3</a:t>
            </a:r>
            <a:r>
              <a:rPr lang="zh-CN" altLang="en-US" sz="1200"/>
              <a:t>月至</a:t>
            </a:r>
            <a:r>
              <a:rPr lang="en-US" altLang="zh-CN" sz="1200"/>
              <a:t>6</a:t>
            </a:r>
            <a:r>
              <a:rPr lang="zh-CN" altLang="en-US" sz="1200"/>
              <a:t>月在北京组织召开</a:t>
            </a:r>
            <a:r>
              <a:rPr lang="en-US" altLang="zh-CN" sz="1200"/>
              <a:t>8</a:t>
            </a:r>
            <a:r>
              <a:rPr lang="zh-CN" altLang="en-US" sz="1200"/>
              <a:t>场工业无线技术专题研讨会，涉及航发、船舶、兵器、航天、电子、核多个国防工业</a:t>
            </a:r>
            <a:r>
              <a:rPr lang="zh-CN" altLang="en-US" sz="1200"/>
              <a:t>领域</a:t>
            </a:r>
            <a:endParaRPr lang="zh-CN" altLang="en-US" sz="1200"/>
          </a:p>
        </p:txBody>
      </p:sp>
      <p:pic>
        <p:nvPicPr>
          <p:cNvPr id="5" name="图片 4" descr="24"/>
          <p:cNvPicPr>
            <a:picLocks noChangeAspect="1"/>
          </p:cNvPicPr>
          <p:nvPr/>
        </p:nvPicPr>
        <p:blipFill>
          <a:blip r:embed="rId2"/>
          <a:stretch>
            <a:fillRect/>
          </a:stretch>
        </p:blipFill>
        <p:spPr>
          <a:xfrm>
            <a:off x="569595" y="868680"/>
            <a:ext cx="3337560" cy="2223770"/>
          </a:xfrm>
          <a:prstGeom prst="rect">
            <a:avLst/>
          </a:prstGeom>
        </p:spPr>
      </p:pic>
      <p:sp>
        <p:nvSpPr>
          <p:cNvPr id="6" name="文本框 5"/>
          <p:cNvSpPr txBox="1"/>
          <p:nvPr/>
        </p:nvSpPr>
        <p:spPr>
          <a:xfrm>
            <a:off x="4554220" y="3093085"/>
            <a:ext cx="3013075" cy="498475"/>
          </a:xfrm>
          <a:prstGeom prst="rect">
            <a:avLst/>
          </a:prstGeom>
          <a:noFill/>
        </p:spPr>
        <p:txBody>
          <a:bodyPr wrap="square" rtlCol="0">
            <a:noAutofit/>
          </a:bodyPr>
          <a:p>
            <a:r>
              <a:rPr lang="en-US" altLang="zh-CN" sz="1200"/>
              <a:t>2022</a:t>
            </a:r>
            <a:r>
              <a:rPr lang="zh-CN" altLang="en-US" sz="1200"/>
              <a:t>年</a:t>
            </a:r>
            <a:r>
              <a:rPr lang="en-US" altLang="zh-CN" sz="1200"/>
              <a:t>11</a:t>
            </a:r>
            <a:r>
              <a:rPr lang="zh-CN" altLang="en-US" sz="1200"/>
              <a:t>月</a:t>
            </a:r>
            <a:r>
              <a:rPr lang="en-US" altLang="zh-CN" sz="1200"/>
              <a:t>8</a:t>
            </a:r>
            <a:r>
              <a:rPr lang="zh-CN" altLang="en-US" sz="1200"/>
              <a:t>日工业无线产品亮相第十四届珠海航展，受到军方及各界</a:t>
            </a:r>
            <a:r>
              <a:rPr lang="zh-CN" altLang="en-US" sz="1200"/>
              <a:t>关注</a:t>
            </a:r>
            <a:endParaRPr lang="zh-CN" altLang="en-US" sz="1200"/>
          </a:p>
        </p:txBody>
      </p:sp>
      <p:pic>
        <p:nvPicPr>
          <p:cNvPr id="8" name="图片 7" descr="24"/>
          <p:cNvPicPr>
            <a:picLocks noChangeAspect="1"/>
          </p:cNvPicPr>
          <p:nvPr/>
        </p:nvPicPr>
        <p:blipFill>
          <a:blip r:embed="rId3"/>
          <a:stretch>
            <a:fillRect/>
          </a:stretch>
        </p:blipFill>
        <p:spPr>
          <a:xfrm>
            <a:off x="4321810" y="868680"/>
            <a:ext cx="3459480" cy="2224405"/>
          </a:xfrm>
          <a:prstGeom prst="rect">
            <a:avLst/>
          </a:prstGeom>
        </p:spPr>
      </p:pic>
      <p:sp>
        <p:nvSpPr>
          <p:cNvPr id="9" name="文本框 8"/>
          <p:cNvSpPr txBox="1"/>
          <p:nvPr/>
        </p:nvSpPr>
        <p:spPr>
          <a:xfrm>
            <a:off x="8555355" y="3093085"/>
            <a:ext cx="3013075" cy="498475"/>
          </a:xfrm>
          <a:prstGeom prst="rect">
            <a:avLst/>
          </a:prstGeom>
          <a:noFill/>
        </p:spPr>
        <p:txBody>
          <a:bodyPr wrap="square" rtlCol="0">
            <a:noAutofit/>
          </a:bodyPr>
          <a:p>
            <a:pPr algn="ctr"/>
            <a:r>
              <a:rPr lang="en-US" sz="1200"/>
              <a:t>2021</a:t>
            </a:r>
            <a:r>
              <a:rPr lang="zh-CN" altLang="en-US" sz="1200"/>
              <a:t>年</a:t>
            </a:r>
            <a:r>
              <a:rPr lang="en-US" altLang="zh-CN" sz="1200"/>
              <a:t>10</a:t>
            </a:r>
            <a:r>
              <a:rPr lang="zh-CN" altLang="en-US" sz="1200"/>
              <a:t>月</a:t>
            </a:r>
            <a:r>
              <a:rPr lang="en-US" altLang="zh-CN" sz="1200"/>
              <a:t>18</a:t>
            </a:r>
            <a:r>
              <a:rPr lang="zh-CN" altLang="en-US" sz="1200"/>
              <a:t>日参加</a:t>
            </a:r>
            <a:r>
              <a:rPr lang="zh-CN" altLang="en-US" sz="1200"/>
              <a:t>在沈阳举行的全球工业互联网</a:t>
            </a:r>
            <a:r>
              <a:rPr lang="zh-CN" altLang="en-US" sz="1200"/>
              <a:t>大会</a:t>
            </a:r>
            <a:endParaRPr lang="zh-CN" altLang="en-US" sz="1200"/>
          </a:p>
        </p:txBody>
      </p:sp>
      <p:pic>
        <p:nvPicPr>
          <p:cNvPr id="10" name="图片 9" descr="24"/>
          <p:cNvPicPr>
            <a:picLocks noChangeAspect="1"/>
          </p:cNvPicPr>
          <p:nvPr/>
        </p:nvPicPr>
        <p:blipFill>
          <a:blip r:embed="rId4"/>
          <a:stretch>
            <a:fillRect/>
          </a:stretch>
        </p:blipFill>
        <p:spPr>
          <a:xfrm>
            <a:off x="8301990" y="868680"/>
            <a:ext cx="3456940" cy="2223770"/>
          </a:xfrm>
          <a:prstGeom prst="rect">
            <a:avLst/>
          </a:prstGeom>
        </p:spPr>
      </p:pic>
      <p:sp>
        <p:nvSpPr>
          <p:cNvPr id="11" name="文本框 10"/>
          <p:cNvSpPr txBox="1"/>
          <p:nvPr/>
        </p:nvSpPr>
        <p:spPr>
          <a:xfrm>
            <a:off x="569595" y="6002020"/>
            <a:ext cx="3013075" cy="498475"/>
          </a:xfrm>
          <a:prstGeom prst="rect">
            <a:avLst/>
          </a:prstGeom>
          <a:noFill/>
        </p:spPr>
        <p:txBody>
          <a:bodyPr wrap="square" rtlCol="0">
            <a:noAutofit/>
          </a:bodyPr>
          <a:p>
            <a:pPr algn="ctr"/>
            <a:r>
              <a:rPr lang="en-US" sz="1200"/>
              <a:t>2023</a:t>
            </a:r>
            <a:r>
              <a:rPr lang="zh-CN" altLang="en-US" sz="1200"/>
              <a:t>年</a:t>
            </a:r>
            <a:r>
              <a:rPr lang="en-US" altLang="zh-CN" sz="1200"/>
              <a:t>11</a:t>
            </a:r>
            <a:r>
              <a:rPr lang="zh-CN" altLang="en-US" sz="1200"/>
              <a:t>月</a:t>
            </a:r>
            <a:r>
              <a:rPr lang="en-US" altLang="zh-CN" sz="1200"/>
              <a:t>9</a:t>
            </a:r>
            <a:r>
              <a:rPr lang="zh-CN" altLang="en-US" sz="1200"/>
              <a:t>日参加在青岛举办的第十二届</a:t>
            </a:r>
            <a:r>
              <a:rPr lang="en-US" altLang="zh-CN" sz="1200"/>
              <a:t>APEC</a:t>
            </a:r>
            <a:r>
              <a:rPr lang="zh-CN" altLang="en-US" sz="1200"/>
              <a:t>中小企业技术交流</a:t>
            </a:r>
            <a:r>
              <a:rPr lang="zh-CN" altLang="en-US" sz="1200"/>
              <a:t>暨展览会</a:t>
            </a:r>
            <a:endParaRPr lang="zh-CN" altLang="en-US" sz="1200"/>
          </a:p>
        </p:txBody>
      </p:sp>
      <p:pic>
        <p:nvPicPr>
          <p:cNvPr id="12" name="图片 11" descr="24"/>
          <p:cNvPicPr>
            <a:picLocks noChangeAspect="1"/>
          </p:cNvPicPr>
          <p:nvPr/>
        </p:nvPicPr>
        <p:blipFill>
          <a:blip r:embed="rId5"/>
          <a:stretch>
            <a:fillRect/>
          </a:stretch>
        </p:blipFill>
        <p:spPr>
          <a:xfrm>
            <a:off x="1297940" y="4023360"/>
            <a:ext cx="1435100" cy="1901825"/>
          </a:xfrm>
          <a:prstGeom prst="rect">
            <a:avLst/>
          </a:prstGeom>
        </p:spPr>
      </p:pic>
      <p:sp>
        <p:nvSpPr>
          <p:cNvPr id="14" name="文本框 13"/>
          <p:cNvSpPr txBox="1"/>
          <p:nvPr/>
        </p:nvSpPr>
        <p:spPr>
          <a:xfrm>
            <a:off x="4574540" y="6001385"/>
            <a:ext cx="3013075" cy="498475"/>
          </a:xfrm>
          <a:prstGeom prst="rect">
            <a:avLst/>
          </a:prstGeom>
          <a:noFill/>
        </p:spPr>
        <p:txBody>
          <a:bodyPr wrap="square" rtlCol="0">
            <a:noAutofit/>
          </a:bodyPr>
          <a:p>
            <a:pPr algn="ctr"/>
            <a:r>
              <a:rPr lang="zh-CN" altLang="en-US" sz="1200"/>
              <a:t>连续多年参加全国保密技术交流大会</a:t>
            </a:r>
            <a:r>
              <a:rPr lang="zh-CN" altLang="en-US" sz="1200">
                <a:sym typeface="+mn-ea"/>
              </a:rPr>
              <a:t>暨产品博览会，并荣获优秀参展单位</a:t>
            </a:r>
            <a:r>
              <a:rPr lang="zh-CN" altLang="en-US" sz="1200">
                <a:sym typeface="+mn-ea"/>
              </a:rPr>
              <a:t>称号</a:t>
            </a:r>
            <a:endParaRPr lang="zh-CN" altLang="en-US" sz="1200">
              <a:sym typeface="+mn-ea"/>
            </a:endParaRPr>
          </a:p>
        </p:txBody>
      </p:sp>
      <p:pic>
        <p:nvPicPr>
          <p:cNvPr id="15" name="图片 14" descr="24"/>
          <p:cNvPicPr>
            <a:picLocks noChangeAspect="1"/>
          </p:cNvPicPr>
          <p:nvPr/>
        </p:nvPicPr>
        <p:blipFill>
          <a:blip r:embed="rId6"/>
          <a:stretch>
            <a:fillRect/>
          </a:stretch>
        </p:blipFill>
        <p:spPr>
          <a:xfrm>
            <a:off x="4450080" y="3943350"/>
            <a:ext cx="3220720" cy="2057400"/>
          </a:xfrm>
          <a:prstGeom prst="rect">
            <a:avLst/>
          </a:prstGeom>
        </p:spPr>
      </p:pic>
      <p:sp>
        <p:nvSpPr>
          <p:cNvPr id="16" name="文本框 15"/>
          <p:cNvSpPr txBox="1"/>
          <p:nvPr/>
        </p:nvSpPr>
        <p:spPr>
          <a:xfrm>
            <a:off x="8523605" y="6002020"/>
            <a:ext cx="3013075" cy="498475"/>
          </a:xfrm>
          <a:prstGeom prst="rect">
            <a:avLst/>
          </a:prstGeom>
          <a:noFill/>
        </p:spPr>
        <p:txBody>
          <a:bodyPr wrap="square" rtlCol="0">
            <a:noAutofit/>
          </a:bodyPr>
          <a:p>
            <a:pPr algn="ctr"/>
            <a:r>
              <a:rPr lang="en-US" altLang="zh-CN" sz="1200">
                <a:sym typeface="+mn-ea"/>
              </a:rPr>
              <a:t>2022</a:t>
            </a:r>
            <a:r>
              <a:rPr lang="zh-CN" altLang="en-US" sz="1200">
                <a:sym typeface="+mn-ea"/>
              </a:rPr>
              <a:t>年</a:t>
            </a:r>
            <a:r>
              <a:rPr lang="en-US" altLang="zh-CN" sz="1200">
                <a:sym typeface="+mn-ea"/>
              </a:rPr>
              <a:t>1</a:t>
            </a:r>
            <a:r>
              <a:rPr lang="zh-CN" altLang="en-US" sz="1200">
                <a:sym typeface="+mn-ea"/>
              </a:rPr>
              <a:t>月</a:t>
            </a:r>
            <a:r>
              <a:rPr lang="en-US" altLang="zh-CN" sz="1200">
                <a:sym typeface="+mn-ea"/>
              </a:rPr>
              <a:t>13</a:t>
            </a:r>
            <a:r>
              <a:rPr lang="zh-CN" altLang="en-US" sz="1200">
                <a:sym typeface="+mn-ea"/>
              </a:rPr>
              <a:t>日在沈阳主办工业无线技术研讨会，</a:t>
            </a:r>
            <a:r>
              <a:rPr lang="en-US" altLang="zh-CN" sz="1200">
                <a:sym typeface="+mn-ea"/>
              </a:rPr>
              <a:t>100</a:t>
            </a:r>
            <a:r>
              <a:rPr lang="zh-CN" altLang="en-US" sz="1200">
                <a:sym typeface="+mn-ea"/>
              </a:rPr>
              <a:t>余位行业专家</a:t>
            </a:r>
            <a:r>
              <a:rPr lang="zh-CN" altLang="en-US" sz="1200">
                <a:sym typeface="+mn-ea"/>
              </a:rPr>
              <a:t>参会</a:t>
            </a:r>
            <a:endParaRPr lang="zh-CN" altLang="en-US" sz="1200">
              <a:sym typeface="+mn-ea"/>
            </a:endParaRPr>
          </a:p>
        </p:txBody>
      </p:sp>
      <p:pic>
        <p:nvPicPr>
          <p:cNvPr id="17" name="图片 16" descr="24"/>
          <p:cNvPicPr>
            <a:picLocks noChangeAspect="1"/>
          </p:cNvPicPr>
          <p:nvPr/>
        </p:nvPicPr>
        <p:blipFill>
          <a:blip r:embed="rId7"/>
          <a:stretch>
            <a:fillRect/>
          </a:stretch>
        </p:blipFill>
        <p:spPr>
          <a:xfrm>
            <a:off x="8446135" y="3943350"/>
            <a:ext cx="3231515" cy="20586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8"/>
          <p:cNvPicPr>
            <a:picLocks noChangeAspect="1"/>
          </p:cNvPicPr>
          <p:nvPr/>
        </p:nvPicPr>
        <p:blipFill>
          <a:blip r:embed="rId1"/>
          <a:stretch>
            <a:fillRect/>
          </a:stretch>
        </p:blipFill>
        <p:spPr>
          <a:xfrm>
            <a:off x="0" y="505460"/>
            <a:ext cx="6230620" cy="6028690"/>
          </a:xfrm>
          <a:prstGeom prst="rect">
            <a:avLst/>
          </a:prstGeom>
        </p:spPr>
      </p:pic>
      <p:sp>
        <p:nvSpPr>
          <p:cNvPr id="4" name="文本框 3"/>
          <p:cNvSpPr txBox="1"/>
          <p:nvPr>
            <p:custDataLst>
              <p:tags r:id="rId2"/>
            </p:custDataLst>
          </p:nvPr>
        </p:nvSpPr>
        <p:spPr>
          <a:xfrm>
            <a:off x="359410" y="28575"/>
            <a:ext cx="3757295" cy="398780"/>
          </a:xfrm>
          <a:prstGeom prst="rect">
            <a:avLst/>
          </a:prstGeom>
          <a:noFill/>
        </p:spPr>
        <p:txBody>
          <a:bodyPr wrap="square" rtlCol="0">
            <a:spAutoFit/>
          </a:bodyPr>
          <a:p>
            <a:r>
              <a:rPr lang="en-US" altLang="zh-CN" sz="2000">
                <a:solidFill>
                  <a:schemeClr val="bg1"/>
                </a:solidFill>
              </a:rPr>
              <a:t>WIA-FA</a:t>
            </a:r>
            <a:r>
              <a:rPr lang="zh-CN" altLang="en-US" sz="2000">
                <a:solidFill>
                  <a:schemeClr val="bg1"/>
                </a:solidFill>
              </a:rPr>
              <a:t>生态体系建设</a:t>
            </a:r>
            <a:endParaRPr lang="zh-CN" altLang="en-US" sz="2000">
              <a:solidFill>
                <a:schemeClr val="bg1"/>
              </a:solidFill>
            </a:endParaRPr>
          </a:p>
        </p:txBody>
      </p:sp>
      <p:sp>
        <p:nvSpPr>
          <p:cNvPr id="2" name="文本框 1"/>
          <p:cNvSpPr txBox="1"/>
          <p:nvPr/>
        </p:nvSpPr>
        <p:spPr>
          <a:xfrm>
            <a:off x="359410" y="557530"/>
            <a:ext cx="5504180" cy="737235"/>
          </a:xfrm>
          <a:prstGeom prst="rect">
            <a:avLst/>
          </a:prstGeom>
          <a:noFill/>
        </p:spPr>
        <p:txBody>
          <a:bodyPr wrap="square" rtlCol="0">
            <a:noAutofit/>
          </a:bodyPr>
          <a:p>
            <a:pPr marL="171450" indent="-171450">
              <a:lnSpc>
                <a:spcPct val="200000"/>
              </a:lnSpc>
              <a:buFont typeface="Wingdings" panose="05000000000000000000" charset="0"/>
              <a:buChar char="n"/>
            </a:pPr>
            <a:r>
              <a:rPr lang="en-US" sz="1400" b="1">
                <a:solidFill>
                  <a:schemeClr val="bg1"/>
                </a:solidFill>
              </a:rPr>
              <a:t>WIA-FA</a:t>
            </a:r>
            <a:r>
              <a:rPr lang="zh-CN" altLang="en-US" sz="1400" b="1">
                <a:solidFill>
                  <a:schemeClr val="bg1"/>
                </a:solidFill>
              </a:rPr>
              <a:t>标准族进一步演进</a:t>
            </a:r>
            <a:endParaRPr lang="zh-CN" altLang="en-US" sz="1400" b="1">
              <a:solidFill>
                <a:schemeClr val="bg1"/>
              </a:solidFill>
            </a:endParaRPr>
          </a:p>
          <a:p>
            <a:pPr marL="171450" indent="-171450">
              <a:lnSpc>
                <a:spcPct val="200000"/>
              </a:lnSpc>
              <a:buFont typeface="Wingdings" panose="05000000000000000000" charset="0"/>
              <a:buChar char="n"/>
            </a:pPr>
            <a:r>
              <a:rPr lang="zh-CN" altLang="en-US" sz="1400" b="1">
                <a:solidFill>
                  <a:schemeClr val="bg1"/>
                </a:solidFill>
              </a:rPr>
              <a:t>设立</a:t>
            </a:r>
            <a:r>
              <a:rPr lang="en-US" altLang="zh-CN" sz="1400" b="1">
                <a:solidFill>
                  <a:schemeClr val="bg1"/>
                </a:solidFill>
              </a:rPr>
              <a:t>WIA-FA</a:t>
            </a:r>
            <a:r>
              <a:rPr lang="zh-CN" altLang="en-US" sz="1400" b="1">
                <a:solidFill>
                  <a:schemeClr val="bg1"/>
                </a:solidFill>
              </a:rPr>
              <a:t>一致性测试中心，建立健全</a:t>
            </a:r>
            <a:r>
              <a:rPr lang="en-US" altLang="zh-CN" sz="1400" b="1">
                <a:solidFill>
                  <a:schemeClr val="bg1"/>
                </a:solidFill>
              </a:rPr>
              <a:t>WIA-FA</a:t>
            </a:r>
            <a:r>
              <a:rPr lang="zh-CN" altLang="en-US" sz="1400" b="1">
                <a:solidFill>
                  <a:schemeClr val="bg1"/>
                </a:solidFill>
              </a:rPr>
              <a:t>产品测试体系</a:t>
            </a:r>
            <a:endParaRPr lang="zh-CN" altLang="en-US" sz="1400" b="1">
              <a:solidFill>
                <a:schemeClr val="bg1"/>
              </a:solidFill>
            </a:endParaRPr>
          </a:p>
          <a:p>
            <a:pPr marL="171450" indent="-171450">
              <a:lnSpc>
                <a:spcPct val="200000"/>
              </a:lnSpc>
              <a:buFont typeface="Wingdings" panose="05000000000000000000" charset="0"/>
              <a:buChar char="n"/>
            </a:pPr>
            <a:r>
              <a:rPr lang="zh-CN" altLang="en-US" sz="1400" b="1">
                <a:solidFill>
                  <a:schemeClr val="bg1"/>
                </a:solidFill>
              </a:rPr>
              <a:t>建设工业无线应用产业联盟</a:t>
            </a:r>
            <a:endParaRPr lang="zh-CN" altLang="en-US" sz="1400" b="1">
              <a:solidFill>
                <a:schemeClr val="bg1"/>
              </a:solidFill>
            </a:endParaRPr>
          </a:p>
          <a:p>
            <a:pPr marL="171450" indent="-171450">
              <a:lnSpc>
                <a:spcPct val="200000"/>
              </a:lnSpc>
              <a:buFont typeface="Wingdings" panose="05000000000000000000" charset="0"/>
              <a:buChar char="n"/>
            </a:pPr>
            <a:r>
              <a:rPr lang="zh-CN" altLang="en-US" sz="1400" b="1">
                <a:solidFill>
                  <a:schemeClr val="bg1"/>
                </a:solidFill>
              </a:rPr>
              <a:t>确立</a:t>
            </a:r>
            <a:r>
              <a:rPr lang="en-US" altLang="zh-CN" sz="1400" b="1">
                <a:solidFill>
                  <a:schemeClr val="bg1"/>
                </a:solidFill>
              </a:rPr>
              <a:t>WIA-FA</a:t>
            </a:r>
            <a:r>
              <a:rPr lang="zh-CN" altLang="en-US" sz="1400" b="1">
                <a:solidFill>
                  <a:schemeClr val="bg1"/>
                </a:solidFill>
              </a:rPr>
              <a:t>工业无线网络技术的培训和服务体系</a:t>
            </a:r>
            <a:endParaRPr lang="zh-CN" altLang="en-US" sz="1400" b="1">
              <a:solidFill>
                <a:schemeClr val="bg1"/>
              </a:solidFill>
            </a:endParaRPr>
          </a:p>
          <a:p>
            <a:pPr marL="171450" indent="-171450">
              <a:lnSpc>
                <a:spcPct val="200000"/>
              </a:lnSpc>
              <a:buFont typeface="Wingdings" panose="05000000000000000000" charset="0"/>
              <a:buChar char="n"/>
            </a:pPr>
            <a:r>
              <a:rPr lang="zh-CN" altLang="en-US" sz="1400" b="1">
                <a:solidFill>
                  <a:schemeClr val="bg1"/>
                </a:solidFill>
              </a:rPr>
              <a:t>拓展</a:t>
            </a:r>
            <a:r>
              <a:rPr lang="en-US" altLang="zh-CN" sz="1400" b="1">
                <a:solidFill>
                  <a:schemeClr val="bg1"/>
                </a:solidFill>
              </a:rPr>
              <a:t>WIA-FA</a:t>
            </a:r>
            <a:r>
              <a:rPr lang="zh-CN" altLang="en-US" sz="1400" b="1">
                <a:solidFill>
                  <a:schemeClr val="bg1"/>
                </a:solidFill>
              </a:rPr>
              <a:t>工业无线网络技术行业生态</a:t>
            </a:r>
            <a:endParaRPr lang="zh-CN" altLang="en-US" sz="1400" b="1">
              <a:solidFill>
                <a:schemeClr val="bg1"/>
              </a:solidFill>
            </a:endParaRPr>
          </a:p>
        </p:txBody>
      </p:sp>
      <p:pic>
        <p:nvPicPr>
          <p:cNvPr id="18" name="图片 17"/>
          <p:cNvPicPr>
            <a:picLocks noChangeAspect="1"/>
          </p:cNvPicPr>
          <p:nvPr/>
        </p:nvPicPr>
        <p:blipFill>
          <a:blip r:embed="rId3"/>
          <a:srcRect l="5321" r="1945"/>
          <a:stretch>
            <a:fillRect/>
          </a:stretch>
        </p:blipFill>
        <p:spPr>
          <a:xfrm>
            <a:off x="6230620" y="506095"/>
            <a:ext cx="5961380" cy="601535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战略</a:t>
            </a:r>
            <a:r>
              <a:rPr lang="zh-CN" altLang="en-US" sz="2000">
                <a:solidFill>
                  <a:schemeClr val="bg1"/>
                </a:solidFill>
              </a:rPr>
              <a:t>布局</a:t>
            </a:r>
            <a:endParaRPr lang="zh-CN" altLang="en-US" sz="2000">
              <a:solidFill>
                <a:schemeClr val="bg1"/>
              </a:solidFill>
            </a:endParaRPr>
          </a:p>
        </p:txBody>
      </p:sp>
      <p:pic>
        <p:nvPicPr>
          <p:cNvPr id="5" name="图片 4" descr="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303655" y="925830"/>
            <a:ext cx="9162415" cy="5735320"/>
          </a:xfrm>
          <a:prstGeom prst="rect">
            <a:avLst/>
          </a:prstGeom>
        </p:spPr>
      </p:pic>
      <p:sp>
        <p:nvSpPr>
          <p:cNvPr id="2" name="文本框 1"/>
          <p:cNvSpPr txBox="1"/>
          <p:nvPr/>
        </p:nvSpPr>
        <p:spPr>
          <a:xfrm>
            <a:off x="504190" y="564515"/>
            <a:ext cx="10459085" cy="956945"/>
          </a:xfrm>
          <a:prstGeom prst="rect">
            <a:avLst/>
          </a:prstGeom>
          <a:noFill/>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公司总部位于沈阳，设北京、沈阳、成都三个研发中心，西安</a:t>
            </a:r>
            <a:r>
              <a:rPr lang="en-US" altLang="zh-CN"/>
              <a:t>1</a:t>
            </a:r>
            <a:r>
              <a:rPr lang="zh-CN" altLang="en-US"/>
              <a:t>个售后支持中心，上海、中山、合肥</a:t>
            </a:r>
            <a:r>
              <a:rPr lang="zh-CN" altLang="en-US"/>
              <a:t>三个分公司。</a:t>
            </a: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发展</a:t>
            </a:r>
            <a:r>
              <a:rPr lang="zh-CN" altLang="en-US" sz="2000">
                <a:solidFill>
                  <a:schemeClr val="bg1"/>
                </a:solidFill>
              </a:rPr>
              <a:t>历程</a:t>
            </a:r>
            <a:endParaRPr lang="zh-CN" altLang="en-US" sz="2000">
              <a:solidFill>
                <a:schemeClr val="bg1"/>
              </a:solidFill>
            </a:endParaRPr>
          </a:p>
        </p:txBody>
      </p:sp>
      <p:pic>
        <p:nvPicPr>
          <p:cNvPr id="3" name="图片 2"/>
          <p:cNvPicPr>
            <a:picLocks noChangeAspect="1"/>
          </p:cNvPicPr>
          <p:nvPr>
            <p:custDataLst>
              <p:tags r:id="rId2"/>
            </p:custDataLst>
          </p:nvPr>
        </p:nvPicPr>
        <p:blipFill>
          <a:blip r:embed="rId3"/>
          <a:stretch>
            <a:fillRect/>
          </a:stretch>
        </p:blipFill>
        <p:spPr>
          <a:xfrm>
            <a:off x="-635" y="427355"/>
            <a:ext cx="12192635" cy="62490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技术</a:t>
            </a:r>
            <a:r>
              <a:rPr lang="zh-CN" altLang="en-US" sz="2000">
                <a:solidFill>
                  <a:schemeClr val="bg1"/>
                </a:solidFill>
              </a:rPr>
              <a:t>路线</a:t>
            </a:r>
            <a:endParaRPr lang="zh-CN" altLang="en-US" sz="2000">
              <a:solidFill>
                <a:schemeClr val="bg1"/>
              </a:solidFill>
            </a:endParaRPr>
          </a:p>
        </p:txBody>
      </p:sp>
      <p:sp>
        <p:nvSpPr>
          <p:cNvPr id="5" name="文本框 4"/>
          <p:cNvSpPr txBox="1"/>
          <p:nvPr/>
        </p:nvSpPr>
        <p:spPr>
          <a:xfrm>
            <a:off x="418465" y="745490"/>
            <a:ext cx="10459085" cy="2182495"/>
          </a:xfrm>
          <a:prstGeom prst="rect">
            <a:avLst/>
          </a:prstGeom>
          <a:noFill/>
        </p:spPr>
        <p:txBody>
          <a:bodyPr wrap="square" rtlCol="0">
            <a:no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t>沈阳邦粹科技有限公司工业无线局域网技术，采用自主可控的</a:t>
            </a:r>
            <a:r>
              <a:rPr lang="en-US" altLang="zh-CN"/>
              <a:t>WIA-FA</a:t>
            </a:r>
            <a:r>
              <a:rPr lang="zh-CN" altLang="en-US"/>
              <a:t>工业无线网络协议，以及自主知识产权的</a:t>
            </a:r>
            <a:r>
              <a:rPr lang="en-US" altLang="zh-CN"/>
              <a:t>BCWIASC2400</a:t>
            </a:r>
            <a:r>
              <a:rPr lang="zh-CN" altLang="en-US"/>
              <a:t>芯片和</a:t>
            </a:r>
            <a:r>
              <a:rPr lang="en-US" altLang="zh-CN"/>
              <a:t>BCWIAFD</a:t>
            </a:r>
            <a:r>
              <a:rPr lang="zh-CN" altLang="en-US"/>
              <a:t>系列模组，全系软硬件产品均实现国产化。</a:t>
            </a:r>
            <a:endParaRPr lang="zh-CN" altLang="en-US"/>
          </a:p>
          <a:p>
            <a:pPr indent="457200" fontAlgn="auto">
              <a:lnSpc>
                <a:spcPct val="150000"/>
              </a:lnSpc>
              <a:extLst>
                <a:ext uri="{35155182-B16C-46BC-9424-99874614C6A1}">
                  <wpsdc:indentchars xmlns:wpsdc="http://www.wps.cn/officeDocument/2017/drawingmlCustomData" val="200" checksum="59296752"/>
                </a:ext>
              </a:extLst>
            </a:pPr>
            <a:r>
              <a:rPr lang="zh-CN" altLang="en-US"/>
              <a:t>其中，</a:t>
            </a:r>
            <a:r>
              <a:rPr lang="en-US" altLang="zh-CN"/>
              <a:t>WIA-FA</a:t>
            </a:r>
            <a:r>
              <a:rPr lang="zh-CN" altLang="en-US"/>
              <a:t>工业无线网络技术是中国工程院于海斌院士团队的科技成果，是面向离散制造业的无线通信技术，先后成为中国国家标准（</a:t>
            </a:r>
            <a:r>
              <a:rPr lang="en-US" altLang="zh-CN"/>
              <a:t>GB/T 26790.2-2015</a:t>
            </a:r>
            <a:r>
              <a:rPr lang="zh-CN" altLang="en-US"/>
              <a:t>）和</a:t>
            </a:r>
            <a:r>
              <a:rPr lang="en-US" altLang="zh-CN"/>
              <a:t>IEC</a:t>
            </a:r>
            <a:r>
              <a:rPr lang="zh-CN" altLang="en-US"/>
              <a:t>正式标准（</a:t>
            </a:r>
            <a:r>
              <a:rPr lang="en-US" altLang="zh-CN"/>
              <a:t>IEC62948</a:t>
            </a:r>
            <a:r>
              <a:rPr lang="zh-CN" altLang="en-US"/>
              <a:t>：</a:t>
            </a:r>
            <a:r>
              <a:rPr lang="en-US" altLang="zh-CN"/>
              <a:t>2017</a:t>
            </a:r>
            <a:r>
              <a:rPr lang="zh-CN" altLang="en-US"/>
              <a:t>），是工业物联网领域的里程碑。</a:t>
            </a:r>
            <a:endParaRPr lang="zh-CN" altLang="en-US"/>
          </a:p>
        </p:txBody>
      </p:sp>
      <p:pic>
        <p:nvPicPr>
          <p:cNvPr id="6" name="图片 5" descr="2015年WIA-FA工业无线网络协议成为国家标准"/>
          <p:cNvPicPr>
            <a:picLocks noChangeAspect="1"/>
          </p:cNvPicPr>
          <p:nvPr/>
        </p:nvPicPr>
        <p:blipFill>
          <a:blip r:embed="rId2"/>
          <a:stretch>
            <a:fillRect/>
          </a:stretch>
        </p:blipFill>
        <p:spPr>
          <a:xfrm>
            <a:off x="410210" y="3074035"/>
            <a:ext cx="1911985" cy="2704465"/>
          </a:xfrm>
          <a:prstGeom prst="rect">
            <a:avLst/>
          </a:prstGeom>
        </p:spPr>
      </p:pic>
      <p:sp>
        <p:nvSpPr>
          <p:cNvPr id="7" name="文本框 6"/>
          <p:cNvSpPr txBox="1"/>
          <p:nvPr/>
        </p:nvSpPr>
        <p:spPr>
          <a:xfrm>
            <a:off x="477520" y="5854700"/>
            <a:ext cx="1943735" cy="460375"/>
          </a:xfrm>
          <a:prstGeom prst="rect">
            <a:avLst/>
          </a:prstGeom>
          <a:noFill/>
        </p:spPr>
        <p:txBody>
          <a:bodyPr wrap="square" rtlCol="0">
            <a:spAutoFit/>
          </a:bodyPr>
          <a:p>
            <a:r>
              <a:rPr lang="zh-CN" altLang="en-US" sz="1200"/>
              <a:t>2015年WIA-FA工业无线网络协议成为国家标准</a:t>
            </a:r>
            <a:endParaRPr lang="zh-CN" altLang="en-US" sz="1200"/>
          </a:p>
        </p:txBody>
      </p:sp>
      <p:pic>
        <p:nvPicPr>
          <p:cNvPr id="8" name="图片 7" descr="2017年WIA-FA工业无线网络协议成为IEC正式标准"/>
          <p:cNvPicPr>
            <a:picLocks noChangeAspect="1"/>
          </p:cNvPicPr>
          <p:nvPr/>
        </p:nvPicPr>
        <p:blipFill>
          <a:blip r:embed="rId3"/>
          <a:stretch>
            <a:fillRect/>
          </a:stretch>
        </p:blipFill>
        <p:spPr>
          <a:xfrm>
            <a:off x="2702560" y="2987040"/>
            <a:ext cx="2181225" cy="2788285"/>
          </a:xfrm>
          <a:prstGeom prst="rect">
            <a:avLst/>
          </a:prstGeom>
        </p:spPr>
      </p:pic>
      <p:sp>
        <p:nvSpPr>
          <p:cNvPr id="9" name="文本框 8"/>
          <p:cNvSpPr txBox="1"/>
          <p:nvPr/>
        </p:nvSpPr>
        <p:spPr>
          <a:xfrm>
            <a:off x="2710815" y="5854700"/>
            <a:ext cx="2048510" cy="460375"/>
          </a:xfrm>
          <a:prstGeom prst="rect">
            <a:avLst/>
          </a:prstGeom>
          <a:noFill/>
        </p:spPr>
        <p:txBody>
          <a:bodyPr wrap="square" rtlCol="0">
            <a:spAutoFit/>
          </a:bodyPr>
          <a:p>
            <a:r>
              <a:rPr lang="zh-CN" altLang="en-US" sz="1200"/>
              <a:t>2017年WIA-FA工业无线网络协议成为IEC正式标准</a:t>
            </a:r>
            <a:endParaRPr lang="zh-CN" altLang="en-US" sz="1200"/>
          </a:p>
        </p:txBody>
      </p:sp>
      <p:pic>
        <p:nvPicPr>
          <p:cNvPr id="10" name="图片 9" descr="2017年WIA-FA入选“中国智能制造十大科技进展”"/>
          <p:cNvPicPr>
            <a:picLocks noChangeAspect="1"/>
          </p:cNvPicPr>
          <p:nvPr/>
        </p:nvPicPr>
        <p:blipFill>
          <a:blip r:embed="rId4"/>
          <a:stretch>
            <a:fillRect/>
          </a:stretch>
        </p:blipFill>
        <p:spPr>
          <a:xfrm>
            <a:off x="5202555" y="3060065"/>
            <a:ext cx="1986280" cy="2678430"/>
          </a:xfrm>
          <a:prstGeom prst="rect">
            <a:avLst/>
          </a:prstGeom>
        </p:spPr>
      </p:pic>
      <p:sp>
        <p:nvSpPr>
          <p:cNvPr id="11" name="文本框 10"/>
          <p:cNvSpPr txBox="1"/>
          <p:nvPr/>
        </p:nvSpPr>
        <p:spPr>
          <a:xfrm>
            <a:off x="5182235" y="5854700"/>
            <a:ext cx="2048510" cy="460375"/>
          </a:xfrm>
          <a:prstGeom prst="rect">
            <a:avLst/>
          </a:prstGeom>
          <a:noFill/>
        </p:spPr>
        <p:txBody>
          <a:bodyPr wrap="square" rtlCol="0">
            <a:spAutoFit/>
          </a:bodyPr>
          <a:p>
            <a:r>
              <a:rPr lang="zh-CN" altLang="en-US" sz="1200"/>
              <a:t>2017年WIA-FA入选“中国智能制造十大科技进展”</a:t>
            </a:r>
            <a:endParaRPr lang="zh-CN" altLang="en-US" sz="1200"/>
          </a:p>
        </p:txBody>
      </p:sp>
      <p:pic>
        <p:nvPicPr>
          <p:cNvPr id="15" name="图片 14" descr="2017年取得CE认证证书"/>
          <p:cNvPicPr>
            <a:picLocks noChangeAspect="1"/>
          </p:cNvPicPr>
          <p:nvPr/>
        </p:nvPicPr>
        <p:blipFill>
          <a:blip r:embed="rId5"/>
          <a:stretch>
            <a:fillRect/>
          </a:stretch>
        </p:blipFill>
        <p:spPr>
          <a:xfrm>
            <a:off x="7602855" y="3117215"/>
            <a:ext cx="1807845" cy="2590165"/>
          </a:xfrm>
          <a:prstGeom prst="rect">
            <a:avLst/>
          </a:prstGeom>
        </p:spPr>
      </p:pic>
      <p:sp>
        <p:nvSpPr>
          <p:cNvPr id="16" name="文本框 15"/>
          <p:cNvSpPr txBox="1"/>
          <p:nvPr/>
        </p:nvSpPr>
        <p:spPr>
          <a:xfrm>
            <a:off x="7586980" y="5896610"/>
            <a:ext cx="1885315" cy="275590"/>
          </a:xfrm>
          <a:prstGeom prst="rect">
            <a:avLst/>
          </a:prstGeom>
          <a:noFill/>
        </p:spPr>
        <p:txBody>
          <a:bodyPr wrap="square" rtlCol="0">
            <a:spAutoFit/>
          </a:bodyPr>
          <a:p>
            <a:r>
              <a:rPr lang="zh-CN" altLang="en-US" sz="1200"/>
              <a:t>2017年取得CE认证证书</a:t>
            </a:r>
            <a:endParaRPr lang="zh-CN" altLang="en-US" sz="1200"/>
          </a:p>
        </p:txBody>
      </p:sp>
      <p:pic>
        <p:nvPicPr>
          <p:cNvPr id="19" name="图片 18" descr="2020年取得SIL2认证证书"/>
          <p:cNvPicPr>
            <a:picLocks noChangeAspect="1"/>
          </p:cNvPicPr>
          <p:nvPr/>
        </p:nvPicPr>
        <p:blipFill>
          <a:blip r:embed="rId6"/>
          <a:stretch>
            <a:fillRect/>
          </a:stretch>
        </p:blipFill>
        <p:spPr>
          <a:xfrm>
            <a:off x="9872980" y="3117215"/>
            <a:ext cx="1824990" cy="2590800"/>
          </a:xfrm>
          <a:prstGeom prst="rect">
            <a:avLst/>
          </a:prstGeom>
        </p:spPr>
      </p:pic>
      <p:sp>
        <p:nvSpPr>
          <p:cNvPr id="20" name="文本框 19"/>
          <p:cNvSpPr txBox="1"/>
          <p:nvPr/>
        </p:nvSpPr>
        <p:spPr>
          <a:xfrm>
            <a:off x="9839960" y="5890260"/>
            <a:ext cx="1979930" cy="275590"/>
          </a:xfrm>
          <a:prstGeom prst="rect">
            <a:avLst/>
          </a:prstGeom>
          <a:noFill/>
        </p:spPr>
        <p:txBody>
          <a:bodyPr wrap="square" rtlCol="0">
            <a:spAutoFit/>
          </a:bodyPr>
          <a:p>
            <a:r>
              <a:rPr lang="zh-CN" altLang="en-US" sz="1200"/>
              <a:t>2020年取得SIL2认证证书</a:t>
            </a:r>
            <a:endParaRPr lang="zh-CN" altLang="en-US" sz="1200"/>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技术</a:t>
            </a:r>
            <a:r>
              <a:rPr lang="zh-CN" altLang="en-US" sz="2000">
                <a:solidFill>
                  <a:schemeClr val="bg1"/>
                </a:solidFill>
              </a:rPr>
              <a:t>特点</a:t>
            </a:r>
            <a:endParaRPr lang="zh-CN" altLang="en-US" sz="2000">
              <a:solidFill>
                <a:schemeClr val="bg1"/>
              </a:solidFill>
            </a:endParaRPr>
          </a:p>
        </p:txBody>
      </p:sp>
      <p:sp>
        <p:nvSpPr>
          <p:cNvPr id="5" name="文本框 4"/>
          <p:cNvSpPr txBox="1"/>
          <p:nvPr/>
        </p:nvSpPr>
        <p:spPr>
          <a:xfrm>
            <a:off x="553085" y="965835"/>
            <a:ext cx="3122295" cy="4979035"/>
          </a:xfrm>
          <a:prstGeom prst="rect">
            <a:avLst/>
          </a:prstGeom>
          <a:noFill/>
          <a:ln w="12700">
            <a:noFill/>
            <a:prstDash val="dash"/>
          </a:ln>
        </p:spPr>
        <p:txBody>
          <a:bodyPr wrap="square" rtlCol="0">
            <a:noAutofit/>
          </a:bodyPr>
          <a:p>
            <a:pPr indent="508000" algn="l" fontAlgn="auto">
              <a:lnSpc>
                <a:spcPct val="150000"/>
              </a:lnSpc>
              <a:extLst>
                <a:ext uri="{35155182-B16C-46BC-9424-99874614C6A1}">
                  <wpsdc:indentchars xmlns:wpsdc="http://www.wps.cn/officeDocument/2017/drawingmlCustomData" val="200" checksum="282533468"/>
                </a:ext>
              </a:extLst>
            </a:pPr>
            <a:endParaRPr lang="zh-CN" altLang="en-US" sz="2000"/>
          </a:p>
          <a:p>
            <a:pPr indent="406400" fontAlgn="auto">
              <a:lnSpc>
                <a:spcPct val="150000"/>
              </a:lnSpc>
              <a:extLst>
                <a:ext uri="{35155182-B16C-46BC-9424-99874614C6A1}">
                  <wpsdc:indentchars xmlns:wpsdc="http://www.wps.cn/officeDocument/2017/drawingmlCustomData" val="200" checksum="1740828767"/>
                </a:ext>
              </a:extLst>
            </a:pPr>
            <a:r>
              <a:rPr lang="en-US" altLang="zh-CN" sz="1600"/>
              <a:t>WIA-FA</a:t>
            </a:r>
            <a:r>
              <a:rPr lang="zh-CN" altLang="en-US" sz="1600"/>
              <a:t>是国际上唯一面向工厂自动化高速控制应用的现场无线网络技术标准，是具有完整自主知识产权的国产工业无线网络技术和协议，可修改、可裁剪、可定制，完全自主可控。</a:t>
            </a:r>
            <a:endParaRPr lang="zh-CN" altLang="en-US" sz="1600"/>
          </a:p>
        </p:txBody>
      </p:sp>
      <p:sp>
        <p:nvSpPr>
          <p:cNvPr id="6" name="文本框 5"/>
          <p:cNvSpPr txBox="1"/>
          <p:nvPr/>
        </p:nvSpPr>
        <p:spPr>
          <a:xfrm>
            <a:off x="4166235" y="969010"/>
            <a:ext cx="3122295" cy="4979035"/>
          </a:xfrm>
          <a:prstGeom prst="rect">
            <a:avLst/>
          </a:prstGeom>
          <a:noFill/>
          <a:ln w="9525">
            <a:noFill/>
          </a:ln>
        </p:spPr>
        <p:txBody>
          <a:bodyPr wrap="square" rtlCol="0">
            <a:noAutofit/>
          </a:bodyPr>
          <a:p>
            <a:pPr indent="355600" fontAlgn="auto">
              <a:lnSpc>
                <a:spcPct val="150000"/>
              </a:lnSpc>
              <a:extLst>
                <a:ext uri="{35155182-B16C-46BC-9424-99874614C6A1}">
                  <wpsdc:indentchars xmlns:wpsdc="http://www.wps.cn/officeDocument/2017/drawingmlCustomData" val="200" checksum="3837665281"/>
                </a:ext>
              </a:extLst>
            </a:pPr>
            <a:endParaRPr lang="zh-CN" altLang="en-US" sz="1400">
              <a:ln>
                <a:noFill/>
              </a:ln>
            </a:endParaRPr>
          </a:p>
          <a:p>
            <a:pPr indent="406400" fontAlgn="auto">
              <a:lnSpc>
                <a:spcPct val="150000"/>
              </a:lnSpc>
              <a:extLst>
                <a:ext uri="{35155182-B16C-46BC-9424-99874614C6A1}">
                  <wpsdc:indentchars xmlns:wpsdc="http://www.wps.cn/officeDocument/2017/drawingmlCustomData" val="200" checksum="1740828767"/>
                </a:ext>
              </a:extLst>
            </a:pPr>
            <a:r>
              <a:rPr lang="zh-CN" altLang="en-US" sz="1600">
                <a:ln>
                  <a:noFill/>
                </a:ln>
              </a:rPr>
              <a:t>不同于</a:t>
            </a:r>
            <a:r>
              <a:rPr lang="en-US" altLang="zh-CN" sz="1600">
                <a:ln>
                  <a:noFill/>
                </a:ln>
              </a:rPr>
              <a:t>5G</a:t>
            </a:r>
            <a:r>
              <a:rPr lang="zh-CN" altLang="en-US" sz="1600">
                <a:ln>
                  <a:noFill/>
                </a:ln>
              </a:rPr>
              <a:t>和</a:t>
            </a:r>
            <a:r>
              <a:rPr lang="en-US" altLang="zh-CN" sz="1600">
                <a:ln>
                  <a:noFill/>
                </a:ln>
              </a:rPr>
              <a:t>WIFI</a:t>
            </a:r>
            <a:r>
              <a:rPr lang="zh-CN" altLang="en-US" sz="1600">
                <a:ln>
                  <a:noFill/>
                </a:ln>
              </a:rPr>
              <a:t>等通用性技术，</a:t>
            </a:r>
            <a:r>
              <a:rPr lang="en-US" altLang="zh-CN" sz="1600">
                <a:ln>
                  <a:noFill/>
                </a:ln>
              </a:rPr>
              <a:t>WIA-FA</a:t>
            </a:r>
            <a:r>
              <a:rPr lang="zh-CN" altLang="en-US" sz="1600">
                <a:ln>
                  <a:noFill/>
                </a:ln>
              </a:rPr>
              <a:t>是专门为工业现场应用设计的，能够确定性地满足工业应用场景中的高并发、大带宽、低时延以及高可靠等性能指标要求，其中空口时延小于</a:t>
            </a:r>
            <a:r>
              <a:rPr lang="en-US" altLang="zh-CN" sz="1600">
                <a:ln>
                  <a:noFill/>
                </a:ln>
              </a:rPr>
              <a:t>100</a:t>
            </a:r>
            <a:r>
              <a:rPr lang="zh-CN" altLang="en-US" sz="1600">
                <a:ln>
                  <a:noFill/>
                </a:ln>
              </a:rPr>
              <a:t>微秒，单信道吞吐量大于</a:t>
            </a:r>
            <a:r>
              <a:rPr lang="en-US" altLang="zh-CN" sz="1600">
                <a:ln>
                  <a:noFill/>
                </a:ln>
              </a:rPr>
              <a:t>100Mbps</a:t>
            </a:r>
            <a:r>
              <a:rPr lang="zh-CN" altLang="en-US" sz="1600">
                <a:ln>
                  <a:noFill/>
                </a:ln>
              </a:rPr>
              <a:t>；</a:t>
            </a:r>
            <a:r>
              <a:rPr lang="zh-CN" altLang="en-US" sz="1600">
                <a:ln>
                  <a:noFill/>
                </a:ln>
              </a:rPr>
              <a:t>支持在百点网络规模，</a:t>
            </a:r>
            <a:r>
              <a:rPr lang="en-US" altLang="zh-CN" sz="1600">
                <a:ln>
                  <a:noFill/>
                </a:ln>
              </a:rPr>
              <a:t>99.99%</a:t>
            </a:r>
            <a:r>
              <a:rPr lang="zh-CN" altLang="en-US" sz="1600">
                <a:ln>
                  <a:noFill/>
                </a:ln>
              </a:rPr>
              <a:t>以上可靠性的条件下，网络时延小于</a:t>
            </a:r>
            <a:r>
              <a:rPr lang="en-US" altLang="zh-CN" sz="1600">
                <a:ln>
                  <a:noFill/>
                </a:ln>
              </a:rPr>
              <a:t>10ms</a:t>
            </a:r>
            <a:r>
              <a:rPr lang="zh-CN" altLang="en-US" sz="1600">
                <a:ln>
                  <a:noFill/>
                </a:ln>
              </a:rPr>
              <a:t>。在可靠性、实时性、确定性等方面的性能优于其他通用性技术。</a:t>
            </a:r>
            <a:endParaRPr lang="zh-CN" altLang="en-US" sz="1600">
              <a:ln>
                <a:noFill/>
              </a:ln>
            </a:endParaRPr>
          </a:p>
        </p:txBody>
      </p:sp>
      <p:sp>
        <p:nvSpPr>
          <p:cNvPr id="7" name="文本框 6"/>
          <p:cNvSpPr txBox="1"/>
          <p:nvPr/>
        </p:nvSpPr>
        <p:spPr>
          <a:xfrm>
            <a:off x="7997825" y="1096010"/>
            <a:ext cx="3122295" cy="4979035"/>
          </a:xfrm>
          <a:prstGeom prst="rect">
            <a:avLst/>
          </a:prstGeom>
          <a:noFill/>
        </p:spPr>
        <p:txBody>
          <a:bodyPr wrap="square" rtlCol="0">
            <a:noAutofit/>
          </a:bodyPr>
          <a:p>
            <a:pPr indent="355600" fontAlgn="auto">
              <a:lnSpc>
                <a:spcPct val="150000"/>
              </a:lnSpc>
              <a:extLst>
                <a:ext uri="{35155182-B16C-46BC-9424-99874614C6A1}">
                  <wpsdc:indentchars xmlns:wpsdc="http://www.wps.cn/officeDocument/2017/drawingmlCustomData" val="200" checksum="3837665281"/>
                </a:ext>
              </a:extLst>
            </a:pPr>
            <a:endParaRPr lang="zh-CN" altLang="en-US" sz="1400"/>
          </a:p>
          <a:p>
            <a:pPr indent="406400" fontAlgn="auto">
              <a:lnSpc>
                <a:spcPct val="150000"/>
              </a:lnSpc>
              <a:extLst>
                <a:ext uri="{35155182-B16C-46BC-9424-99874614C6A1}">
                  <wpsdc:indentchars xmlns:wpsdc="http://www.wps.cn/officeDocument/2017/drawingmlCustomData" val="200" checksum="1740828767"/>
                </a:ext>
              </a:extLst>
            </a:pPr>
            <a:r>
              <a:rPr lang="zh-CN" altLang="en-US" sz="1600"/>
              <a:t>从安全协议、认证与加密、信号控制、监测与管理等方面，形成了</a:t>
            </a:r>
            <a:r>
              <a:rPr lang="en-US" altLang="zh-CN" sz="1600"/>
              <a:t>“</a:t>
            </a:r>
            <a:r>
              <a:rPr lang="zh-CN" altLang="en-US" sz="1600"/>
              <a:t>防护</a:t>
            </a:r>
            <a:r>
              <a:rPr lang="en-US" altLang="zh-CN" sz="1600"/>
              <a:t>—</a:t>
            </a:r>
            <a:r>
              <a:rPr lang="zh-CN" altLang="en-US" sz="1600"/>
              <a:t>监测</a:t>
            </a:r>
            <a:r>
              <a:rPr lang="en-US" altLang="zh-CN" sz="1600"/>
              <a:t>—</a:t>
            </a:r>
            <a:r>
              <a:rPr lang="zh-CN" altLang="en-US" sz="1600"/>
              <a:t>响应</a:t>
            </a:r>
            <a:r>
              <a:rPr lang="en-US" altLang="zh-CN" sz="1600"/>
              <a:t>”</a:t>
            </a:r>
            <a:r>
              <a:rPr lang="zh-CN" altLang="en-US" sz="1600"/>
              <a:t>一体化的无线网络安全技术体系，以此为核心，建立了包括无线工控系统安全、外围电磁安全和周界防护安全一整套安全防护方案，能够保证业务数据传输的安全性、完整性和可靠性。</a:t>
            </a:r>
            <a:endParaRPr lang="zh-CN" altLang="en-US" sz="1600"/>
          </a:p>
        </p:txBody>
      </p:sp>
      <p:sp>
        <p:nvSpPr>
          <p:cNvPr id="93" name="圆角矩形 92"/>
          <p:cNvSpPr/>
          <p:nvPr>
            <p:custDataLst>
              <p:tags r:id="rId2"/>
            </p:custDataLst>
          </p:nvPr>
        </p:nvSpPr>
        <p:spPr>
          <a:xfrm>
            <a:off x="455930" y="1096010"/>
            <a:ext cx="3280410" cy="4822190"/>
          </a:xfrm>
          <a:prstGeom prst="roundRect">
            <a:avLst>
              <a:gd name="adj" fmla="val 9815"/>
            </a:avLst>
          </a:prstGeom>
          <a:noFill/>
          <a:ln w="12700">
            <a:solidFill>
              <a:srgbClr val="1AA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0"/>
              </a:lnSpc>
              <a:spcBef>
                <a:spcPts val="0"/>
              </a:spcBef>
              <a:spcAft>
                <a:spcPts val="0"/>
              </a:spcAft>
            </a:pPr>
            <a:endParaRPr lang="zh-CN" altLang="en-US" sz="800">
              <a:solidFill>
                <a:srgbClr val="1AA3AA"/>
              </a:solidFill>
              <a:latin typeface="微软雅黑" panose="020B0503020204020204" charset="-122"/>
              <a:ea typeface="微软雅黑" panose="020B0503020204020204" charset="-122"/>
            </a:endParaRPr>
          </a:p>
        </p:txBody>
      </p:sp>
      <p:sp>
        <p:nvSpPr>
          <p:cNvPr id="8" name="圆角矩形 7"/>
          <p:cNvSpPr/>
          <p:nvPr>
            <p:custDataLst>
              <p:tags r:id="rId3"/>
            </p:custDataLst>
          </p:nvPr>
        </p:nvSpPr>
        <p:spPr>
          <a:xfrm>
            <a:off x="1209040" y="994410"/>
            <a:ext cx="1774190" cy="377825"/>
          </a:xfrm>
          <a:prstGeom prst="round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bg1"/>
                </a:solidFill>
                <a:sym typeface="+mn-ea"/>
              </a:rPr>
              <a:t>自主性</a:t>
            </a:r>
            <a:endParaRPr lang="zh-CN" altLang="en-US" b="1">
              <a:solidFill>
                <a:schemeClr val="bg1"/>
              </a:solidFill>
              <a:sym typeface="+mn-ea"/>
            </a:endParaRPr>
          </a:p>
        </p:txBody>
      </p:sp>
      <p:sp>
        <p:nvSpPr>
          <p:cNvPr id="10" name="圆角矩形 9"/>
          <p:cNvSpPr/>
          <p:nvPr>
            <p:custDataLst>
              <p:tags r:id="rId4"/>
            </p:custDataLst>
          </p:nvPr>
        </p:nvSpPr>
        <p:spPr>
          <a:xfrm>
            <a:off x="4087495" y="1096010"/>
            <a:ext cx="3280410" cy="4821555"/>
          </a:xfrm>
          <a:prstGeom prst="roundRect">
            <a:avLst>
              <a:gd name="adj" fmla="val 9815"/>
            </a:avLst>
          </a:prstGeom>
          <a:noFill/>
          <a:ln w="12700">
            <a:solidFill>
              <a:srgbClr val="1AA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0"/>
              </a:lnSpc>
              <a:spcBef>
                <a:spcPts val="0"/>
              </a:spcBef>
              <a:spcAft>
                <a:spcPts val="0"/>
              </a:spcAft>
            </a:pPr>
            <a:endParaRPr lang="zh-CN" altLang="en-US" sz="800">
              <a:solidFill>
                <a:srgbClr val="1AA3AA"/>
              </a:solidFill>
              <a:latin typeface="微软雅黑" panose="020B0503020204020204" charset="-122"/>
              <a:ea typeface="微软雅黑" panose="020B0503020204020204" charset="-122"/>
            </a:endParaRPr>
          </a:p>
        </p:txBody>
      </p:sp>
      <p:sp>
        <p:nvSpPr>
          <p:cNvPr id="9" name="圆角矩形 8"/>
          <p:cNvSpPr/>
          <p:nvPr>
            <p:custDataLst>
              <p:tags r:id="rId5"/>
            </p:custDataLst>
          </p:nvPr>
        </p:nvSpPr>
        <p:spPr>
          <a:xfrm>
            <a:off x="4773295" y="965835"/>
            <a:ext cx="1774190" cy="377825"/>
          </a:xfrm>
          <a:prstGeom prst="round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bg1"/>
                </a:solidFill>
                <a:sym typeface="+mn-ea"/>
              </a:rPr>
              <a:t>先进性</a:t>
            </a:r>
            <a:endParaRPr lang="zh-CN" altLang="en-US" b="1">
              <a:solidFill>
                <a:schemeClr val="bg1"/>
              </a:solidFill>
              <a:sym typeface="+mn-ea"/>
            </a:endParaRPr>
          </a:p>
        </p:txBody>
      </p:sp>
      <p:sp>
        <p:nvSpPr>
          <p:cNvPr id="11" name="圆角矩形 10"/>
          <p:cNvSpPr/>
          <p:nvPr>
            <p:custDataLst>
              <p:tags r:id="rId6"/>
            </p:custDataLst>
          </p:nvPr>
        </p:nvSpPr>
        <p:spPr>
          <a:xfrm>
            <a:off x="7839710" y="1135380"/>
            <a:ext cx="3280410" cy="4821555"/>
          </a:xfrm>
          <a:prstGeom prst="roundRect">
            <a:avLst>
              <a:gd name="adj" fmla="val 9815"/>
            </a:avLst>
          </a:prstGeom>
          <a:noFill/>
          <a:ln w="12700">
            <a:solidFill>
              <a:srgbClr val="1AA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0"/>
              </a:lnSpc>
              <a:spcBef>
                <a:spcPts val="0"/>
              </a:spcBef>
              <a:spcAft>
                <a:spcPts val="0"/>
              </a:spcAft>
            </a:pPr>
            <a:endParaRPr lang="zh-CN" altLang="en-US" sz="800">
              <a:solidFill>
                <a:srgbClr val="1AA3AA"/>
              </a:solidFill>
              <a:latin typeface="微软雅黑" panose="020B0503020204020204" charset="-122"/>
              <a:ea typeface="微软雅黑" panose="020B0503020204020204" charset="-122"/>
            </a:endParaRPr>
          </a:p>
        </p:txBody>
      </p:sp>
      <p:sp>
        <p:nvSpPr>
          <p:cNvPr id="12" name="圆角矩形 11"/>
          <p:cNvSpPr/>
          <p:nvPr>
            <p:custDataLst>
              <p:tags r:id="rId7"/>
            </p:custDataLst>
          </p:nvPr>
        </p:nvSpPr>
        <p:spPr>
          <a:xfrm>
            <a:off x="8645525" y="965835"/>
            <a:ext cx="1774190" cy="377825"/>
          </a:xfrm>
          <a:prstGeom prst="round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bg1"/>
                </a:solidFill>
                <a:sym typeface="+mn-ea"/>
              </a:rPr>
              <a:t>安全性</a:t>
            </a:r>
            <a:endParaRPr lang="zh-CN" altLang="en-US" b="1">
              <a:solidFill>
                <a:schemeClr val="bg1"/>
              </a:solidFill>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资质</a:t>
            </a:r>
            <a:r>
              <a:rPr lang="zh-CN" altLang="en-US" sz="2000">
                <a:solidFill>
                  <a:schemeClr val="bg1"/>
                </a:solidFill>
              </a:rPr>
              <a:t>荣誉</a:t>
            </a:r>
            <a:endParaRPr lang="zh-CN" altLang="en-US" sz="2000">
              <a:solidFill>
                <a:schemeClr val="bg1"/>
              </a:solidFill>
            </a:endParaRPr>
          </a:p>
        </p:txBody>
      </p:sp>
      <p:pic>
        <p:nvPicPr>
          <p:cNvPr id="12" name="图片 12" descr="5.环境管理体系2024-11-22：_00"/>
          <p:cNvPicPr>
            <a:picLocks noChangeAspect="1"/>
          </p:cNvPicPr>
          <p:nvPr/>
        </p:nvPicPr>
        <p:blipFill>
          <a:blip r:embed="rId2"/>
          <a:stretch>
            <a:fillRect/>
          </a:stretch>
        </p:blipFill>
        <p:spPr>
          <a:xfrm>
            <a:off x="661670" y="676910"/>
            <a:ext cx="2032635" cy="2877185"/>
          </a:xfrm>
          <a:prstGeom prst="rect">
            <a:avLst/>
          </a:prstGeom>
        </p:spPr>
      </p:pic>
      <p:sp>
        <p:nvSpPr>
          <p:cNvPr id="7" name="文本框 6"/>
          <p:cNvSpPr txBox="1"/>
          <p:nvPr/>
        </p:nvSpPr>
        <p:spPr>
          <a:xfrm>
            <a:off x="1104265" y="3554095"/>
            <a:ext cx="1233805" cy="275590"/>
          </a:xfrm>
          <a:prstGeom prst="rect">
            <a:avLst/>
          </a:prstGeom>
          <a:noFill/>
        </p:spPr>
        <p:txBody>
          <a:bodyPr wrap="square" rtlCol="0">
            <a:spAutoFit/>
          </a:bodyPr>
          <a:p>
            <a:r>
              <a:rPr lang="zh-CN" altLang="en-US" sz="1200"/>
              <a:t>环境管理</a:t>
            </a:r>
            <a:r>
              <a:rPr lang="zh-CN" altLang="en-US" sz="1200"/>
              <a:t>体系</a:t>
            </a:r>
            <a:endParaRPr lang="zh-CN" altLang="en-US" sz="1200"/>
          </a:p>
        </p:txBody>
      </p:sp>
      <p:pic>
        <p:nvPicPr>
          <p:cNvPr id="10" name="图片 10" descr="9.质量管理体系2025-12-13_00"/>
          <p:cNvPicPr>
            <a:picLocks noChangeAspect="1"/>
          </p:cNvPicPr>
          <p:nvPr/>
        </p:nvPicPr>
        <p:blipFill>
          <a:blip r:embed="rId3"/>
          <a:stretch>
            <a:fillRect/>
          </a:stretch>
        </p:blipFill>
        <p:spPr>
          <a:xfrm>
            <a:off x="3442970" y="753745"/>
            <a:ext cx="1938020" cy="2742565"/>
          </a:xfrm>
          <a:prstGeom prst="rect">
            <a:avLst/>
          </a:prstGeom>
        </p:spPr>
      </p:pic>
      <p:sp>
        <p:nvSpPr>
          <p:cNvPr id="6" name="文本框 5"/>
          <p:cNvSpPr txBox="1"/>
          <p:nvPr/>
        </p:nvSpPr>
        <p:spPr>
          <a:xfrm>
            <a:off x="3870325" y="3554095"/>
            <a:ext cx="1233805" cy="275590"/>
          </a:xfrm>
          <a:prstGeom prst="rect">
            <a:avLst/>
          </a:prstGeom>
          <a:noFill/>
        </p:spPr>
        <p:txBody>
          <a:bodyPr wrap="square" rtlCol="0">
            <a:spAutoFit/>
          </a:bodyPr>
          <a:p>
            <a:r>
              <a:rPr lang="zh-CN" altLang="en-US" sz="1200"/>
              <a:t>质量管理</a:t>
            </a:r>
            <a:r>
              <a:rPr lang="zh-CN" altLang="en-US" sz="1200"/>
              <a:t>体系</a:t>
            </a:r>
            <a:endParaRPr lang="zh-CN" altLang="en-US" sz="1200"/>
          </a:p>
        </p:txBody>
      </p:sp>
      <p:pic>
        <p:nvPicPr>
          <p:cNvPr id="11" name="图片 11" descr="7.职业健康体系2024-11-22_00"/>
          <p:cNvPicPr>
            <a:picLocks noChangeAspect="1"/>
          </p:cNvPicPr>
          <p:nvPr/>
        </p:nvPicPr>
        <p:blipFill>
          <a:blip r:embed="rId4"/>
          <a:stretch>
            <a:fillRect/>
          </a:stretch>
        </p:blipFill>
        <p:spPr>
          <a:xfrm>
            <a:off x="6129655" y="753745"/>
            <a:ext cx="1911985" cy="2707005"/>
          </a:xfrm>
          <a:prstGeom prst="rect">
            <a:avLst/>
          </a:prstGeom>
        </p:spPr>
      </p:pic>
      <p:sp>
        <p:nvSpPr>
          <p:cNvPr id="8" name="文本框 7"/>
          <p:cNvSpPr txBox="1"/>
          <p:nvPr/>
        </p:nvSpPr>
        <p:spPr>
          <a:xfrm>
            <a:off x="6202045" y="3518535"/>
            <a:ext cx="1898015" cy="275590"/>
          </a:xfrm>
          <a:prstGeom prst="rect">
            <a:avLst/>
          </a:prstGeom>
          <a:noFill/>
        </p:spPr>
        <p:txBody>
          <a:bodyPr wrap="square" rtlCol="0">
            <a:spAutoFit/>
          </a:bodyPr>
          <a:p>
            <a:r>
              <a:rPr lang="zh-CN" altLang="en-US" sz="1200"/>
              <a:t>职业健康</a:t>
            </a:r>
            <a:r>
              <a:rPr lang="zh-CN" altLang="en-US" sz="1200"/>
              <a:t>安全管理</a:t>
            </a:r>
            <a:r>
              <a:rPr lang="zh-CN" altLang="en-US" sz="1200"/>
              <a:t>体系</a:t>
            </a:r>
            <a:endParaRPr lang="zh-CN" altLang="en-US" sz="1200"/>
          </a:p>
        </p:txBody>
      </p:sp>
      <p:pic>
        <p:nvPicPr>
          <p:cNvPr id="9" name="图片 6" descr="知识产权管理体系_00"/>
          <p:cNvPicPr>
            <a:picLocks noChangeAspect="1"/>
          </p:cNvPicPr>
          <p:nvPr/>
        </p:nvPicPr>
        <p:blipFill>
          <a:blip r:embed="rId5"/>
          <a:stretch>
            <a:fillRect/>
          </a:stretch>
        </p:blipFill>
        <p:spPr>
          <a:xfrm>
            <a:off x="8862695" y="817245"/>
            <a:ext cx="1888490" cy="2672715"/>
          </a:xfrm>
          <a:prstGeom prst="rect">
            <a:avLst/>
          </a:prstGeom>
        </p:spPr>
      </p:pic>
      <p:sp>
        <p:nvSpPr>
          <p:cNvPr id="13" name="文本框 12"/>
          <p:cNvSpPr txBox="1"/>
          <p:nvPr/>
        </p:nvSpPr>
        <p:spPr>
          <a:xfrm>
            <a:off x="9147175" y="3509010"/>
            <a:ext cx="1513840" cy="275590"/>
          </a:xfrm>
          <a:prstGeom prst="rect">
            <a:avLst/>
          </a:prstGeom>
          <a:noFill/>
        </p:spPr>
        <p:txBody>
          <a:bodyPr wrap="square" rtlCol="0">
            <a:spAutoFit/>
          </a:bodyPr>
          <a:p>
            <a:r>
              <a:rPr lang="zh-CN" altLang="en-US" sz="1200"/>
              <a:t>知识产权管理</a:t>
            </a:r>
            <a:r>
              <a:rPr lang="zh-CN" altLang="en-US" sz="1200"/>
              <a:t>体系</a:t>
            </a:r>
            <a:endParaRPr lang="zh-CN" altLang="en-US" sz="1200"/>
          </a:p>
        </p:txBody>
      </p:sp>
      <p:pic>
        <p:nvPicPr>
          <p:cNvPr id="14" name="图片 13" descr="24"/>
          <p:cNvPicPr>
            <a:picLocks noChangeAspect="1"/>
          </p:cNvPicPr>
          <p:nvPr/>
        </p:nvPicPr>
        <p:blipFill>
          <a:blip r:embed="rId6"/>
          <a:stretch>
            <a:fillRect/>
          </a:stretch>
        </p:blipFill>
        <p:spPr>
          <a:xfrm>
            <a:off x="589915" y="4088130"/>
            <a:ext cx="2263140" cy="1553210"/>
          </a:xfrm>
          <a:prstGeom prst="rect">
            <a:avLst/>
          </a:prstGeom>
        </p:spPr>
      </p:pic>
      <p:sp>
        <p:nvSpPr>
          <p:cNvPr id="15" name="文本框 14"/>
          <p:cNvSpPr txBox="1"/>
          <p:nvPr/>
        </p:nvSpPr>
        <p:spPr>
          <a:xfrm>
            <a:off x="1104265" y="5711825"/>
            <a:ext cx="1233805" cy="275590"/>
          </a:xfrm>
          <a:prstGeom prst="rect">
            <a:avLst/>
          </a:prstGeom>
          <a:noFill/>
        </p:spPr>
        <p:txBody>
          <a:bodyPr wrap="square" rtlCol="0">
            <a:spAutoFit/>
          </a:bodyPr>
          <a:p>
            <a:r>
              <a:rPr lang="zh-CN" altLang="en-US" sz="1200"/>
              <a:t>高新技术</a:t>
            </a:r>
            <a:r>
              <a:rPr lang="zh-CN" altLang="en-US" sz="1200"/>
              <a:t>企业</a:t>
            </a:r>
            <a:endParaRPr lang="zh-CN" altLang="en-US" sz="1200"/>
          </a:p>
        </p:txBody>
      </p:sp>
      <p:sp>
        <p:nvSpPr>
          <p:cNvPr id="17" name="文本框 16"/>
          <p:cNvSpPr txBox="1"/>
          <p:nvPr/>
        </p:nvSpPr>
        <p:spPr>
          <a:xfrm>
            <a:off x="3423920" y="5711825"/>
            <a:ext cx="2066290" cy="275590"/>
          </a:xfrm>
          <a:prstGeom prst="rect">
            <a:avLst/>
          </a:prstGeom>
          <a:noFill/>
        </p:spPr>
        <p:txBody>
          <a:bodyPr wrap="square" rtlCol="0">
            <a:spAutoFit/>
          </a:bodyPr>
          <a:p>
            <a:r>
              <a:rPr lang="zh-CN" altLang="en-US" sz="1200"/>
              <a:t>国家级专精特新小巨人</a:t>
            </a:r>
            <a:r>
              <a:rPr lang="zh-CN" altLang="en-US" sz="1200"/>
              <a:t>企业</a:t>
            </a:r>
            <a:endParaRPr lang="zh-CN" altLang="en-US" sz="1200"/>
          </a:p>
        </p:txBody>
      </p:sp>
      <p:pic>
        <p:nvPicPr>
          <p:cNvPr id="18" name="图片 17" descr="24"/>
          <p:cNvPicPr>
            <a:picLocks noChangeAspect="1"/>
          </p:cNvPicPr>
          <p:nvPr/>
        </p:nvPicPr>
        <p:blipFill>
          <a:blip r:embed="rId7"/>
          <a:stretch>
            <a:fillRect/>
          </a:stretch>
        </p:blipFill>
        <p:spPr>
          <a:xfrm>
            <a:off x="3319145" y="4088130"/>
            <a:ext cx="2258060" cy="1539875"/>
          </a:xfrm>
          <a:prstGeom prst="rect">
            <a:avLst/>
          </a:prstGeom>
        </p:spPr>
      </p:pic>
      <p:sp>
        <p:nvSpPr>
          <p:cNvPr id="19" name="文本框 18"/>
          <p:cNvSpPr txBox="1"/>
          <p:nvPr/>
        </p:nvSpPr>
        <p:spPr>
          <a:xfrm>
            <a:off x="6661150" y="5742940"/>
            <a:ext cx="1176020" cy="275590"/>
          </a:xfrm>
          <a:prstGeom prst="rect">
            <a:avLst/>
          </a:prstGeom>
          <a:noFill/>
        </p:spPr>
        <p:txBody>
          <a:bodyPr wrap="square" rtlCol="0">
            <a:spAutoFit/>
          </a:bodyPr>
          <a:p>
            <a:r>
              <a:rPr lang="zh-CN" altLang="en-US" sz="1200"/>
              <a:t>党支部</a:t>
            </a:r>
            <a:r>
              <a:rPr lang="zh-CN" altLang="en-US" sz="1200"/>
              <a:t>委员会</a:t>
            </a:r>
            <a:endParaRPr lang="zh-CN" altLang="en-US" sz="1200"/>
          </a:p>
        </p:txBody>
      </p:sp>
      <p:pic>
        <p:nvPicPr>
          <p:cNvPr id="20" name="图片 19" descr="24"/>
          <p:cNvPicPr>
            <a:picLocks noChangeAspect="1"/>
          </p:cNvPicPr>
          <p:nvPr/>
        </p:nvPicPr>
        <p:blipFill>
          <a:blip r:embed="rId8"/>
          <a:stretch>
            <a:fillRect/>
          </a:stretch>
        </p:blipFill>
        <p:spPr>
          <a:xfrm>
            <a:off x="6085205" y="4088130"/>
            <a:ext cx="2280920" cy="1540510"/>
          </a:xfrm>
          <a:prstGeom prst="rect">
            <a:avLst/>
          </a:prstGeom>
        </p:spPr>
      </p:pic>
      <p:sp>
        <p:nvSpPr>
          <p:cNvPr id="21" name="文本框 20"/>
          <p:cNvSpPr txBox="1"/>
          <p:nvPr/>
        </p:nvSpPr>
        <p:spPr>
          <a:xfrm>
            <a:off x="9275445" y="5752465"/>
            <a:ext cx="1506855" cy="275590"/>
          </a:xfrm>
          <a:prstGeom prst="rect">
            <a:avLst/>
          </a:prstGeom>
          <a:noFill/>
        </p:spPr>
        <p:txBody>
          <a:bodyPr wrap="square" rtlCol="0">
            <a:spAutoFit/>
          </a:bodyPr>
          <a:p>
            <a:r>
              <a:rPr lang="zh-CN" altLang="en-US" sz="1200"/>
              <a:t>市级企业技术</a:t>
            </a:r>
            <a:r>
              <a:rPr lang="zh-CN" altLang="en-US" sz="1200"/>
              <a:t>中心</a:t>
            </a:r>
            <a:endParaRPr lang="zh-CN" altLang="en-US" sz="1200"/>
          </a:p>
        </p:txBody>
      </p:sp>
      <p:pic>
        <p:nvPicPr>
          <p:cNvPr id="22" name="图片 21" descr="24"/>
          <p:cNvPicPr>
            <a:picLocks noChangeAspect="1"/>
          </p:cNvPicPr>
          <p:nvPr/>
        </p:nvPicPr>
        <p:blipFill>
          <a:blip r:embed="rId9"/>
          <a:stretch>
            <a:fillRect/>
          </a:stretch>
        </p:blipFill>
        <p:spPr>
          <a:xfrm>
            <a:off x="8874125" y="4088130"/>
            <a:ext cx="2312670" cy="1540510"/>
          </a:xfrm>
          <a:prstGeom prst="rect">
            <a:avLst/>
          </a:pr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资质</a:t>
            </a:r>
            <a:r>
              <a:rPr lang="zh-CN" altLang="en-US" sz="2000">
                <a:solidFill>
                  <a:schemeClr val="bg1"/>
                </a:solidFill>
              </a:rPr>
              <a:t>荣誉</a:t>
            </a:r>
            <a:endParaRPr lang="zh-CN" altLang="en-US" sz="2000">
              <a:solidFill>
                <a:schemeClr val="bg1"/>
              </a:solidFill>
            </a:endParaRPr>
          </a:p>
        </p:txBody>
      </p:sp>
      <p:sp>
        <p:nvSpPr>
          <p:cNvPr id="7" name="文本框 6"/>
          <p:cNvSpPr txBox="1"/>
          <p:nvPr/>
        </p:nvSpPr>
        <p:spPr>
          <a:xfrm>
            <a:off x="730885" y="3075305"/>
            <a:ext cx="2305050" cy="275590"/>
          </a:xfrm>
          <a:prstGeom prst="rect">
            <a:avLst/>
          </a:prstGeom>
          <a:noFill/>
        </p:spPr>
        <p:txBody>
          <a:bodyPr wrap="square" rtlCol="0">
            <a:spAutoFit/>
          </a:bodyPr>
          <a:p>
            <a:r>
              <a:rPr lang="zh-CN" altLang="en-US" sz="1200"/>
              <a:t>保密科学技术奖三等奖（部</a:t>
            </a:r>
            <a:r>
              <a:rPr lang="zh-CN" altLang="en-US" sz="1200"/>
              <a:t>级）</a:t>
            </a:r>
            <a:endParaRPr lang="zh-CN" altLang="en-US" sz="1200"/>
          </a:p>
        </p:txBody>
      </p:sp>
      <p:pic>
        <p:nvPicPr>
          <p:cNvPr id="5" name="图片 4" descr="23"/>
          <p:cNvPicPr>
            <a:picLocks noChangeAspect="1"/>
          </p:cNvPicPr>
          <p:nvPr/>
        </p:nvPicPr>
        <p:blipFill>
          <a:blip r:embed="rId2"/>
          <a:stretch>
            <a:fillRect/>
          </a:stretch>
        </p:blipFill>
        <p:spPr>
          <a:xfrm>
            <a:off x="359410" y="831215"/>
            <a:ext cx="3099435" cy="2084705"/>
          </a:xfrm>
          <a:prstGeom prst="rect">
            <a:avLst/>
          </a:prstGeom>
        </p:spPr>
      </p:pic>
      <p:sp>
        <p:nvSpPr>
          <p:cNvPr id="6" name="文本框 5"/>
          <p:cNvSpPr txBox="1"/>
          <p:nvPr/>
        </p:nvSpPr>
        <p:spPr>
          <a:xfrm>
            <a:off x="4791075" y="3075305"/>
            <a:ext cx="1905000" cy="460375"/>
          </a:xfrm>
          <a:prstGeom prst="rect">
            <a:avLst/>
          </a:prstGeom>
          <a:noFill/>
        </p:spPr>
        <p:txBody>
          <a:bodyPr wrap="square" rtlCol="0">
            <a:spAutoFit/>
          </a:bodyPr>
          <a:p>
            <a:pPr algn="ctr"/>
            <a:r>
              <a:rPr lang="zh-CN" altLang="en-US" sz="1200"/>
              <a:t>党政机要密码科学技术奖三等奖（部</a:t>
            </a:r>
            <a:r>
              <a:rPr lang="zh-CN" altLang="en-US" sz="1200"/>
              <a:t>级）</a:t>
            </a:r>
            <a:endParaRPr lang="zh-CN" altLang="en-US" sz="1200"/>
          </a:p>
        </p:txBody>
      </p:sp>
      <p:pic>
        <p:nvPicPr>
          <p:cNvPr id="8" name="图片 7" descr="23"/>
          <p:cNvPicPr>
            <a:picLocks noChangeAspect="1"/>
          </p:cNvPicPr>
          <p:nvPr/>
        </p:nvPicPr>
        <p:blipFill>
          <a:blip r:embed="rId3"/>
          <a:stretch>
            <a:fillRect/>
          </a:stretch>
        </p:blipFill>
        <p:spPr>
          <a:xfrm>
            <a:off x="4175125" y="831850"/>
            <a:ext cx="3181985" cy="2142490"/>
          </a:xfrm>
          <a:prstGeom prst="rect">
            <a:avLst/>
          </a:prstGeom>
        </p:spPr>
      </p:pic>
      <p:sp>
        <p:nvSpPr>
          <p:cNvPr id="9" name="文本框 8"/>
          <p:cNvSpPr txBox="1"/>
          <p:nvPr/>
        </p:nvSpPr>
        <p:spPr>
          <a:xfrm>
            <a:off x="8369300" y="3075305"/>
            <a:ext cx="2459990" cy="460375"/>
          </a:xfrm>
          <a:prstGeom prst="rect">
            <a:avLst/>
          </a:prstGeom>
          <a:noFill/>
        </p:spPr>
        <p:txBody>
          <a:bodyPr wrap="square" rtlCol="0">
            <a:spAutoFit/>
          </a:bodyPr>
          <a:p>
            <a:pPr algn="ctr"/>
            <a:r>
              <a:rPr lang="zh-CN" altLang="en-US" sz="1200"/>
              <a:t>《</a:t>
            </a:r>
            <a:r>
              <a:rPr lang="zh-CN" altLang="en-US" sz="1200">
                <a:sym typeface="+mn-ea"/>
              </a:rPr>
              <a:t>国防科技工业</a:t>
            </a:r>
            <a:r>
              <a:rPr lang="zh-CN" altLang="en-US" sz="1200"/>
              <a:t>》杂志论文评选</a:t>
            </a:r>
            <a:r>
              <a:rPr lang="zh-CN" altLang="en-US" sz="1200"/>
              <a:t>二等奖</a:t>
            </a:r>
            <a:endParaRPr lang="zh-CN" altLang="en-US" sz="1200"/>
          </a:p>
        </p:txBody>
      </p:sp>
      <p:pic>
        <p:nvPicPr>
          <p:cNvPr id="10" name="图片 9" descr="23"/>
          <p:cNvPicPr>
            <a:picLocks noChangeAspect="1"/>
          </p:cNvPicPr>
          <p:nvPr/>
        </p:nvPicPr>
        <p:blipFill>
          <a:blip r:embed="rId4"/>
          <a:stretch>
            <a:fillRect/>
          </a:stretch>
        </p:blipFill>
        <p:spPr>
          <a:xfrm>
            <a:off x="8101965" y="831850"/>
            <a:ext cx="3192145" cy="2142490"/>
          </a:xfrm>
          <a:prstGeom prst="rect">
            <a:avLst/>
          </a:prstGeom>
        </p:spPr>
      </p:pic>
      <p:sp>
        <p:nvSpPr>
          <p:cNvPr id="11" name="文本框 10"/>
          <p:cNvSpPr txBox="1"/>
          <p:nvPr/>
        </p:nvSpPr>
        <p:spPr>
          <a:xfrm>
            <a:off x="864235" y="5998845"/>
            <a:ext cx="1874520" cy="275590"/>
          </a:xfrm>
          <a:prstGeom prst="rect">
            <a:avLst/>
          </a:prstGeom>
          <a:noFill/>
        </p:spPr>
        <p:txBody>
          <a:bodyPr wrap="square" rtlCol="0">
            <a:spAutoFit/>
          </a:bodyPr>
          <a:p>
            <a:r>
              <a:rPr lang="zh-CN" altLang="en-US" sz="1200"/>
              <a:t>沈阳市诚信创建示范</a:t>
            </a:r>
            <a:r>
              <a:rPr lang="zh-CN" altLang="en-US" sz="1200"/>
              <a:t>企业</a:t>
            </a:r>
            <a:endParaRPr lang="zh-CN" altLang="en-US" sz="1200"/>
          </a:p>
        </p:txBody>
      </p:sp>
      <p:pic>
        <p:nvPicPr>
          <p:cNvPr id="12" name="图片 11" descr="23"/>
          <p:cNvPicPr>
            <a:picLocks noChangeAspect="1"/>
          </p:cNvPicPr>
          <p:nvPr/>
        </p:nvPicPr>
        <p:blipFill>
          <a:blip r:embed="rId5"/>
          <a:stretch>
            <a:fillRect/>
          </a:stretch>
        </p:blipFill>
        <p:spPr>
          <a:xfrm>
            <a:off x="359410" y="3710940"/>
            <a:ext cx="3065780" cy="2069465"/>
          </a:xfrm>
          <a:prstGeom prst="rect">
            <a:avLst/>
          </a:prstGeom>
        </p:spPr>
      </p:pic>
      <p:sp>
        <p:nvSpPr>
          <p:cNvPr id="13" name="文本框 12"/>
          <p:cNvSpPr txBox="1"/>
          <p:nvPr/>
        </p:nvSpPr>
        <p:spPr>
          <a:xfrm>
            <a:off x="4927600" y="5998845"/>
            <a:ext cx="1874520" cy="275590"/>
          </a:xfrm>
          <a:prstGeom prst="rect">
            <a:avLst/>
          </a:prstGeom>
          <a:noFill/>
        </p:spPr>
        <p:txBody>
          <a:bodyPr wrap="square" rtlCol="0">
            <a:spAutoFit/>
          </a:bodyPr>
          <a:p>
            <a:r>
              <a:rPr lang="zh-CN" altLang="en-US" sz="1200"/>
              <a:t>沈阳市优秀保密会员</a:t>
            </a:r>
            <a:r>
              <a:rPr lang="zh-CN" altLang="en-US" sz="1200"/>
              <a:t>单位</a:t>
            </a:r>
            <a:endParaRPr lang="zh-CN" altLang="en-US" sz="1200"/>
          </a:p>
        </p:txBody>
      </p:sp>
      <p:pic>
        <p:nvPicPr>
          <p:cNvPr id="14" name="图片 13" descr="23"/>
          <p:cNvPicPr>
            <a:picLocks noChangeAspect="1"/>
          </p:cNvPicPr>
          <p:nvPr/>
        </p:nvPicPr>
        <p:blipFill>
          <a:blip r:embed="rId6"/>
          <a:stretch>
            <a:fillRect/>
          </a:stretch>
        </p:blipFill>
        <p:spPr>
          <a:xfrm>
            <a:off x="4175125" y="3710940"/>
            <a:ext cx="3181985" cy="2068830"/>
          </a:xfrm>
          <a:prstGeom prst="rect">
            <a:avLst/>
          </a:prstGeom>
        </p:spPr>
      </p:pic>
      <p:sp>
        <p:nvSpPr>
          <p:cNvPr id="15" name="文本框 14"/>
          <p:cNvSpPr txBox="1"/>
          <p:nvPr/>
        </p:nvSpPr>
        <p:spPr>
          <a:xfrm>
            <a:off x="8853170" y="5998845"/>
            <a:ext cx="1874520" cy="275590"/>
          </a:xfrm>
          <a:prstGeom prst="rect">
            <a:avLst/>
          </a:prstGeom>
          <a:noFill/>
        </p:spPr>
        <p:txBody>
          <a:bodyPr wrap="square" rtlCol="0">
            <a:spAutoFit/>
          </a:bodyPr>
          <a:p>
            <a:r>
              <a:rPr lang="zh-CN" altLang="en-US" sz="1200"/>
              <a:t>辽宁省科技型中小</a:t>
            </a:r>
            <a:r>
              <a:rPr lang="zh-CN" altLang="en-US" sz="1200"/>
              <a:t>企业</a:t>
            </a:r>
            <a:endParaRPr lang="zh-CN" altLang="en-US" sz="1200"/>
          </a:p>
        </p:txBody>
      </p:sp>
      <p:pic>
        <p:nvPicPr>
          <p:cNvPr id="16" name="图片 15" descr="23"/>
          <p:cNvPicPr>
            <a:picLocks noChangeAspect="1"/>
          </p:cNvPicPr>
          <p:nvPr/>
        </p:nvPicPr>
        <p:blipFill>
          <a:blip r:embed="rId7"/>
          <a:stretch>
            <a:fillRect/>
          </a:stretch>
        </p:blipFill>
        <p:spPr>
          <a:xfrm>
            <a:off x="8107045" y="3710940"/>
            <a:ext cx="3178810" cy="206375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1045210" y="3209925"/>
            <a:ext cx="1874520" cy="275590"/>
          </a:xfrm>
          <a:prstGeom prst="rect">
            <a:avLst/>
          </a:prstGeom>
          <a:noFill/>
        </p:spPr>
        <p:txBody>
          <a:bodyPr wrap="square" rtlCol="0">
            <a:spAutoFit/>
          </a:bodyPr>
          <a:p>
            <a:r>
              <a:rPr lang="zh-CN" altLang="en-US" sz="1200"/>
              <a:t>区域公共品牌</a:t>
            </a:r>
            <a:r>
              <a:rPr lang="en-US" altLang="zh-CN" sz="1200"/>
              <a:t>“</a:t>
            </a:r>
            <a:r>
              <a:rPr lang="zh-CN" altLang="en-US" sz="1200"/>
              <a:t>皇姑优品</a:t>
            </a:r>
            <a:r>
              <a:rPr lang="en-US" altLang="zh-CN" sz="1200"/>
              <a:t>”</a:t>
            </a:r>
            <a:endParaRPr lang="en-US" altLang="zh-CN" sz="1200"/>
          </a:p>
        </p:txBody>
      </p:sp>
      <p:pic>
        <p:nvPicPr>
          <p:cNvPr id="21" name="图片 21" descr="6-皇姑优品企业_00"/>
          <p:cNvPicPr>
            <a:picLocks noChangeAspect="1"/>
          </p:cNvPicPr>
          <p:nvPr/>
        </p:nvPicPr>
        <p:blipFill>
          <a:blip r:embed="rId1"/>
          <a:srcRect l="172" t="317" r="4741" b="3923"/>
          <a:stretch>
            <a:fillRect/>
          </a:stretch>
        </p:blipFill>
        <p:spPr>
          <a:xfrm rot="5400000">
            <a:off x="856615" y="384810"/>
            <a:ext cx="2299970" cy="3279140"/>
          </a:xfrm>
          <a:prstGeom prst="rect">
            <a:avLst/>
          </a:prstGeom>
        </p:spPr>
      </p:pic>
      <p:sp>
        <p:nvSpPr>
          <p:cNvPr id="4" name="文本框 3"/>
          <p:cNvSpPr txBox="1"/>
          <p:nvPr>
            <p:custDataLst>
              <p:tags r:id="rId2"/>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资质</a:t>
            </a:r>
            <a:r>
              <a:rPr lang="zh-CN" altLang="en-US" sz="2000">
                <a:solidFill>
                  <a:schemeClr val="bg1"/>
                </a:solidFill>
              </a:rPr>
              <a:t>荣誉</a:t>
            </a:r>
            <a:endParaRPr lang="zh-CN" altLang="en-US" sz="2000">
              <a:solidFill>
                <a:schemeClr val="bg1"/>
              </a:solidFill>
            </a:endParaRPr>
          </a:p>
        </p:txBody>
      </p:sp>
      <p:sp>
        <p:nvSpPr>
          <p:cNvPr id="5" name="文本框 4"/>
          <p:cNvSpPr txBox="1"/>
          <p:nvPr/>
        </p:nvSpPr>
        <p:spPr>
          <a:xfrm>
            <a:off x="5315585" y="3291205"/>
            <a:ext cx="1428115" cy="275590"/>
          </a:xfrm>
          <a:prstGeom prst="rect">
            <a:avLst/>
          </a:prstGeom>
          <a:noFill/>
        </p:spPr>
        <p:txBody>
          <a:bodyPr wrap="square" rtlCol="0">
            <a:spAutoFit/>
          </a:bodyPr>
          <a:p>
            <a:r>
              <a:rPr lang="zh-CN" altLang="en-US" sz="1200"/>
              <a:t>沈阳五一劳动</a:t>
            </a:r>
            <a:r>
              <a:rPr lang="zh-CN" altLang="en-US" sz="1200"/>
              <a:t>奖章</a:t>
            </a:r>
            <a:endParaRPr lang="zh-CN" altLang="en-US" sz="1200"/>
          </a:p>
        </p:txBody>
      </p:sp>
      <p:pic>
        <p:nvPicPr>
          <p:cNvPr id="6" name="图片 5" descr="23"/>
          <p:cNvPicPr>
            <a:picLocks noChangeAspect="1"/>
          </p:cNvPicPr>
          <p:nvPr/>
        </p:nvPicPr>
        <p:blipFill>
          <a:blip r:embed="rId3"/>
          <a:stretch>
            <a:fillRect/>
          </a:stretch>
        </p:blipFill>
        <p:spPr>
          <a:xfrm>
            <a:off x="4281170" y="855345"/>
            <a:ext cx="3465830" cy="2313305"/>
          </a:xfrm>
          <a:prstGeom prst="rect">
            <a:avLst/>
          </a:prstGeom>
        </p:spPr>
      </p:pic>
      <p:sp>
        <p:nvSpPr>
          <p:cNvPr id="7" name="文本框 6"/>
          <p:cNvSpPr txBox="1"/>
          <p:nvPr/>
        </p:nvSpPr>
        <p:spPr>
          <a:xfrm>
            <a:off x="9023985" y="3291205"/>
            <a:ext cx="2204085" cy="275590"/>
          </a:xfrm>
          <a:prstGeom prst="rect">
            <a:avLst/>
          </a:prstGeom>
          <a:noFill/>
        </p:spPr>
        <p:txBody>
          <a:bodyPr wrap="square" rtlCol="0">
            <a:spAutoFit/>
          </a:bodyPr>
          <a:p>
            <a:r>
              <a:rPr lang="zh-CN" altLang="en-US" sz="1200"/>
              <a:t>电子科技大学高级研究员</a:t>
            </a:r>
            <a:r>
              <a:rPr lang="zh-CN" altLang="en-US" sz="1200"/>
              <a:t>聘书</a:t>
            </a:r>
            <a:endParaRPr lang="zh-CN" altLang="en-US" sz="1200"/>
          </a:p>
        </p:txBody>
      </p:sp>
      <p:pic>
        <p:nvPicPr>
          <p:cNvPr id="8" name="图片 7" descr="23"/>
          <p:cNvPicPr>
            <a:picLocks noChangeAspect="1"/>
          </p:cNvPicPr>
          <p:nvPr/>
        </p:nvPicPr>
        <p:blipFill>
          <a:blip r:embed="rId4"/>
          <a:stretch>
            <a:fillRect/>
          </a:stretch>
        </p:blipFill>
        <p:spPr>
          <a:xfrm>
            <a:off x="8314690" y="874395"/>
            <a:ext cx="3447415" cy="2293620"/>
          </a:xfrm>
          <a:prstGeom prst="rect">
            <a:avLst/>
          </a:prstGeom>
        </p:spPr>
      </p:pic>
      <p:sp>
        <p:nvSpPr>
          <p:cNvPr id="9" name="文本框 8"/>
          <p:cNvSpPr txBox="1"/>
          <p:nvPr/>
        </p:nvSpPr>
        <p:spPr>
          <a:xfrm>
            <a:off x="1007745" y="6009640"/>
            <a:ext cx="1231900" cy="275590"/>
          </a:xfrm>
          <a:prstGeom prst="rect">
            <a:avLst/>
          </a:prstGeom>
          <a:noFill/>
        </p:spPr>
        <p:txBody>
          <a:bodyPr wrap="square" rtlCol="0">
            <a:spAutoFit/>
          </a:bodyPr>
          <a:p>
            <a:r>
              <a:rPr lang="zh-CN" altLang="en-US" sz="1200"/>
              <a:t>东北大学</a:t>
            </a:r>
            <a:r>
              <a:rPr lang="zh-CN" altLang="en-US" sz="1200"/>
              <a:t>校董</a:t>
            </a:r>
            <a:endParaRPr lang="zh-CN" altLang="en-US" sz="1200"/>
          </a:p>
        </p:txBody>
      </p:sp>
      <p:pic>
        <p:nvPicPr>
          <p:cNvPr id="10" name="图片 9" descr="23"/>
          <p:cNvPicPr>
            <a:picLocks noChangeAspect="1"/>
          </p:cNvPicPr>
          <p:nvPr/>
        </p:nvPicPr>
        <p:blipFill>
          <a:blip r:embed="rId5"/>
          <a:stretch>
            <a:fillRect/>
          </a:stretch>
        </p:blipFill>
        <p:spPr>
          <a:xfrm>
            <a:off x="803910" y="3689350"/>
            <a:ext cx="1639570" cy="2204085"/>
          </a:xfrm>
          <a:prstGeom prst="rect">
            <a:avLst/>
          </a:prstGeom>
        </p:spPr>
      </p:pic>
      <p:sp>
        <p:nvSpPr>
          <p:cNvPr id="12" name="文本框 11"/>
          <p:cNvSpPr txBox="1"/>
          <p:nvPr/>
        </p:nvSpPr>
        <p:spPr>
          <a:xfrm>
            <a:off x="3527425" y="6009640"/>
            <a:ext cx="1604010" cy="460375"/>
          </a:xfrm>
          <a:prstGeom prst="rect">
            <a:avLst/>
          </a:prstGeom>
          <a:noFill/>
        </p:spPr>
        <p:txBody>
          <a:bodyPr wrap="square" rtlCol="0">
            <a:spAutoFit/>
          </a:bodyPr>
          <a:p>
            <a:pPr algn="ctr"/>
            <a:r>
              <a:rPr lang="zh-CN" altLang="en-US" sz="1200"/>
              <a:t>沈阳市软件产业卓越贡献</a:t>
            </a:r>
            <a:r>
              <a:rPr lang="zh-CN" altLang="en-US" sz="1200"/>
              <a:t>企业</a:t>
            </a:r>
            <a:endParaRPr lang="zh-CN" altLang="en-US" sz="1200"/>
          </a:p>
        </p:txBody>
      </p:sp>
      <p:pic>
        <p:nvPicPr>
          <p:cNvPr id="18" name="图片 18" descr="2023年沈阳市软件产业卓越贡献企业"/>
          <p:cNvPicPr>
            <a:picLocks noChangeAspect="1"/>
          </p:cNvPicPr>
          <p:nvPr/>
        </p:nvPicPr>
        <p:blipFill>
          <a:blip r:embed="rId6"/>
          <a:stretch>
            <a:fillRect/>
          </a:stretch>
        </p:blipFill>
        <p:spPr>
          <a:xfrm>
            <a:off x="3470275" y="3621405"/>
            <a:ext cx="1676400" cy="2381885"/>
          </a:xfrm>
          <a:prstGeom prst="rect">
            <a:avLst/>
          </a:prstGeom>
        </p:spPr>
      </p:pic>
      <p:sp>
        <p:nvSpPr>
          <p:cNvPr id="13" name="文本框 12"/>
          <p:cNvSpPr txBox="1"/>
          <p:nvPr/>
        </p:nvSpPr>
        <p:spPr>
          <a:xfrm>
            <a:off x="6385560" y="6104890"/>
            <a:ext cx="1604010" cy="275590"/>
          </a:xfrm>
          <a:prstGeom prst="rect">
            <a:avLst/>
          </a:prstGeom>
          <a:noFill/>
        </p:spPr>
        <p:txBody>
          <a:bodyPr wrap="square" rtlCol="0">
            <a:spAutoFit/>
          </a:bodyPr>
          <a:p>
            <a:pPr algn="ctr"/>
            <a:r>
              <a:rPr lang="zh-CN" altLang="en-US" sz="1200"/>
              <a:t>十佳科技</a:t>
            </a:r>
            <a:r>
              <a:rPr lang="zh-CN" altLang="en-US" sz="1200"/>
              <a:t>企业家</a:t>
            </a:r>
            <a:endParaRPr lang="zh-CN" altLang="en-US" sz="1200"/>
          </a:p>
        </p:txBody>
      </p:sp>
      <p:pic>
        <p:nvPicPr>
          <p:cNvPr id="15" name="图片 15" descr="十佳科技企业家"/>
          <p:cNvPicPr>
            <a:picLocks noChangeAspect="1"/>
          </p:cNvPicPr>
          <p:nvPr/>
        </p:nvPicPr>
        <p:blipFill>
          <a:blip r:embed="rId7"/>
          <a:stretch>
            <a:fillRect/>
          </a:stretch>
        </p:blipFill>
        <p:spPr>
          <a:xfrm>
            <a:off x="6280150" y="3736340"/>
            <a:ext cx="1814830" cy="2339975"/>
          </a:xfrm>
          <a:prstGeom prst="rect">
            <a:avLst/>
          </a:prstGeom>
        </p:spPr>
      </p:pic>
      <p:sp>
        <p:nvSpPr>
          <p:cNvPr id="14" name="文本框 13"/>
          <p:cNvSpPr txBox="1"/>
          <p:nvPr/>
        </p:nvSpPr>
        <p:spPr>
          <a:xfrm>
            <a:off x="9348470" y="6076315"/>
            <a:ext cx="1604010" cy="275590"/>
          </a:xfrm>
          <a:prstGeom prst="rect">
            <a:avLst/>
          </a:prstGeom>
          <a:noFill/>
        </p:spPr>
        <p:txBody>
          <a:bodyPr wrap="square" rtlCol="0">
            <a:spAutoFit/>
          </a:bodyPr>
          <a:p>
            <a:pPr algn="ctr"/>
            <a:r>
              <a:rPr lang="zh-CN" altLang="en-US" sz="1200"/>
              <a:t>三八红旗手</a:t>
            </a:r>
            <a:r>
              <a:rPr lang="zh-CN" altLang="en-US" sz="1200"/>
              <a:t>标兵</a:t>
            </a:r>
            <a:endParaRPr lang="zh-CN" altLang="en-US" sz="1200"/>
          </a:p>
        </p:txBody>
      </p:sp>
      <p:pic>
        <p:nvPicPr>
          <p:cNvPr id="16" name="图片 15" descr="23"/>
          <p:cNvPicPr>
            <a:picLocks noChangeAspect="1"/>
          </p:cNvPicPr>
          <p:nvPr/>
        </p:nvPicPr>
        <p:blipFill>
          <a:blip r:embed="rId8"/>
          <a:stretch>
            <a:fillRect/>
          </a:stretch>
        </p:blipFill>
        <p:spPr>
          <a:xfrm>
            <a:off x="9272270" y="3736340"/>
            <a:ext cx="1734185" cy="2335530"/>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9410" y="28575"/>
            <a:ext cx="3757295" cy="398780"/>
          </a:xfrm>
          <a:prstGeom prst="rect">
            <a:avLst/>
          </a:prstGeom>
          <a:noFill/>
        </p:spPr>
        <p:txBody>
          <a:bodyPr wrap="square" rtlCol="0">
            <a:spAutoFit/>
          </a:bodyPr>
          <a:p>
            <a:r>
              <a:rPr lang="zh-CN" altLang="en-US" sz="2000">
                <a:solidFill>
                  <a:schemeClr val="bg1"/>
                </a:solidFill>
              </a:rPr>
              <a:t>社会</a:t>
            </a:r>
            <a:r>
              <a:rPr lang="zh-CN" altLang="en-US" sz="2000">
                <a:solidFill>
                  <a:schemeClr val="bg1"/>
                </a:solidFill>
              </a:rPr>
              <a:t>责任</a:t>
            </a:r>
            <a:endParaRPr lang="zh-CN" altLang="en-US" sz="2000">
              <a:solidFill>
                <a:schemeClr val="bg1"/>
              </a:solidFill>
            </a:endParaRPr>
          </a:p>
        </p:txBody>
      </p:sp>
      <p:sp>
        <p:nvSpPr>
          <p:cNvPr id="11" name="文本框 10"/>
          <p:cNvSpPr txBox="1"/>
          <p:nvPr/>
        </p:nvSpPr>
        <p:spPr>
          <a:xfrm>
            <a:off x="1254760" y="3171825"/>
            <a:ext cx="1443990" cy="275590"/>
          </a:xfrm>
          <a:prstGeom prst="rect">
            <a:avLst/>
          </a:prstGeom>
          <a:noFill/>
        </p:spPr>
        <p:txBody>
          <a:bodyPr wrap="square" rtlCol="0">
            <a:spAutoFit/>
          </a:bodyPr>
          <a:p>
            <a:r>
              <a:rPr lang="zh-CN" altLang="en-US" sz="1200"/>
              <a:t>东北大学捐赠</a:t>
            </a:r>
            <a:r>
              <a:rPr lang="zh-CN" altLang="en-US" sz="1200"/>
              <a:t>证书</a:t>
            </a:r>
            <a:endParaRPr lang="zh-CN" altLang="en-US" sz="1200"/>
          </a:p>
        </p:txBody>
      </p:sp>
      <p:pic>
        <p:nvPicPr>
          <p:cNvPr id="5" name="图片 4" descr="23"/>
          <p:cNvPicPr>
            <a:picLocks noChangeAspect="1"/>
          </p:cNvPicPr>
          <p:nvPr/>
        </p:nvPicPr>
        <p:blipFill>
          <a:blip r:embed="rId2"/>
          <a:stretch>
            <a:fillRect/>
          </a:stretch>
        </p:blipFill>
        <p:spPr>
          <a:xfrm>
            <a:off x="617220" y="881380"/>
            <a:ext cx="2877185" cy="2074545"/>
          </a:xfrm>
          <a:prstGeom prst="rect">
            <a:avLst/>
          </a:prstGeom>
        </p:spPr>
      </p:pic>
      <p:sp>
        <p:nvSpPr>
          <p:cNvPr id="6" name="文本框 5"/>
          <p:cNvSpPr txBox="1"/>
          <p:nvPr/>
        </p:nvSpPr>
        <p:spPr>
          <a:xfrm>
            <a:off x="6697980" y="3171825"/>
            <a:ext cx="2421255" cy="275590"/>
          </a:xfrm>
          <a:prstGeom prst="rect">
            <a:avLst/>
          </a:prstGeom>
          <a:noFill/>
        </p:spPr>
        <p:txBody>
          <a:bodyPr wrap="square" rtlCol="0">
            <a:spAutoFit/>
          </a:bodyPr>
          <a:p>
            <a:r>
              <a:rPr lang="zh-CN" altLang="en-US" sz="1200"/>
              <a:t>疫情期间为社区送暖心慰问</a:t>
            </a:r>
            <a:r>
              <a:rPr lang="zh-CN" altLang="en-US" sz="1200"/>
              <a:t>物资</a:t>
            </a:r>
            <a:endParaRPr lang="zh-CN" altLang="en-US" sz="1200"/>
          </a:p>
        </p:txBody>
      </p:sp>
      <p:pic>
        <p:nvPicPr>
          <p:cNvPr id="7" name="图片 6" descr="23"/>
          <p:cNvPicPr>
            <a:picLocks noChangeAspect="1"/>
          </p:cNvPicPr>
          <p:nvPr/>
        </p:nvPicPr>
        <p:blipFill>
          <a:blip r:embed="rId3"/>
          <a:stretch>
            <a:fillRect/>
          </a:stretch>
        </p:blipFill>
        <p:spPr>
          <a:xfrm>
            <a:off x="4710430" y="881380"/>
            <a:ext cx="6354445" cy="2164715"/>
          </a:xfrm>
          <a:prstGeom prst="rect">
            <a:avLst/>
          </a:prstGeom>
        </p:spPr>
      </p:pic>
      <p:sp>
        <p:nvSpPr>
          <p:cNvPr id="8" name="文本框 7"/>
          <p:cNvSpPr txBox="1"/>
          <p:nvPr/>
        </p:nvSpPr>
        <p:spPr>
          <a:xfrm>
            <a:off x="1047115" y="5932805"/>
            <a:ext cx="2381885" cy="460375"/>
          </a:xfrm>
          <a:prstGeom prst="rect">
            <a:avLst/>
          </a:prstGeom>
          <a:noFill/>
        </p:spPr>
        <p:txBody>
          <a:bodyPr wrap="square" rtlCol="0">
            <a:spAutoFit/>
          </a:bodyPr>
          <a:p>
            <a:pPr algn="ctr"/>
            <a:r>
              <a:rPr lang="zh-CN" altLang="en-US" sz="1200"/>
              <a:t>东北大学计算机科学与工程学院技术创新与科研发展基金</a:t>
            </a:r>
            <a:r>
              <a:rPr lang="zh-CN" altLang="en-US" sz="1200"/>
              <a:t>捐赠</a:t>
            </a:r>
            <a:endParaRPr lang="zh-CN" altLang="en-US" sz="1200"/>
          </a:p>
        </p:txBody>
      </p:sp>
      <p:pic>
        <p:nvPicPr>
          <p:cNvPr id="9" name="图片 8" descr="23"/>
          <p:cNvPicPr>
            <a:picLocks noChangeAspect="1"/>
          </p:cNvPicPr>
          <p:nvPr/>
        </p:nvPicPr>
        <p:blipFill>
          <a:blip r:embed="rId4"/>
          <a:stretch>
            <a:fillRect/>
          </a:stretch>
        </p:blipFill>
        <p:spPr>
          <a:xfrm>
            <a:off x="617220" y="3663315"/>
            <a:ext cx="3223260" cy="2164080"/>
          </a:xfrm>
          <a:prstGeom prst="rect">
            <a:avLst/>
          </a:prstGeom>
        </p:spPr>
      </p:pic>
      <p:sp>
        <p:nvSpPr>
          <p:cNvPr id="10" name="文本框 9"/>
          <p:cNvSpPr txBox="1"/>
          <p:nvPr/>
        </p:nvSpPr>
        <p:spPr>
          <a:xfrm>
            <a:off x="4986655" y="6024880"/>
            <a:ext cx="2421255" cy="275590"/>
          </a:xfrm>
          <a:prstGeom prst="rect">
            <a:avLst/>
          </a:prstGeom>
          <a:noFill/>
        </p:spPr>
        <p:txBody>
          <a:bodyPr wrap="square" rtlCol="0">
            <a:spAutoFit/>
          </a:bodyPr>
          <a:p>
            <a:r>
              <a:rPr lang="en-US" altLang="zh-CN" sz="1200"/>
              <a:t>“</a:t>
            </a:r>
            <a:r>
              <a:rPr lang="zh-CN" altLang="en-US" sz="1200"/>
              <a:t>同心抗疫保卫城市</a:t>
            </a:r>
            <a:r>
              <a:rPr lang="en-US" altLang="zh-CN" sz="1200"/>
              <a:t>”</a:t>
            </a:r>
            <a:r>
              <a:rPr lang="zh-CN" altLang="en-US" sz="1200"/>
              <a:t>最美</a:t>
            </a:r>
            <a:r>
              <a:rPr lang="zh-CN" altLang="en-US" sz="1200"/>
              <a:t>志愿者</a:t>
            </a:r>
            <a:endParaRPr lang="zh-CN" altLang="en-US" sz="1200"/>
          </a:p>
        </p:txBody>
      </p:sp>
      <p:pic>
        <p:nvPicPr>
          <p:cNvPr id="12" name="图片 11" descr="23"/>
          <p:cNvPicPr>
            <a:picLocks noChangeAspect="1"/>
          </p:cNvPicPr>
          <p:nvPr/>
        </p:nvPicPr>
        <p:blipFill>
          <a:blip r:embed="rId5"/>
          <a:stretch>
            <a:fillRect/>
          </a:stretch>
        </p:blipFill>
        <p:spPr>
          <a:xfrm>
            <a:off x="4468495" y="3663315"/>
            <a:ext cx="3347085" cy="2269490"/>
          </a:xfrm>
          <a:prstGeom prst="rect">
            <a:avLst/>
          </a:prstGeom>
        </p:spPr>
      </p:pic>
      <p:sp>
        <p:nvSpPr>
          <p:cNvPr id="13" name="文本框 12"/>
          <p:cNvSpPr txBox="1"/>
          <p:nvPr/>
        </p:nvSpPr>
        <p:spPr>
          <a:xfrm>
            <a:off x="9256395" y="6024880"/>
            <a:ext cx="1137920" cy="275590"/>
          </a:xfrm>
          <a:prstGeom prst="rect">
            <a:avLst/>
          </a:prstGeom>
          <a:noFill/>
        </p:spPr>
        <p:txBody>
          <a:bodyPr wrap="square" rtlCol="0">
            <a:spAutoFit/>
          </a:bodyPr>
          <a:p>
            <a:r>
              <a:rPr lang="zh-CN" altLang="en-US" sz="1200"/>
              <a:t>爱心捐赠</a:t>
            </a:r>
            <a:r>
              <a:rPr lang="zh-CN" altLang="en-US" sz="1200"/>
              <a:t>证明</a:t>
            </a:r>
            <a:endParaRPr lang="zh-CN" altLang="en-US" sz="1200"/>
          </a:p>
        </p:txBody>
      </p:sp>
      <p:pic>
        <p:nvPicPr>
          <p:cNvPr id="14" name="图片 13" descr="23"/>
          <p:cNvPicPr>
            <a:picLocks noChangeAspect="1"/>
          </p:cNvPicPr>
          <p:nvPr/>
        </p:nvPicPr>
        <p:blipFill>
          <a:blip r:embed="rId6"/>
          <a:stretch>
            <a:fillRect/>
          </a:stretch>
        </p:blipFill>
        <p:spPr>
          <a:xfrm>
            <a:off x="8351520" y="3663315"/>
            <a:ext cx="3100070" cy="2268855"/>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xml><?xml version="1.0" encoding="utf-8"?>
<p:tagLst xmlns:p="http://schemas.openxmlformats.org/presentationml/2006/main">
  <p:tag name="KSO_WM_UNIT_PLACING_PICTURE_USER_VIEWPORT" val="{&quot;height&quot;:570,&quot;width&quot;:172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commondata" val="eyJoZGlkIjoiNGQyZWFmNDQ2ZTM0MTU0YjI1NzlkYTEyMzIyYjhjZDEifQ=="/>
  <p:tag name="KSO_WPP_MARK_KEY" val="bdfead6b-e02f-4c14-8cdf-2ec0c1f273c7"/>
  <p:tag name="COMMONDATA" val="eyJoZGlkIjoiYzU1NWFmMzk4ODNhYjU1NTg3ZjM1N2ViNjdlZjhmODYifQ=="/>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1800</Words>
  <Application>WPS 演示</Application>
  <PresentationFormat>宽屏</PresentationFormat>
  <Paragraphs>125</Paragraphs>
  <Slides>11</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Arial</vt:lpstr>
      <vt:lpstr>宋体</vt:lpstr>
      <vt:lpstr>Wingdings</vt:lpstr>
      <vt:lpstr>Wingdings</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王堂辉</cp:lastModifiedBy>
  <cp:revision>168</cp:revision>
  <dcterms:created xsi:type="dcterms:W3CDTF">2019-06-19T02:08:00Z</dcterms:created>
  <dcterms:modified xsi:type="dcterms:W3CDTF">2024-03-01T06:01:53Z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EEDE90609123451DBAD155AB791A6246_11</vt:lpwstr>
  </property>
</Properties>
</file>