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2" r:id="rId2"/>
    <p:sldMasterId id="2147483684" r:id="rId3"/>
    <p:sldMasterId id="2147483696" r:id="rId4"/>
    <p:sldMasterId id="2147483708" r:id="rId5"/>
    <p:sldMasterId id="2147483720" r:id="rId6"/>
  </p:sldMasterIdLst>
  <p:notesMasterIdLst>
    <p:notesMasterId r:id="rId65"/>
  </p:notesMasterIdLst>
  <p:sldIdLst>
    <p:sldId id="710" r:id="rId7"/>
    <p:sldId id="257" r:id="rId8"/>
    <p:sldId id="694" r:id="rId9"/>
    <p:sldId id="258" r:id="rId10"/>
    <p:sldId id="260" r:id="rId11"/>
    <p:sldId id="696" r:id="rId12"/>
    <p:sldId id="262" r:id="rId13"/>
    <p:sldId id="702" r:id="rId14"/>
    <p:sldId id="703" r:id="rId15"/>
    <p:sldId id="778" r:id="rId16"/>
    <p:sldId id="704" r:id="rId17"/>
    <p:sldId id="779" r:id="rId18"/>
    <p:sldId id="780" r:id="rId19"/>
    <p:sldId id="781" r:id="rId20"/>
    <p:sldId id="782" r:id="rId21"/>
    <p:sldId id="783" r:id="rId22"/>
    <p:sldId id="687" r:id="rId23"/>
    <p:sldId id="688" r:id="rId24"/>
    <p:sldId id="533" r:id="rId25"/>
    <p:sldId id="744" r:id="rId26"/>
    <p:sldId id="526" r:id="rId27"/>
    <p:sldId id="784" r:id="rId28"/>
    <p:sldId id="745" r:id="rId29"/>
    <p:sldId id="785" r:id="rId30"/>
    <p:sldId id="786" r:id="rId31"/>
    <p:sldId id="787" r:id="rId32"/>
    <p:sldId id="288" r:id="rId33"/>
    <p:sldId id="706" r:id="rId34"/>
    <p:sldId id="708" r:id="rId35"/>
    <p:sldId id="536" r:id="rId36"/>
    <p:sldId id="511" r:id="rId37"/>
    <p:sldId id="519" r:id="rId38"/>
    <p:sldId id="520" r:id="rId39"/>
    <p:sldId id="3298" r:id="rId40"/>
    <p:sldId id="3299" r:id="rId41"/>
    <p:sldId id="3300" r:id="rId42"/>
    <p:sldId id="749" r:id="rId43"/>
    <p:sldId id="788" r:id="rId44"/>
    <p:sldId id="789" r:id="rId45"/>
    <p:sldId id="759" r:id="rId46"/>
    <p:sldId id="790" r:id="rId47"/>
    <p:sldId id="3297" r:id="rId48"/>
    <p:sldId id="700" r:id="rId49"/>
    <p:sldId id="719" r:id="rId50"/>
    <p:sldId id="469" r:id="rId51"/>
    <p:sldId id="470" r:id="rId52"/>
    <p:sldId id="720" r:id="rId53"/>
    <p:sldId id="330" r:id="rId54"/>
    <p:sldId id="324" r:id="rId55"/>
    <p:sldId id="256" r:id="rId56"/>
    <p:sldId id="331" r:id="rId57"/>
    <p:sldId id="329" r:id="rId58"/>
    <p:sldId id="3301" r:id="rId59"/>
    <p:sldId id="474" r:id="rId60"/>
    <p:sldId id="475" r:id="rId61"/>
    <p:sldId id="476" r:id="rId62"/>
    <p:sldId id="477" r:id="rId63"/>
    <p:sldId id="478" r:id="rId64"/>
  </p:sldIdLst>
  <p:sldSz cx="9144000" cy="5143500" type="screen16x9"/>
  <p:notesSz cx="6858000" cy="9144000"/>
  <p:defaultTextStyle>
    <a:defPPr>
      <a:defRPr lang="en-US"/>
    </a:defPPr>
    <a:lvl1pPr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342900" indent="1143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685800" indent="2286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028700" indent="3429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371600" indent="4572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sz="13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sz="13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sz="13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sz="13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028" autoAdjust="0"/>
    <p:restoredTop sz="94425" autoAdjust="0"/>
  </p:normalViewPr>
  <p:slideViewPr>
    <p:cSldViewPr snapToGrid="0" snapToObjects="1">
      <p:cViewPr varScale="1">
        <p:scale>
          <a:sx n="182" d="100"/>
          <a:sy n="182" d="100"/>
        </p:scale>
        <p:origin x="464" y="17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63" Type="http://schemas.openxmlformats.org/officeDocument/2006/relationships/slide" Target="slides/slide57.xml"/><Relationship Id="rId68" Type="http://schemas.openxmlformats.org/officeDocument/2006/relationships/theme" Target="theme/theme1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66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5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slide" Target="slides/slide58.xml"/><Relationship Id="rId69" Type="http://schemas.openxmlformats.org/officeDocument/2006/relationships/tableStyles" Target="tableStyles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viewProps" Target="viewProps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slide" Target="slides/slide33.xml"/><Relationship Id="rId34" Type="http://schemas.openxmlformats.org/officeDocument/2006/relationships/slide" Target="slides/slide28.xml"/><Relationship Id="rId50" Type="http://schemas.openxmlformats.org/officeDocument/2006/relationships/slide" Target="slides/slide44.xml"/><Relationship Id="rId55" Type="http://schemas.openxmlformats.org/officeDocument/2006/relationships/slide" Target="slides/slide4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9899F9D-5B24-6D41-9199-98DFA6EE99B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70098DF-3AA4-3748-A4C8-F3375E1710F6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EE05DA48-32F1-384B-A8E3-B9A4FCC3FCAF}" type="datetimeFigureOut">
              <a:rPr lang="en-US" altLang="zh-CN"/>
              <a:pPr>
                <a:defRPr/>
              </a:pPr>
              <a:t>7/3/25</a:t>
            </a:fld>
            <a:endParaRPr lang="en-US" altLang="zh-CN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86DB52D1-0CF0-594E-A27E-079E38194E4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16C673DF-9D0F-784B-8E2E-C0F0D46CF2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B91223-2971-3A40-A5C9-ED4B34BEE93F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4E24C2-2D1D-0048-A264-A805E7C2D33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345159B6-20CF-B84B-9172-37B59EAC8557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779E97-A180-6041-897A-8B2273081E6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9046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7">
            <a:extLst>
              <a:ext uri="{FF2B5EF4-FFF2-40B4-BE49-F238E27FC236}">
                <a16:creationId xmlns:a16="http://schemas.microsoft.com/office/drawing/2014/main" id="{57959903-F4A2-B647-A680-6E976DE7775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381B4C44-A748-B347-A952-742703ADA735}" type="slidenum">
              <a:rPr lang="en-US" altLang="en-US" smtClean="0">
                <a:ea typeface="MS PGothic" panose="020B0600070205080204" pitchFamily="34" charset="-128"/>
              </a:rPr>
              <a:pPr/>
              <a:t>18</a:t>
            </a:fld>
            <a:endParaRPr lang="en-US" altLang="en-US">
              <a:ea typeface="MS PGothic" panose="020B0600070205080204" pitchFamily="34" charset="-128"/>
            </a:endParaRPr>
          </a:p>
        </p:txBody>
      </p:sp>
      <p:sp>
        <p:nvSpPr>
          <p:cNvPr id="58370" name="Rectangle 2">
            <a:extLst>
              <a:ext uri="{FF2B5EF4-FFF2-40B4-BE49-F238E27FC236}">
                <a16:creationId xmlns:a16="http://schemas.microsoft.com/office/drawing/2014/main" id="{02983FC5-28B4-3642-8609-55F82A7AA42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371" name="Rectangle 3">
            <a:extLst>
              <a:ext uri="{FF2B5EF4-FFF2-40B4-BE49-F238E27FC236}">
                <a16:creationId xmlns:a16="http://schemas.microsoft.com/office/drawing/2014/main" id="{62EF2A45-6CE0-EA46-A820-266017E634C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>
              <a:ea typeface="MS PGothic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6E55D2-03AB-B241-8ED3-43E0063ED860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-102" charset="0"/>
                <a:ea typeface="ＭＳ Ｐゴシック" pitchFamily="-102" charset="-128"/>
                <a:cs typeface="ＭＳ Ｐゴシック" pitchFamily="-102" charset="-128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-102" charset="0"/>
              <a:ea typeface="ＭＳ Ｐゴシック" pitchFamily="-102" charset="-128"/>
              <a:cs typeface="ＭＳ Ｐゴシック" pitchFamily="-102" charset="-128"/>
            </a:endParaRPr>
          </a:p>
        </p:txBody>
      </p:sp>
      <p:sp>
        <p:nvSpPr>
          <p:cNvPr id="26627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FFFFFF"/>
                </a:solidFill>
                <a:latin typeface="Futura Medium" charset="0"/>
                <a:ea typeface="Futura Medium" charset="0"/>
                <a:cs typeface="Futura Medium" charset="0"/>
              </a:rPr>
              <a:t>which means 7% of the CMB photons were scattered by free electrons in the IGM. But only</a:t>
            </a:r>
            <a:r>
              <a:rPr lang="en-US" sz="1200" baseline="0" dirty="0">
                <a:solidFill>
                  <a:srgbClr val="FFFFFF"/>
                </a:solidFill>
                <a:latin typeface="Futura Medium" charset="0"/>
                <a:ea typeface="Futura Medium" charset="0"/>
                <a:cs typeface="Futura Medium" charset="0"/>
              </a:rPr>
              <a:t> </a:t>
            </a:r>
            <a:r>
              <a:rPr lang="en-US" dirty="0">
                <a:solidFill>
                  <a:srgbClr val="FFFFFF"/>
                </a:solidFill>
                <a:latin typeface="Futura Medium" charset="0"/>
                <a:ea typeface="Futura Medium" charset="0"/>
                <a:cs typeface="Futura Medium" charset="0"/>
              </a:rPr>
              <a:t>4% CMB photons could have been scattered by the fully ionized IGM at </a:t>
            </a:r>
            <a:r>
              <a:rPr lang="en-US" dirty="0" err="1">
                <a:solidFill>
                  <a:srgbClr val="FFFFFF"/>
                </a:solidFill>
                <a:latin typeface="Futura Medium" charset="0"/>
                <a:ea typeface="Futura Medium" charset="0"/>
                <a:cs typeface="Futura Medium" charset="0"/>
              </a:rPr>
              <a:t>z</a:t>
            </a:r>
            <a:r>
              <a:rPr lang="en-US" dirty="0">
                <a:solidFill>
                  <a:srgbClr val="FFFFFF"/>
                </a:solidFill>
                <a:latin typeface="Futura Medium" charset="0"/>
                <a:ea typeface="Futura Medium" charset="0"/>
                <a:cs typeface="Futura Medium" charset="0"/>
              </a:rPr>
              <a:t>&lt;6</a:t>
            </a:r>
            <a:r>
              <a:rPr lang="en-US" dirty="0">
                <a:solidFill>
                  <a:schemeClr val="tx1"/>
                </a:solidFill>
                <a:latin typeface="+mn-lt"/>
                <a:ea typeface="ＭＳ Ｐゴシック" pitchFamily="-112" charset="-128"/>
                <a:cs typeface="ＭＳ Ｐゴシック" pitchFamily="-112" charset="-128"/>
              </a:rPr>
              <a:t>.</a:t>
            </a:r>
            <a:r>
              <a:rPr lang="en-US" baseline="0" dirty="0">
                <a:solidFill>
                  <a:schemeClr val="tx1"/>
                </a:solidFill>
                <a:latin typeface="+mn-lt"/>
                <a:ea typeface="ＭＳ Ｐゴシック" pitchFamily="-112" charset="-128"/>
                <a:cs typeface="ＭＳ Ｐゴシック" pitchFamily="-112" charset="-128"/>
              </a:rPr>
              <a:t> </a:t>
            </a:r>
            <a:r>
              <a:rPr lang="en-US" sz="1200" dirty="0">
                <a:solidFill>
                  <a:srgbClr val="FFFFFF"/>
                </a:solidFill>
                <a:latin typeface="Futura Medium" charset="0"/>
                <a:ea typeface="Futura Medium" charset="0"/>
                <a:cs typeface="Futura Medium" charset="0"/>
              </a:rPr>
              <a:t>This means that the IGM must have been ionized earlier than </a:t>
            </a:r>
            <a:r>
              <a:rPr lang="en-US" sz="1200" dirty="0" err="1">
                <a:solidFill>
                  <a:srgbClr val="FFFFFF"/>
                </a:solidFill>
                <a:latin typeface="Futura Medium" charset="0"/>
                <a:ea typeface="Futura Medium" charset="0"/>
                <a:cs typeface="Futura Medium" charset="0"/>
              </a:rPr>
              <a:t>z</a:t>
            </a:r>
            <a:r>
              <a:rPr lang="en-US" sz="1200" dirty="0">
                <a:solidFill>
                  <a:srgbClr val="FFFFFF"/>
                </a:solidFill>
                <a:latin typeface="Futura Medium" charset="0"/>
                <a:ea typeface="Futura Medium" charset="0"/>
                <a:cs typeface="Futura Medium" charset="0"/>
              </a:rPr>
              <a:t>=6 to supply enough optical depth. </a:t>
            </a:r>
          </a:p>
          <a:p>
            <a:endParaRPr lang="en-US" dirty="0">
              <a:ea typeface="ＭＳ Ｐゴシック" pitchFamily="-102" charset="-128"/>
              <a:cs typeface="ＭＳ Ｐゴシック" pitchFamily="-10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674605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7">
            <a:extLst>
              <a:ext uri="{FF2B5EF4-FFF2-40B4-BE49-F238E27FC236}">
                <a16:creationId xmlns:a16="http://schemas.microsoft.com/office/drawing/2014/main" id="{BF02D96A-FF7A-9845-99DD-88D30744DB7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BA75783-774E-3F4E-A7A6-BEAC612739D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62466" name="Rectangle 2">
            <a:extLst>
              <a:ext uri="{FF2B5EF4-FFF2-40B4-BE49-F238E27FC236}">
                <a16:creationId xmlns:a16="http://schemas.microsoft.com/office/drawing/2014/main" id="{935ADDEA-B051-0944-B1B3-9134C1286D5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7" name="Rectangle 3">
            <a:extLst>
              <a:ext uri="{FF2B5EF4-FFF2-40B4-BE49-F238E27FC236}">
                <a16:creationId xmlns:a16="http://schemas.microsoft.com/office/drawing/2014/main" id="{741BEB4A-FE44-C54B-9204-8D69557FE8A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457200"/>
            <a:r>
              <a:rPr lang="en-US" altLang="en-US">
                <a:ea typeface="MS PGothic" panose="020B0600070205080204" pitchFamily="34" charset="-128"/>
              </a:rPr>
              <a:t>Assuming the stellar population, ISM, and dust are similar at z=6.9 and z=5.7. Converting the Lyα emission line transmission factor to neutral IGM fraction xHI is model dependent.</a:t>
            </a:r>
            <a:endParaRPr lang="en-US" altLang="en-US"/>
          </a:p>
          <a:p>
            <a:pPr defTabSz="457200"/>
            <a:r>
              <a:rPr lang="en-US" altLang="en-US">
                <a:ea typeface="MS PGothic" panose="020B0600070205080204" pitchFamily="34" charset="-128"/>
              </a:rPr>
              <a:t> </a:t>
            </a:r>
            <a:endParaRPr lang="en-US" altLang="en-US"/>
          </a:p>
          <a:p>
            <a:pPr defTabSz="457200"/>
            <a:endParaRPr lang="en-US" altLang="en-US"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05902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06A9C8-590E-BC4F-8FA5-BE4355C6C67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-102" charset="0"/>
                <a:ea typeface="ＭＳ Ｐゴシック" pitchFamily="-102" charset="-128"/>
                <a:cs typeface="ＭＳ Ｐゴシック" pitchFamily="-102" charset="-128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-102" charset="0"/>
              <a:ea typeface="ＭＳ Ｐゴシック" pitchFamily="-102" charset="-128"/>
              <a:cs typeface="ＭＳ Ｐゴシック" pitchFamily="-102" charset="-128"/>
            </a:endParaRPr>
          </a:p>
        </p:txBody>
      </p:sp>
      <p:sp>
        <p:nvSpPr>
          <p:cNvPr id="20483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ＭＳ Ｐゴシック" pitchFamily="-112" charset="-128"/>
                <a:cs typeface="ＭＳ Ｐゴシック" pitchFamily="-112" charset="-128"/>
              </a:rPr>
              <a:t>Assuming the stellar population, ISM, and dust are similar at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ＭＳ Ｐゴシック" pitchFamily="-112" charset="-128"/>
                <a:cs typeface="ＭＳ Ｐゴシック" pitchFamily="-112" charset="-128"/>
              </a:rPr>
              <a:t>z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ＭＳ Ｐゴシック" pitchFamily="-112" charset="-128"/>
                <a:cs typeface="ＭＳ Ｐゴシック" pitchFamily="-112" charset="-128"/>
              </a:rPr>
              <a:t>=6.9 and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ＭＳ Ｐゴシック" pitchFamily="-112" charset="-128"/>
                <a:cs typeface="ＭＳ Ｐゴシック" pitchFamily="-112" charset="-128"/>
              </a:rPr>
              <a:t>z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ＭＳ Ｐゴシック" pitchFamily="-112" charset="-128"/>
                <a:cs typeface="ＭＳ Ｐゴシック" pitchFamily="-112" charset="-128"/>
              </a:rPr>
              <a:t>=5.7. Converting the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ＭＳ Ｐゴシック" pitchFamily="-112" charset="-128"/>
                <a:cs typeface="ＭＳ Ｐゴシック" pitchFamily="-112" charset="-128"/>
              </a:rPr>
              <a:t>Lyα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ＭＳ Ｐゴシック" pitchFamily="-112" charset="-128"/>
                <a:cs typeface="ＭＳ Ｐゴシック" pitchFamily="-112" charset="-128"/>
              </a:rPr>
              <a:t> emission line transmission factor to neutral IGM fraction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ＭＳ Ｐゴシック" pitchFamily="-112" charset="-128"/>
                <a:cs typeface="ＭＳ Ｐゴシック" pitchFamily="-112" charset="-128"/>
              </a:rPr>
              <a:t>xHI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ＭＳ Ｐゴシック" pitchFamily="-112" charset="-128"/>
                <a:cs typeface="ＭＳ Ｐゴシック" pitchFamily="-112" charset="-128"/>
              </a:rPr>
              <a:t> is model dependent.</a:t>
            </a:r>
            <a:endParaRPr lang="en-US" dirty="0"/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ＭＳ Ｐゴシック" pitchFamily="-112" charset="-128"/>
                <a:cs typeface="ＭＳ Ｐゴシック" pitchFamily="-112" charset="-128"/>
              </a:rPr>
              <a:t> </a:t>
            </a:r>
            <a:endParaRPr lang="en-US" dirty="0"/>
          </a:p>
          <a:p>
            <a:endParaRPr lang="en-US" dirty="0">
              <a:ea typeface="ＭＳ Ｐゴシック" pitchFamily="-102" charset="-128"/>
              <a:cs typeface="ＭＳ Ｐゴシック" pitchFamily="-10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71429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7">
            <a:extLst>
              <a:ext uri="{FF2B5EF4-FFF2-40B4-BE49-F238E27FC236}">
                <a16:creationId xmlns:a16="http://schemas.microsoft.com/office/drawing/2014/main" id="{C2B5CD79-1CF0-7D49-AA23-4C77C657EDB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CA895D9-6C98-5E4D-A2E0-ACF19E67404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66562" name="Rectangle 2">
            <a:extLst>
              <a:ext uri="{FF2B5EF4-FFF2-40B4-BE49-F238E27FC236}">
                <a16:creationId xmlns:a16="http://schemas.microsoft.com/office/drawing/2014/main" id="{CA888BC6-4B75-2F44-AA4B-3EC63B0704E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3" name="Rectangle 3">
            <a:extLst>
              <a:ext uri="{FF2B5EF4-FFF2-40B4-BE49-F238E27FC236}">
                <a16:creationId xmlns:a16="http://schemas.microsoft.com/office/drawing/2014/main" id="{B0A3DB9C-4B96-A844-A712-D2333737C51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055812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幻灯片图像占位符 1">
            <a:extLst>
              <a:ext uri="{FF2B5EF4-FFF2-40B4-BE49-F238E27FC236}">
                <a16:creationId xmlns:a16="http://schemas.microsoft.com/office/drawing/2014/main" id="{35958574-8149-134C-850C-20F6B6FC876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备注占位符 2">
            <a:extLst>
              <a:ext uri="{FF2B5EF4-FFF2-40B4-BE49-F238E27FC236}">
                <a16:creationId xmlns:a16="http://schemas.microsoft.com/office/drawing/2014/main" id="{CA556A25-40F0-3249-99D0-626AE26F92C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zh-CN" altLang="en-US"/>
              <a:t>加一个过渡也，您强调下我们为什么要研究宇宙再电离</a:t>
            </a:r>
          </a:p>
        </p:txBody>
      </p:sp>
      <p:sp>
        <p:nvSpPr>
          <p:cNvPr id="16388" name="灯片编号占位符 3">
            <a:extLst>
              <a:ext uri="{FF2B5EF4-FFF2-40B4-BE49-F238E27FC236}">
                <a16:creationId xmlns:a16="http://schemas.microsoft.com/office/drawing/2014/main" id="{BE54B59B-0498-814E-8C6B-B1D9FE353C5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29F7A26-81B6-B74B-AF04-7F95F402F454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362705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幻灯片图像占位符 1">
            <a:extLst>
              <a:ext uri="{FF2B5EF4-FFF2-40B4-BE49-F238E27FC236}">
                <a16:creationId xmlns:a16="http://schemas.microsoft.com/office/drawing/2014/main" id="{A2EE5F2E-22C9-8B4F-84F4-A68B843E8AA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备注占位符 2">
            <a:extLst>
              <a:ext uri="{FF2B5EF4-FFF2-40B4-BE49-F238E27FC236}">
                <a16:creationId xmlns:a16="http://schemas.microsoft.com/office/drawing/2014/main" id="{BB1CEE85-5454-264A-8C80-32E6ED4B846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zh-CN" altLang="en-US"/>
              <a:t>去掉了英文，让大家注意力更集中在这个图的讲解上</a:t>
            </a:r>
          </a:p>
        </p:txBody>
      </p:sp>
      <p:sp>
        <p:nvSpPr>
          <p:cNvPr id="18436" name="灯片编号占位符 3">
            <a:extLst>
              <a:ext uri="{FF2B5EF4-FFF2-40B4-BE49-F238E27FC236}">
                <a16:creationId xmlns:a16="http://schemas.microsoft.com/office/drawing/2014/main" id="{F5009535-DB45-D045-9B76-F91D8FE8EB2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F9D5D78-417E-AD4B-8133-5EDAEE811E6A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Slide Image Placeholder 1">
            <a:extLst>
              <a:ext uri="{FF2B5EF4-FFF2-40B4-BE49-F238E27FC236}">
                <a16:creationId xmlns:a16="http://schemas.microsoft.com/office/drawing/2014/main" id="{0C7BBEBF-04D5-A74E-9F01-86BDFC2A379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2706" name="Notes Placeholder 2">
            <a:extLst>
              <a:ext uri="{FF2B5EF4-FFF2-40B4-BE49-F238E27FC236}">
                <a16:creationId xmlns:a16="http://schemas.microsoft.com/office/drawing/2014/main" id="{9CE4CBFC-FBB9-854A-A466-F1D5B1EC209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CN">
              <a:ea typeface="MS PGothic" panose="020B0600070205080204" pitchFamily="34" charset="-128"/>
            </a:endParaRPr>
          </a:p>
        </p:txBody>
      </p:sp>
      <p:sp>
        <p:nvSpPr>
          <p:cNvPr id="72707" name="Slide Number Placeholder 3">
            <a:extLst>
              <a:ext uri="{FF2B5EF4-FFF2-40B4-BE49-F238E27FC236}">
                <a16:creationId xmlns:a16="http://schemas.microsoft.com/office/drawing/2014/main" id="{FF2B1994-F4EB-D146-A511-41B745C6AC2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C739753C-974D-E746-8165-21A6502F78E5}" type="slidenum">
              <a:rPr lang="en-US" altLang="zh-CN" sz="1200" smtClean="0"/>
              <a:pPr/>
              <a:t>27</a:t>
            </a:fld>
            <a:endParaRPr lang="en-US" altLang="zh-CN" sz="120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Slide Image Placeholder 1">
            <a:extLst>
              <a:ext uri="{FF2B5EF4-FFF2-40B4-BE49-F238E27FC236}">
                <a16:creationId xmlns:a16="http://schemas.microsoft.com/office/drawing/2014/main" id="{8AF39F43-5FF0-F747-A80F-86EE1632F1E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4754" name="Notes Placeholder 2">
            <a:extLst>
              <a:ext uri="{FF2B5EF4-FFF2-40B4-BE49-F238E27FC236}">
                <a16:creationId xmlns:a16="http://schemas.microsoft.com/office/drawing/2014/main" id="{6C685AC4-E43B-2F43-BAC7-9B06D244A0F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CN">
              <a:ea typeface="MS PGothic" panose="020B0600070205080204" pitchFamily="34" charset="-128"/>
            </a:endParaRPr>
          </a:p>
        </p:txBody>
      </p:sp>
      <p:sp>
        <p:nvSpPr>
          <p:cNvPr id="74755" name="Slide Number Placeholder 3">
            <a:extLst>
              <a:ext uri="{FF2B5EF4-FFF2-40B4-BE49-F238E27FC236}">
                <a16:creationId xmlns:a16="http://schemas.microsoft.com/office/drawing/2014/main" id="{A7E8450E-6016-9447-9CDD-F9179095833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FF8D2B42-B5B3-894F-8F75-18F24F69C235}" type="slidenum">
              <a:rPr lang="en-US" altLang="zh-CN" sz="1200" smtClean="0"/>
              <a:pPr/>
              <a:t>28</a:t>
            </a:fld>
            <a:endParaRPr lang="en-US" altLang="zh-CN" sz="120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Slide Image Placeholder 1">
            <a:extLst>
              <a:ext uri="{FF2B5EF4-FFF2-40B4-BE49-F238E27FC236}">
                <a16:creationId xmlns:a16="http://schemas.microsoft.com/office/drawing/2014/main" id="{B05CD08E-30CA-8344-86CC-3CD3FB1D443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6802" name="Notes Placeholder 2">
            <a:extLst>
              <a:ext uri="{FF2B5EF4-FFF2-40B4-BE49-F238E27FC236}">
                <a16:creationId xmlns:a16="http://schemas.microsoft.com/office/drawing/2014/main" id="{99191FAE-3CAE-FA4C-B2AD-715443D1869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CN">
              <a:ea typeface="MS PGothic" panose="020B0600070205080204" pitchFamily="34" charset="-128"/>
            </a:endParaRPr>
          </a:p>
        </p:txBody>
      </p:sp>
      <p:sp>
        <p:nvSpPr>
          <p:cNvPr id="76803" name="Slide Number Placeholder 3">
            <a:extLst>
              <a:ext uri="{FF2B5EF4-FFF2-40B4-BE49-F238E27FC236}">
                <a16:creationId xmlns:a16="http://schemas.microsoft.com/office/drawing/2014/main" id="{7C0F6A77-1275-864B-9644-DE2CBCF5164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61B701F9-FB75-C34D-B2AD-9B4B0438C653}" type="slidenum">
              <a:rPr lang="en-US" altLang="zh-CN" sz="1200" smtClean="0"/>
              <a:pPr/>
              <a:t>29</a:t>
            </a:fld>
            <a:endParaRPr lang="en-US" altLang="zh-CN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幻灯片图像占位符 1">
            <a:extLst>
              <a:ext uri="{FF2B5EF4-FFF2-40B4-BE49-F238E27FC236}">
                <a16:creationId xmlns:a16="http://schemas.microsoft.com/office/drawing/2014/main" id="{58167EED-7430-224F-BAEA-EBBCB028D68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备注占位符 2">
            <a:extLst>
              <a:ext uri="{FF2B5EF4-FFF2-40B4-BE49-F238E27FC236}">
                <a16:creationId xmlns:a16="http://schemas.microsoft.com/office/drawing/2014/main" id="{0A7880A3-D59A-9D40-BCD0-7061D0016FA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zh-CN" altLang="en-US" dirty="0"/>
              <a:t>婴儿期的宇宙温度极高，宇宙充满了电离气体。随着宇宙膨胀，温度下降，宇宙气体转变为中性态。在宇宙年龄</a:t>
            </a:r>
            <a:r>
              <a:rPr lang="en-US" altLang="zh-CN" dirty="0"/>
              <a:t>1</a:t>
            </a:r>
            <a:r>
              <a:rPr lang="zh-CN" altLang="en-US" dirty="0"/>
              <a:t>亿年时，第一代星系出现。它们发出的星光将宇宙中的中性氢再次电离。</a:t>
            </a:r>
            <a:endParaRPr lang="en-US" altLang="zh-CN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zh-CN" altLang="en-US" dirty="0"/>
              <a:t>动画中的蓝色区域为中性氢区域，红色区域为电离氢区域。随着第一代星系数目增多，电离区域逐渐扩大，最终充斥整个宇宙。</a:t>
            </a:r>
            <a:endParaRPr lang="en-US" altLang="zh-CN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zh-CN" altLang="en-US" dirty="0"/>
              <a:t>宇宙年龄一亿年到十亿年这个阶段就被称为宇宙再电离时代，最好的观测探针就是中性氢</a:t>
            </a:r>
            <a:r>
              <a:rPr lang="en-US" altLang="zh-CN" dirty="0"/>
              <a:t>21</a:t>
            </a:r>
            <a:r>
              <a:rPr lang="zh-CN" altLang="en-US" dirty="0"/>
              <a:t>厘米谱线。</a:t>
            </a:r>
            <a:endParaRPr lang="en-US" altLang="zh-CN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zh-CN" altLang="en-US" dirty="0"/>
              <a:t>今天我们的宇宙已经</a:t>
            </a:r>
            <a:r>
              <a:rPr lang="en-US" altLang="zh-CN" dirty="0"/>
              <a:t>138</a:t>
            </a:r>
            <a:r>
              <a:rPr lang="zh-CN" altLang="en-US" dirty="0"/>
              <a:t>亿年了，我们对近邻宇宙的观测和理论已经进入了精确宇宙学的时代。但是宇宙再电离相对今天仍然是早期的宇宙，我们对它的观测缺乏直接数据。刚才我描述的过程只是宇宙再电离在理论上的大致图像，其实我们对宇宙再电离的物理并不清楚，所以宇宙再电离时代目前仍然是宇宙学的难点问题，也将是热点问题。</a:t>
            </a:r>
            <a:endParaRPr lang="en-US" altLang="zh-CN" dirty="0"/>
          </a:p>
          <a:p>
            <a:endParaRPr lang="en-US" altLang="zh-CN" dirty="0"/>
          </a:p>
          <a:p>
            <a:r>
              <a:rPr lang="en-US" altLang="zh-CN" dirty="0"/>
              <a:t>1</a:t>
            </a:r>
            <a:r>
              <a:rPr lang="zh-CN" altLang="en-US" dirty="0"/>
              <a:t>‘</a:t>
            </a:r>
            <a:r>
              <a:rPr lang="en-US" altLang="zh-CN" dirty="0"/>
              <a:t>02</a:t>
            </a:r>
            <a:r>
              <a:rPr lang="zh-CN" altLang="en-US" dirty="0"/>
              <a:t>“</a:t>
            </a:r>
            <a:endParaRPr lang="en-US" altLang="zh-CN" dirty="0"/>
          </a:p>
          <a:p>
            <a:endParaRPr lang="zh-CN" altLang="en-US" dirty="0"/>
          </a:p>
        </p:txBody>
      </p:sp>
      <p:sp>
        <p:nvSpPr>
          <p:cNvPr id="14340" name="灯片编号占位符 3">
            <a:extLst>
              <a:ext uri="{FF2B5EF4-FFF2-40B4-BE49-F238E27FC236}">
                <a16:creationId xmlns:a16="http://schemas.microsoft.com/office/drawing/2014/main" id="{49840C4B-2FAB-034E-ACDC-A230F98DFC7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69CAB60-2267-964E-A68E-6804E37A7962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719061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0F8316B-9939-D94C-8E73-444C49BF0D8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3795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>
              <a:ea typeface="ＭＳ Ｐゴシック" pitchFamily="4" charset="-128"/>
              <a:cs typeface="ＭＳ Ｐゴシック" pitchFamily="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8450261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BA43209-8DA3-7348-B759-DEC4405D3B5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2531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>
              <a:ea typeface="ＭＳ Ｐゴシック" pitchFamily="4" charset="-128"/>
              <a:cs typeface="ＭＳ Ｐゴシック" pitchFamily="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9703169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7">
            <a:extLst>
              <a:ext uri="{FF2B5EF4-FFF2-40B4-BE49-F238E27FC236}">
                <a16:creationId xmlns:a16="http://schemas.microsoft.com/office/drawing/2014/main" id="{84F62432-3F14-5B46-BAB3-BD393BB53B9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F2E55A06-1510-8146-9FCF-9CD9528A3C31}" type="slidenum">
              <a:rPr lang="en-US" altLang="zh-CN" sz="1200" smtClean="0"/>
              <a:pPr/>
              <a:t>33</a:t>
            </a:fld>
            <a:endParaRPr lang="en-US" altLang="zh-CN" sz="1200"/>
          </a:p>
        </p:txBody>
      </p:sp>
      <p:sp>
        <p:nvSpPr>
          <p:cNvPr id="78850" name="Rectangle 2">
            <a:extLst>
              <a:ext uri="{FF2B5EF4-FFF2-40B4-BE49-F238E27FC236}">
                <a16:creationId xmlns:a16="http://schemas.microsoft.com/office/drawing/2014/main" id="{589293CC-DAB5-C240-B49B-E43E06FD5CA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8851" name="Rectangle 3">
            <a:extLst>
              <a:ext uri="{FF2B5EF4-FFF2-40B4-BE49-F238E27FC236}">
                <a16:creationId xmlns:a16="http://schemas.microsoft.com/office/drawing/2014/main" id="{937C7158-BAE4-DE43-B30C-F6321145F04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CN"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>
            <a:extLst>
              <a:ext uri="{FF2B5EF4-FFF2-40B4-BE49-F238E27FC236}">
                <a16:creationId xmlns:a16="http://schemas.microsoft.com/office/drawing/2014/main" id="{A3A68093-C200-2542-BD64-78DE55C631B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B85EBC3-9C37-2F4A-95E8-43BF1A9EBC27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8675" name="Rectangle 2">
            <a:extLst>
              <a:ext uri="{FF2B5EF4-FFF2-40B4-BE49-F238E27FC236}">
                <a16:creationId xmlns:a16="http://schemas.microsoft.com/office/drawing/2014/main" id="{D10474F1-1C4E-C14D-B305-34DEBC8DFF5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6" name="Rectangle 3">
            <a:extLst>
              <a:ext uri="{FF2B5EF4-FFF2-40B4-BE49-F238E27FC236}">
                <a16:creationId xmlns:a16="http://schemas.microsoft.com/office/drawing/2014/main" id="{2E7F1FFA-85A7-914A-9133-B81A6EAC40C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CN" dirty="0"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1511921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7">
            <a:extLst>
              <a:ext uri="{FF2B5EF4-FFF2-40B4-BE49-F238E27FC236}">
                <a16:creationId xmlns:a16="http://schemas.microsoft.com/office/drawing/2014/main" id="{8DEEA74E-188C-E648-A3A5-F8EDFCD2BA0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ACBD03B-DB40-0040-9B93-50805C2743E6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88066" name="Rectangle 2">
            <a:extLst>
              <a:ext uri="{FF2B5EF4-FFF2-40B4-BE49-F238E27FC236}">
                <a16:creationId xmlns:a16="http://schemas.microsoft.com/office/drawing/2014/main" id="{CD86BE7A-377C-A949-9DE3-3D5CD652368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8067" name="Rectangle 3">
            <a:extLst>
              <a:ext uri="{FF2B5EF4-FFF2-40B4-BE49-F238E27FC236}">
                <a16:creationId xmlns:a16="http://schemas.microsoft.com/office/drawing/2014/main" id="{CF14DF12-8891-1342-9D57-1AFDB523E21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8797736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66700" indent="-266700" defTabSz="34290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zh-CN" altLang="en-US" dirty="0">
                <a:solidFill>
                  <a:srgbClr val="16276A"/>
                </a:solidFill>
                <a:latin typeface="SimHei" panose="02010609060101010101" pitchFamily="49" charset="-122"/>
                <a:ea typeface="SimHei" panose="02010609060101010101" pitchFamily="49" charset="-122"/>
                <a:sym typeface="+mn-ea"/>
              </a:rPr>
              <a:t>我们都知道中国天眼，就是</a:t>
            </a:r>
            <a:r>
              <a:rPr lang="en-US" altLang="zh-CN" dirty="0">
                <a:solidFill>
                  <a:srgbClr val="16276A"/>
                </a:solidFill>
                <a:latin typeface="SimHei" panose="02010609060101010101" pitchFamily="49" charset="-122"/>
                <a:ea typeface="SimHei" panose="02010609060101010101" pitchFamily="49" charset="-122"/>
                <a:sym typeface="+mn-ea"/>
              </a:rPr>
              <a:t>FAST</a:t>
            </a:r>
            <a:r>
              <a:rPr lang="zh-CN" altLang="en-US" dirty="0">
                <a:solidFill>
                  <a:srgbClr val="16276A"/>
                </a:solidFill>
                <a:latin typeface="SimHei" panose="02010609060101010101" pitchFamily="49" charset="-122"/>
                <a:ea typeface="SimHei" panose="02010609060101010101" pitchFamily="49" charset="-122"/>
                <a:sym typeface="+mn-ea"/>
              </a:rPr>
              <a:t>射电望远镜，取得了很多突破性成果，它是世界上最大的单口径射电望远镜。但是它的观测仍然停留在近邻宇宙，因此未来要想看到更遥远的早期宇宙，需要更大的望远镜。</a:t>
            </a:r>
            <a:endParaRPr lang="en-US" altLang="zh-CN" sz="1200" kern="1200" dirty="0">
              <a:solidFill>
                <a:srgbClr val="16276A"/>
              </a:solidFill>
              <a:latin typeface="SimHei" panose="02010609060101010101" pitchFamily="49" charset="-122"/>
              <a:ea typeface="SimHei" panose="02010609060101010101" pitchFamily="49" charset="-122"/>
              <a:cs typeface="+mn-cs"/>
              <a:sym typeface="+mn-ea"/>
            </a:endParaRPr>
          </a:p>
          <a:p>
            <a:pPr marL="266700" indent="-266700" defTabSz="34290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zh-CN" altLang="en-US" sz="1200" kern="1200" dirty="0">
                <a:solidFill>
                  <a:srgbClr val="16276A"/>
                </a:solidFill>
                <a:latin typeface="SimHei" panose="02010609060101010101" pitchFamily="49" charset="-122"/>
                <a:ea typeface="SimHei" panose="02010609060101010101" pitchFamily="49" charset="-122"/>
                <a:cs typeface="+mn-cs"/>
                <a:sym typeface="+mn-ea"/>
              </a:rPr>
              <a:t>我国参与的平方公里阵列射电望远镜（简称</a:t>
            </a:r>
            <a:r>
              <a:rPr lang="en-US" altLang="zh-CN" sz="1200" kern="1200" dirty="0">
                <a:solidFill>
                  <a:srgbClr val="16276A"/>
                </a:solidFill>
                <a:latin typeface="SimHei" panose="02010609060101010101" pitchFamily="49" charset="-122"/>
                <a:ea typeface="SimHei" panose="02010609060101010101" pitchFamily="49" charset="-122"/>
                <a:cs typeface="+mn-cs"/>
                <a:sym typeface="+mn-ea"/>
              </a:rPr>
              <a:t>SKA</a:t>
            </a:r>
            <a:r>
              <a:rPr lang="zh-CN" altLang="en-US" sz="1200" kern="1200" dirty="0">
                <a:solidFill>
                  <a:srgbClr val="16276A"/>
                </a:solidFill>
                <a:latin typeface="SimHei" panose="02010609060101010101" pitchFamily="49" charset="-122"/>
                <a:ea typeface="SimHei" panose="02010609060101010101" pitchFamily="49" charset="-122"/>
                <a:cs typeface="+mn-cs"/>
                <a:sym typeface="+mn-ea"/>
              </a:rPr>
              <a:t>）将是世界最大的综合孔径射电望远镜。它</a:t>
            </a:r>
            <a:r>
              <a:rPr lang="zh-CN" altLang="en-US" sz="1200" kern="1200" dirty="0">
                <a:solidFill>
                  <a:srgbClr val="16276A"/>
                </a:solidFill>
                <a:latin typeface="SimHei" panose="02010609060101010101" pitchFamily="49" charset="-122"/>
                <a:ea typeface="SimHei" panose="02010609060101010101" pitchFamily="49" charset="-122"/>
                <a:cs typeface="+mn-cs"/>
              </a:rPr>
              <a:t>具有</a:t>
            </a:r>
            <a:r>
              <a:rPr lang="zh-CN" altLang="en-US" sz="1200" kern="1200" dirty="0">
                <a:solidFill>
                  <a:srgbClr val="16276A"/>
                </a:solidFill>
                <a:latin typeface="SimHei" panose="02010609060101010101" pitchFamily="49" charset="-122"/>
                <a:ea typeface="SimHei" panose="02010609060101010101" pitchFamily="49" charset="-122"/>
                <a:cs typeface="+mn-cs"/>
                <a:sym typeface="+mn-ea"/>
              </a:rPr>
              <a:t>高分辨率、高灵敏度、大视场、宽频段等革命性的特点。</a:t>
            </a:r>
            <a:endParaRPr lang="en-US" altLang="zh-CN" sz="1200" kern="1200" dirty="0">
              <a:solidFill>
                <a:srgbClr val="16276A"/>
              </a:solidFill>
              <a:latin typeface="SimHei" panose="02010609060101010101" pitchFamily="49" charset="-122"/>
              <a:ea typeface="SimHei" panose="02010609060101010101" pitchFamily="49" charset="-122"/>
              <a:cs typeface="+mn-cs"/>
              <a:sym typeface="+mn-ea"/>
            </a:endParaRPr>
          </a:p>
          <a:p>
            <a:pPr marL="266700" indent="-266700" defTabSz="34290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zh-CN" altLang="en-US" sz="1200" kern="1200" noProof="0" dirty="0">
                <a:solidFill>
                  <a:srgbClr val="16276A"/>
                </a:solidFill>
                <a:latin typeface="SimHei" panose="02010609060101010101" pitchFamily="49" charset="-122"/>
                <a:ea typeface="SimHei" panose="02010609060101010101" pitchFamily="49" charset="-122"/>
                <a:cs typeface="+mn-cs"/>
              </a:rPr>
              <a:t>宇宙再电离时代的</a:t>
            </a:r>
            <a:r>
              <a:rPr lang="en-US" altLang="zh-CN" sz="1200" kern="1200" noProof="0" dirty="0">
                <a:solidFill>
                  <a:srgbClr val="16276A"/>
                </a:solidFill>
                <a:latin typeface="SimHei" panose="02010609060101010101" pitchFamily="49" charset="-122"/>
                <a:ea typeface="SimHei" panose="02010609060101010101" pitchFamily="49" charset="-122"/>
                <a:cs typeface="+mn-cs"/>
              </a:rPr>
              <a:t>21</a:t>
            </a:r>
            <a:r>
              <a:rPr lang="zh-CN" altLang="en-US" sz="1200" kern="1200" noProof="0" dirty="0">
                <a:solidFill>
                  <a:srgbClr val="16276A"/>
                </a:solidFill>
                <a:latin typeface="SimHei" panose="02010609060101010101" pitchFamily="49" charset="-122"/>
                <a:ea typeface="SimHei" panose="02010609060101010101" pitchFamily="49" charset="-122"/>
                <a:cs typeface="+mn-cs"/>
              </a:rPr>
              <a:t>厘米观测是</a:t>
            </a:r>
            <a:r>
              <a:rPr lang="en-US" altLang="zh-CN" sz="1200" kern="1200" noProof="0" dirty="0">
                <a:solidFill>
                  <a:srgbClr val="16276A"/>
                </a:solidFill>
                <a:latin typeface="SimHei" panose="02010609060101010101" pitchFamily="49" charset="-122"/>
                <a:ea typeface="SimHei" panose="02010609060101010101" pitchFamily="49" charset="-122"/>
                <a:cs typeface="+mn-cs"/>
              </a:rPr>
              <a:t>SKA</a:t>
            </a:r>
            <a:r>
              <a:rPr lang="zh-CN" altLang="en-US" sz="1200" kern="1200" noProof="0" dirty="0">
                <a:solidFill>
                  <a:srgbClr val="16276A"/>
                </a:solidFill>
                <a:latin typeface="SimHei" panose="02010609060101010101" pitchFamily="49" charset="-122"/>
                <a:ea typeface="SimHei" panose="02010609060101010101" pitchFamily="49" charset="-122"/>
                <a:cs typeface="+mn-cs"/>
              </a:rPr>
              <a:t>最重要的科学目标之一。随着</a:t>
            </a:r>
            <a:r>
              <a:rPr lang="en-US" altLang="zh-CN" sz="1200" kern="1200" noProof="0" dirty="0">
                <a:solidFill>
                  <a:srgbClr val="16276A"/>
                </a:solidFill>
                <a:latin typeface="SimHei" panose="02010609060101010101" pitchFamily="49" charset="-122"/>
                <a:ea typeface="SimHei" panose="02010609060101010101" pitchFamily="49" charset="-122"/>
                <a:cs typeface="+mn-cs"/>
              </a:rPr>
              <a:t>2028</a:t>
            </a:r>
            <a:r>
              <a:rPr lang="zh-CN" altLang="en-US" sz="1200" kern="1200" noProof="0" dirty="0">
                <a:solidFill>
                  <a:srgbClr val="16276A"/>
                </a:solidFill>
                <a:latin typeface="SimHei" panose="02010609060101010101" pitchFamily="49" charset="-122"/>
                <a:ea typeface="SimHei" panose="02010609060101010101" pitchFamily="49" charset="-122"/>
                <a:cs typeface="+mn-cs"/>
              </a:rPr>
              <a:t>年</a:t>
            </a:r>
            <a:r>
              <a:rPr lang="en-US" altLang="zh-CN" sz="1200" kern="1200" noProof="0" dirty="0">
                <a:solidFill>
                  <a:srgbClr val="16276A"/>
                </a:solidFill>
                <a:latin typeface="SimHei" panose="02010609060101010101" pitchFamily="49" charset="-122"/>
                <a:ea typeface="SimHei" panose="02010609060101010101" pitchFamily="49" charset="-122"/>
                <a:cs typeface="+mn-cs"/>
              </a:rPr>
              <a:t>SKA</a:t>
            </a:r>
            <a:r>
              <a:rPr lang="zh-CN" altLang="en-US" sz="1200" kern="1200" noProof="0" dirty="0">
                <a:solidFill>
                  <a:srgbClr val="16276A"/>
                </a:solidFill>
                <a:latin typeface="SimHei" panose="02010609060101010101" pitchFamily="49" charset="-122"/>
                <a:ea typeface="SimHei" panose="02010609060101010101" pitchFamily="49" charset="-122"/>
                <a:cs typeface="+mn-cs"/>
              </a:rPr>
              <a:t>建成开始收集数据，这个领域将迎来宇宙学的重大突破！</a:t>
            </a:r>
            <a:endParaRPr lang="en-US" altLang="zh-CN" sz="1200" kern="1200" noProof="0" dirty="0">
              <a:solidFill>
                <a:srgbClr val="16276A"/>
              </a:solidFill>
              <a:latin typeface="SimHei" panose="02010609060101010101" pitchFamily="49" charset="-122"/>
              <a:ea typeface="SimHei" panose="02010609060101010101" pitchFamily="49" charset="-122"/>
              <a:cs typeface="+mn-cs"/>
              <a:sym typeface="+mn-ea"/>
            </a:endParaRPr>
          </a:p>
          <a:p>
            <a:pPr marL="266700" indent="-266700" defTabSz="34290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zh-CN" dirty="0"/>
              <a:t>SKA</a:t>
            </a:r>
            <a:r>
              <a:rPr lang="zh-CN" altLang="en-US" dirty="0"/>
              <a:t>是我国，也是全世界，既</a:t>
            </a:r>
            <a:r>
              <a:rPr lang="en-US" altLang="zh-CN" dirty="0"/>
              <a:t>FAST</a:t>
            </a:r>
            <a:r>
              <a:rPr lang="zh-CN" altLang="en-US" dirty="0"/>
              <a:t>之后最重要的射电望远镜，</a:t>
            </a:r>
            <a:r>
              <a:rPr lang="en-US" altLang="zh-CN" dirty="0"/>
              <a:t>2021</a:t>
            </a:r>
            <a:r>
              <a:rPr lang="zh-CN" altLang="en-US" dirty="0"/>
              <a:t>年全国人大批准</a:t>
            </a:r>
            <a:r>
              <a:rPr lang="en-US" altLang="zh-CN" dirty="0"/>
              <a:t>SKA</a:t>
            </a:r>
            <a:r>
              <a:rPr lang="zh-CN" altLang="en-US" dirty="0"/>
              <a:t>天文台公约，所以我国参与</a:t>
            </a:r>
            <a:r>
              <a:rPr lang="en-US" altLang="zh-CN" dirty="0"/>
              <a:t>SKA</a:t>
            </a:r>
            <a:r>
              <a:rPr lang="zh-CN" altLang="en-US" dirty="0"/>
              <a:t>国际合作也是一个国家战略。</a:t>
            </a:r>
            <a:endParaRPr lang="en-US" altLang="zh-CN" dirty="0"/>
          </a:p>
          <a:p>
            <a:pPr marL="266700" indent="-266700" defTabSz="34290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zh-CN" dirty="0"/>
              <a:t>SKA</a:t>
            </a:r>
            <a:r>
              <a:rPr lang="zh-CN" altLang="en-US" dirty="0"/>
              <a:t>的总造价是</a:t>
            </a:r>
            <a:r>
              <a:rPr lang="en-US" altLang="zh-CN" dirty="0"/>
              <a:t>10</a:t>
            </a:r>
            <a:r>
              <a:rPr lang="zh-CN" altLang="en-US" dirty="0"/>
              <a:t>亿欧元，我国占比</a:t>
            </a:r>
            <a:r>
              <a:rPr lang="en-US" altLang="zh-CN" dirty="0"/>
              <a:t>8%</a:t>
            </a:r>
            <a:r>
              <a:rPr lang="zh-CN" altLang="en-US" dirty="0"/>
              <a:t>。在</a:t>
            </a:r>
            <a:r>
              <a:rPr lang="en-US" altLang="zh-CN" dirty="0"/>
              <a:t>SKA</a:t>
            </a:r>
            <a:r>
              <a:rPr lang="zh-CN" altLang="en-US" dirty="0"/>
              <a:t>建成后我国如何能够获得相应的巨大科学回报，这是我们科学工作者必须回答的问题。我们必须在这五年时间里，做最充分的准备，尤其是对</a:t>
            </a:r>
            <a:r>
              <a:rPr lang="en-US" altLang="zh-CN" dirty="0"/>
              <a:t>SKA</a:t>
            </a:r>
            <a:r>
              <a:rPr lang="zh-CN" altLang="en-US" dirty="0"/>
              <a:t>数据处理进行研发，才能在</a:t>
            </a:r>
            <a:r>
              <a:rPr lang="en-US" altLang="zh-CN" dirty="0"/>
              <a:t>SKA</a:t>
            </a:r>
            <a:r>
              <a:rPr lang="zh-CN" altLang="en-US" dirty="0"/>
              <a:t>建成后做出重要的科学发现，这也符合我国在射电和宇宙学发展的重大战略需求。</a:t>
            </a:r>
            <a:endParaRPr lang="en-US" altLang="zh-CN" dirty="0"/>
          </a:p>
          <a:p>
            <a:endParaRPr lang="en-CN" dirty="0"/>
          </a:p>
          <a:p>
            <a:r>
              <a:rPr lang="en-US" altLang="zh-CN" dirty="0"/>
              <a:t>1</a:t>
            </a:r>
            <a:r>
              <a:rPr lang="zh-CN" altLang="en-US" dirty="0"/>
              <a:t>‘</a:t>
            </a:r>
            <a:r>
              <a:rPr lang="en-US" altLang="zh-CN" dirty="0"/>
              <a:t>15</a:t>
            </a:r>
            <a:r>
              <a:rPr lang="zh-CN" altLang="en-US" dirty="0"/>
              <a:t>“</a:t>
            </a:r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B8C649-B309-EE46-B3BE-9DFC43D825C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773119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幻灯片图像占位符 1">
            <a:extLst>
              <a:ext uri="{FF2B5EF4-FFF2-40B4-BE49-F238E27FC236}">
                <a16:creationId xmlns:a16="http://schemas.microsoft.com/office/drawing/2014/main" id="{4EB4A96A-3FEF-F646-A5AA-BFDD3BCA5D7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6258" name="备注占位符 2">
            <a:extLst>
              <a:ext uri="{FF2B5EF4-FFF2-40B4-BE49-F238E27FC236}">
                <a16:creationId xmlns:a16="http://schemas.microsoft.com/office/drawing/2014/main" id="{5F4D72F8-7B5A-5E4B-AD19-A7CF6FB5E57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zh-CN" altLang="en-US"/>
          </a:p>
        </p:txBody>
      </p:sp>
      <p:sp>
        <p:nvSpPr>
          <p:cNvPr id="96259" name="灯片编号占位符 3">
            <a:extLst>
              <a:ext uri="{FF2B5EF4-FFF2-40B4-BE49-F238E27FC236}">
                <a16:creationId xmlns:a16="http://schemas.microsoft.com/office/drawing/2014/main" id="{D5087734-9E85-BF48-ABB8-5C98FF0286A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70635A6B-21E5-EF4C-A323-DDBA8D8EBAF2}" type="slidenum">
              <a:rPr lang="en-US" altLang="zh-CN" smtClean="0"/>
              <a:pPr/>
              <a:t>43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幻灯片图像占位符 1">
            <a:extLst>
              <a:ext uri="{FF2B5EF4-FFF2-40B4-BE49-F238E27FC236}">
                <a16:creationId xmlns:a16="http://schemas.microsoft.com/office/drawing/2014/main" id="{67BF5FC5-1CAA-C348-9ADB-8167A1C384F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0" name="备注占位符 2">
            <a:extLst>
              <a:ext uri="{FF2B5EF4-FFF2-40B4-BE49-F238E27FC236}">
                <a16:creationId xmlns:a16="http://schemas.microsoft.com/office/drawing/2014/main" id="{DF56C893-F908-854B-9B17-65CCD77B7C1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zh-CN" altLang="en-US"/>
              <a:t>加一个过渡也，您强调下我们为什么要研究宇宙再电离</a:t>
            </a:r>
          </a:p>
        </p:txBody>
      </p:sp>
      <p:sp>
        <p:nvSpPr>
          <p:cNvPr id="48131" name="灯片编号占位符 3">
            <a:extLst>
              <a:ext uri="{FF2B5EF4-FFF2-40B4-BE49-F238E27FC236}">
                <a16:creationId xmlns:a16="http://schemas.microsoft.com/office/drawing/2014/main" id="{16F4C76B-5056-D045-A6D1-A70D6BE1C08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684DB0C-AF38-174B-91D8-1505371E84E7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013646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2E37F1E-CF38-874D-931C-B8FC7D315F1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-102" charset="0"/>
                <a:ea typeface="ＭＳ Ｐゴシック" pitchFamily="-102" charset="-128"/>
                <a:cs typeface="ＭＳ Ｐゴシック" pitchFamily="-102" charset="-128"/>
              </a:rPr>
              <a:pPr marL="0" marR="0" lvl="0" indent="0" algn="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-102" charset="0"/>
              <a:ea typeface="ＭＳ Ｐゴシック" pitchFamily="-102" charset="-128"/>
              <a:cs typeface="ＭＳ Ｐゴシック" pitchFamily="-102" charset="-128"/>
            </a:endParaRPr>
          </a:p>
        </p:txBody>
      </p:sp>
      <p:sp>
        <p:nvSpPr>
          <p:cNvPr id="47107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dirty="0">
              <a:ea typeface="ＭＳ Ｐゴシック" pitchFamily="-102" charset="-128"/>
              <a:cs typeface="ＭＳ Ｐゴシック" pitchFamily="-10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1334403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2E37F1E-CF38-874D-931C-B8FC7D315F1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-102" charset="0"/>
                <a:ea typeface="ＭＳ Ｐゴシック" pitchFamily="-102" charset="-128"/>
                <a:cs typeface="ＭＳ Ｐゴシック" pitchFamily="-102" charset="-128"/>
              </a:rPr>
              <a:pPr marL="0" marR="0" lvl="0" indent="0" algn="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-102" charset="0"/>
              <a:ea typeface="ＭＳ Ｐゴシック" pitchFamily="-102" charset="-128"/>
              <a:cs typeface="ＭＳ Ｐゴシック" pitchFamily="-102" charset="-128"/>
            </a:endParaRPr>
          </a:p>
        </p:txBody>
      </p:sp>
      <p:sp>
        <p:nvSpPr>
          <p:cNvPr id="47107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>
              <a:ea typeface="ＭＳ Ｐゴシック" pitchFamily="-102" charset="-128"/>
              <a:cs typeface="ＭＳ Ｐゴシック" pitchFamily="-10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966269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幻灯片图像占位符 1">
            <a:extLst>
              <a:ext uri="{FF2B5EF4-FFF2-40B4-BE49-F238E27FC236}">
                <a16:creationId xmlns:a16="http://schemas.microsoft.com/office/drawing/2014/main" id="{C63269D7-72C6-E44E-89EB-888D63EFE6E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2" name="备注占位符 2">
            <a:extLst>
              <a:ext uri="{FF2B5EF4-FFF2-40B4-BE49-F238E27FC236}">
                <a16:creationId xmlns:a16="http://schemas.microsoft.com/office/drawing/2014/main" id="{2E4EADA9-72F6-6844-87CF-BC2CB7026DC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6083" name="灯片编号占位符 3">
            <a:extLst>
              <a:ext uri="{FF2B5EF4-FFF2-40B4-BE49-F238E27FC236}">
                <a16:creationId xmlns:a16="http://schemas.microsoft.com/office/drawing/2014/main" id="{980C7D59-3FE9-C748-BC59-4576BE3CB2E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50607A98-4347-6448-8CF8-511652287F59}" type="slidenum">
              <a:rPr lang="en-US" altLang="zh-CN" smtClean="0"/>
              <a:pPr/>
              <a:t>11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2E37F1E-CF38-874D-931C-B8FC7D315F1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-102" charset="0"/>
                <a:ea typeface="ＭＳ Ｐゴシック" pitchFamily="-102" charset="-128"/>
                <a:cs typeface="ＭＳ Ｐゴシック" pitchFamily="-102" charset="-128"/>
              </a:rPr>
              <a:pPr marL="0" marR="0" lvl="0" indent="0" algn="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-102" charset="0"/>
              <a:ea typeface="ＭＳ Ｐゴシック" pitchFamily="-102" charset="-128"/>
              <a:cs typeface="ＭＳ Ｐゴシック" pitchFamily="-102" charset="-128"/>
            </a:endParaRPr>
          </a:p>
        </p:txBody>
      </p:sp>
      <p:sp>
        <p:nvSpPr>
          <p:cNvPr id="47107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dirty="0">
              <a:ea typeface="ＭＳ Ｐゴシック" pitchFamily="-102" charset="-128"/>
              <a:cs typeface="ＭＳ Ｐゴシック" pitchFamily="-10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3187964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898E99-B33B-C94B-9DF3-7DA6EA6FEDD8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62219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898E99-B33B-C94B-9DF3-7DA6EA6FEDD8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309648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898E99-B33B-C94B-9DF3-7DA6EA6FEDD8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570737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898E99-B33B-C94B-9DF3-7DA6EA6FEDD8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259364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1C71512-7AAF-B14B-978B-3C4EAB11429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-102" charset="0"/>
                <a:ea typeface="ＭＳ Ｐゴシック" pitchFamily="-102" charset="-128"/>
                <a:cs typeface="ＭＳ Ｐゴシック" pitchFamily="-102" charset="-128"/>
              </a:rPr>
              <a:pPr marL="0" marR="0" lvl="0" indent="0" algn="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-102" charset="0"/>
              <a:ea typeface="ＭＳ Ｐゴシック" pitchFamily="-102" charset="-128"/>
              <a:cs typeface="ＭＳ Ｐゴシック" pitchFamily="-102" charset="-128"/>
            </a:endParaRPr>
          </a:p>
        </p:txBody>
      </p:sp>
      <p:sp>
        <p:nvSpPr>
          <p:cNvPr id="49155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>
              <a:ea typeface="ＭＳ Ｐゴシック" pitchFamily="-102" charset="-128"/>
              <a:cs typeface="ＭＳ Ｐゴシック" pitchFamily="-10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0187684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1C71512-7AAF-B14B-978B-3C4EAB11429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-102" charset="0"/>
                <a:ea typeface="ＭＳ Ｐゴシック" pitchFamily="-102" charset="-128"/>
                <a:cs typeface="ＭＳ Ｐゴシック" pitchFamily="-102" charset="-128"/>
              </a:rPr>
              <a:pPr marL="0" marR="0" lvl="0" indent="0" algn="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-102" charset="0"/>
              <a:ea typeface="ＭＳ Ｐゴシック" pitchFamily="-102" charset="-128"/>
              <a:cs typeface="ＭＳ Ｐゴシック" pitchFamily="-102" charset="-128"/>
            </a:endParaRPr>
          </a:p>
        </p:txBody>
      </p:sp>
      <p:sp>
        <p:nvSpPr>
          <p:cNvPr id="49155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>
              <a:ea typeface="ＭＳ Ｐゴシック" pitchFamily="-102" charset="-128"/>
              <a:cs typeface="ＭＳ Ｐゴシック" pitchFamily="-10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6342238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EF9AC79-2308-1641-909B-CC41E3F1943D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-102" charset="0"/>
                <a:ea typeface="ＭＳ Ｐゴシック" pitchFamily="-102" charset="-128"/>
                <a:cs typeface="ＭＳ Ｐゴシック" pitchFamily="-102" charset="-128"/>
              </a:rPr>
              <a:pPr marL="0" marR="0" lvl="0" indent="0" algn="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-102" charset="0"/>
              <a:ea typeface="ＭＳ Ｐゴシック" pitchFamily="-102" charset="-128"/>
              <a:cs typeface="ＭＳ Ｐゴシック" pitchFamily="-102" charset="-128"/>
            </a:endParaRPr>
          </a:p>
        </p:txBody>
      </p:sp>
      <p:sp>
        <p:nvSpPr>
          <p:cNvPr id="51203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>
              <a:ea typeface="ＭＳ Ｐゴシック" pitchFamily="-102" charset="-128"/>
              <a:cs typeface="ＭＳ Ｐゴシック" pitchFamily="-10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3386173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67911F4-95F0-2D46-A4AB-DF4337B3356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-102" charset="0"/>
                <a:ea typeface="ＭＳ Ｐゴシック" pitchFamily="-102" charset="-128"/>
                <a:cs typeface="ＭＳ Ｐゴシック" pitchFamily="-102" charset="-128"/>
              </a:rPr>
              <a:pPr marL="0" marR="0" lvl="0" indent="0" algn="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-102" charset="0"/>
              <a:ea typeface="ＭＳ Ｐゴシック" pitchFamily="-102" charset="-128"/>
              <a:cs typeface="ＭＳ Ｐゴシック" pitchFamily="-102" charset="-128"/>
            </a:endParaRPr>
          </a:p>
        </p:txBody>
      </p:sp>
      <p:sp>
        <p:nvSpPr>
          <p:cNvPr id="53251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>
              <a:ea typeface="ＭＳ Ｐゴシック" pitchFamily="-102" charset="-128"/>
              <a:cs typeface="ＭＳ Ｐゴシック" pitchFamily="-10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3515622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1490BB7-DBCD-1B48-8994-5D6EBBBB766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-102" charset="0"/>
                <a:ea typeface="ＭＳ Ｐゴシック" pitchFamily="-102" charset="-128"/>
                <a:cs typeface="ＭＳ Ｐゴシック" pitchFamily="-102" charset="-128"/>
              </a:rPr>
              <a:pPr marL="0" marR="0" lvl="0" indent="0" algn="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-102" charset="0"/>
              <a:ea typeface="ＭＳ Ｐゴシック" pitchFamily="-102" charset="-128"/>
              <a:cs typeface="ＭＳ Ｐゴシック" pitchFamily="-102" charset="-128"/>
            </a:endParaRPr>
          </a:p>
        </p:txBody>
      </p:sp>
      <p:sp>
        <p:nvSpPr>
          <p:cNvPr id="55299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>
              <a:ea typeface="ＭＳ Ｐゴシック" pitchFamily="-102" charset="-128"/>
              <a:cs typeface="ＭＳ Ｐゴシック" pitchFamily="-10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144626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幻灯片图像占位符 1">
            <a:extLst>
              <a:ext uri="{FF2B5EF4-FFF2-40B4-BE49-F238E27FC236}">
                <a16:creationId xmlns:a16="http://schemas.microsoft.com/office/drawing/2014/main" id="{35958574-8149-134C-850C-20F6B6FC876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备注占位符 2">
            <a:extLst>
              <a:ext uri="{FF2B5EF4-FFF2-40B4-BE49-F238E27FC236}">
                <a16:creationId xmlns:a16="http://schemas.microsoft.com/office/drawing/2014/main" id="{CA556A25-40F0-3249-99D0-626AE26F92C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zh-CN" altLang="en-US"/>
              <a:t>加一个过渡也，您强调下我们为什么要研究宇宙再电离</a:t>
            </a:r>
          </a:p>
        </p:txBody>
      </p:sp>
      <p:sp>
        <p:nvSpPr>
          <p:cNvPr id="16388" name="灯片编号占位符 3">
            <a:extLst>
              <a:ext uri="{FF2B5EF4-FFF2-40B4-BE49-F238E27FC236}">
                <a16:creationId xmlns:a16="http://schemas.microsoft.com/office/drawing/2014/main" id="{BE54B59B-0498-814E-8C6B-B1D9FE353C5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29F7A26-81B6-B74B-AF04-7F95F402F454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7">
            <a:extLst>
              <a:ext uri="{FF2B5EF4-FFF2-40B4-BE49-F238E27FC236}">
                <a16:creationId xmlns:a16="http://schemas.microsoft.com/office/drawing/2014/main" id="{3F382E4D-F237-DE42-97AA-A387C43D852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E961FA0-C2E1-F241-9EA8-828747B0C87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50178" name="Rectangle 2">
            <a:extLst>
              <a:ext uri="{FF2B5EF4-FFF2-40B4-BE49-F238E27FC236}">
                <a16:creationId xmlns:a16="http://schemas.microsoft.com/office/drawing/2014/main" id="{8E495877-BFF3-0B46-9299-258E6C4937C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9" name="Rectangle 3">
            <a:extLst>
              <a:ext uri="{FF2B5EF4-FFF2-40B4-BE49-F238E27FC236}">
                <a16:creationId xmlns:a16="http://schemas.microsoft.com/office/drawing/2014/main" id="{A4A74FB4-0F46-EE44-9088-AEA467CF456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246496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7">
            <a:extLst>
              <a:ext uri="{FF2B5EF4-FFF2-40B4-BE49-F238E27FC236}">
                <a16:creationId xmlns:a16="http://schemas.microsoft.com/office/drawing/2014/main" id="{B06FD7AD-4A02-9C41-8F28-F402E055CBB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1EE18C3-D4D8-7746-BC80-D8B1166C486A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52226" name="Rectangle 2">
            <a:extLst>
              <a:ext uri="{FF2B5EF4-FFF2-40B4-BE49-F238E27FC236}">
                <a16:creationId xmlns:a16="http://schemas.microsoft.com/office/drawing/2014/main" id="{DE7DCBDE-7939-0647-8B16-0B9F2694BA2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7" name="Rectangle 3">
            <a:extLst>
              <a:ext uri="{FF2B5EF4-FFF2-40B4-BE49-F238E27FC236}">
                <a16:creationId xmlns:a16="http://schemas.microsoft.com/office/drawing/2014/main" id="{1BAE1C8A-AD85-664C-B15A-62636D40BAB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421627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A37FCFF-F037-C547-89C9-AA706990B7C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-102" charset="0"/>
                <a:ea typeface="ＭＳ Ｐゴシック" pitchFamily="-102" charset="-128"/>
                <a:cs typeface="ＭＳ Ｐゴシック" pitchFamily="-102" charset="-128"/>
              </a:rPr>
              <a:pPr marL="0" marR="0" lvl="0" indent="0" algn="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-102" charset="0"/>
              <a:ea typeface="ＭＳ Ｐゴシック" pitchFamily="-102" charset="-128"/>
              <a:cs typeface="ＭＳ Ｐゴシック" pitchFamily="-102" charset="-128"/>
            </a:endParaRPr>
          </a:p>
        </p:txBody>
      </p:sp>
      <p:sp>
        <p:nvSpPr>
          <p:cNvPr id="40963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>
              <a:ea typeface="ＭＳ Ｐゴシック" pitchFamily="-102" charset="-128"/>
              <a:cs typeface="ＭＳ Ｐゴシック" pitchFamily="-10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274688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7">
            <a:extLst>
              <a:ext uri="{FF2B5EF4-FFF2-40B4-BE49-F238E27FC236}">
                <a16:creationId xmlns:a16="http://schemas.microsoft.com/office/drawing/2014/main" id="{17D650B0-BDD1-7B4F-B806-A5F68CB678F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39C5610-8398-DC4F-9785-51D73903AECC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54274" name="Rectangle 2">
            <a:extLst>
              <a:ext uri="{FF2B5EF4-FFF2-40B4-BE49-F238E27FC236}">
                <a16:creationId xmlns:a16="http://schemas.microsoft.com/office/drawing/2014/main" id="{A4985D80-8C16-FC4F-8743-82C84B0DAA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5" name="Rectangle 3">
            <a:extLst>
              <a:ext uri="{FF2B5EF4-FFF2-40B4-BE49-F238E27FC236}">
                <a16:creationId xmlns:a16="http://schemas.microsoft.com/office/drawing/2014/main" id="{1C4371A1-91E3-5349-ABA6-DF559B0D0E3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256495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7">
            <a:extLst>
              <a:ext uri="{FF2B5EF4-FFF2-40B4-BE49-F238E27FC236}">
                <a16:creationId xmlns:a16="http://schemas.microsoft.com/office/drawing/2014/main" id="{20367369-7BF1-B445-8FA5-468774F7F0C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AA3ED4AF-B8D7-9B49-AE06-A2CF66C514F6}" type="slidenum">
              <a:rPr lang="en-US" altLang="en-US" smtClean="0">
                <a:ea typeface="MS PGothic" panose="020B0600070205080204" pitchFamily="34" charset="-128"/>
              </a:rPr>
              <a:pPr/>
              <a:t>17</a:t>
            </a:fld>
            <a:endParaRPr lang="en-US" altLang="en-US">
              <a:ea typeface="MS PGothic" panose="020B0600070205080204" pitchFamily="34" charset="-128"/>
            </a:endParaRPr>
          </a:p>
        </p:txBody>
      </p:sp>
      <p:sp>
        <p:nvSpPr>
          <p:cNvPr id="56322" name="Rectangle 2">
            <a:extLst>
              <a:ext uri="{FF2B5EF4-FFF2-40B4-BE49-F238E27FC236}">
                <a16:creationId xmlns:a16="http://schemas.microsoft.com/office/drawing/2014/main" id="{257BFA71-B06D-104F-B8AF-0C7E16D1538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3" name="Rectangle 3">
            <a:extLst>
              <a:ext uri="{FF2B5EF4-FFF2-40B4-BE49-F238E27FC236}">
                <a16:creationId xmlns:a16="http://schemas.microsoft.com/office/drawing/2014/main" id="{724244AD-D827-6A4D-B8BB-2866592728B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>
              <a:ea typeface="MS PGothic" panose="020B0600070205080204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B8F0F7-DD0B-EC4F-BFF7-9AFED35793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D4AF39-C6F7-DD45-80E1-A96E21C748BF}" type="datetimeFigureOut">
              <a:rPr lang="en-US" altLang="zh-CN"/>
              <a:pPr>
                <a:defRPr/>
              </a:pPr>
              <a:t>7/3/25</a:t>
            </a:fld>
            <a:endParaRPr lang="en-US" altLang="zh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681B87-252F-A14D-B719-B12A4903A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9711FF-20C3-CA44-BFA3-ECDFC35D35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50FA76-2B92-B143-92B5-78BAB4E237DD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9351750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3217FB-2995-8945-AEB5-EEB9A60674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526003-5ABC-F545-892D-D4BA76ABAF00}" type="datetimeFigureOut">
              <a:rPr lang="en-US" altLang="zh-CN"/>
              <a:pPr>
                <a:defRPr/>
              </a:pPr>
              <a:t>7/3/25</a:t>
            </a:fld>
            <a:endParaRPr lang="en-US" altLang="zh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B65A67-71AB-4C47-BC4D-3ED1138DB1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85FEC1-E8C3-234B-8695-E42D2771D9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1140EE-F173-964B-98B6-0663A750A303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1956068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914B69-DCCB-7244-A30F-BCA6896E63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EBA2A7-FA7C-6340-989D-D577921D454E}" type="datetimeFigureOut">
              <a:rPr lang="en-US" altLang="zh-CN"/>
              <a:pPr>
                <a:defRPr/>
              </a:pPr>
              <a:t>7/3/25</a:t>
            </a:fld>
            <a:endParaRPr lang="en-US" altLang="zh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CFEE44-0363-304E-851B-CA2201013B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E5746C-8780-5348-A7D0-E4C0EB3EC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5FD68E-6F76-3745-8674-C8714AB665FF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0531577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640F0E-2D3C-1640-A724-90523FA2E153}" type="datetime1">
              <a:rPr lang="en-US"/>
              <a:pPr>
                <a:defRPr/>
              </a:pPr>
              <a:t>7/3/25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E351B2-1FE8-954A-8935-20F0F38DF0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8640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493FB6-AA13-5F48-86CA-B0DD3E06EE8A}" type="datetime1">
              <a:rPr lang="en-US"/>
              <a:pPr>
                <a:defRPr/>
              </a:pPr>
              <a:t>7/3/25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3BD035-1064-214B-8BD6-AB194A0CF7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0971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6F066E-3546-0F47-9607-2FFFAFD9C382}" type="datetime1">
              <a:rPr lang="en-US"/>
              <a:pPr>
                <a:defRPr/>
              </a:pPr>
              <a:t>7/3/25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6AC07C-78A9-2D4E-A767-CD500B2065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9264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1E0754-32F4-FF47-BB40-C3A4B2CC0082}" type="datetime1">
              <a:rPr lang="en-US"/>
              <a:pPr>
                <a:defRPr/>
              </a:pPr>
              <a:t>7/3/25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69AD7D-9CE2-434C-AB0B-88EEE19C83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2628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84564D-294A-C44D-9F6C-D2B617514569}" type="datetime1">
              <a:rPr lang="en-US"/>
              <a:pPr>
                <a:defRPr/>
              </a:pPr>
              <a:t>7/3/25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473FCF-8FBF-C941-8661-F534E2020B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8772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C7A137-A1D2-BA4F-ADAE-189A39B179C5}" type="datetime1">
              <a:rPr lang="en-US"/>
              <a:pPr>
                <a:defRPr/>
              </a:pPr>
              <a:t>7/3/25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2D9808-D285-E447-9833-A9ED99D430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6399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AADFFF-F076-5A4B-9B36-07CAD132C66A}" type="datetime1">
              <a:rPr lang="en-US"/>
              <a:pPr>
                <a:defRPr/>
              </a:pPr>
              <a:t>7/3/25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69FA0B-415E-BE42-828D-DA1D3ADA6F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8626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76B541-8088-034F-8108-E5D3A8C0E47C}" type="datetime1">
              <a:rPr lang="en-US"/>
              <a:pPr>
                <a:defRPr/>
              </a:pPr>
              <a:t>7/3/25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2FD886-1092-D349-82EB-AA7E8C5E6A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9144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485090-EC43-6F41-871A-3A9BB07AEE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382927-2698-8F4D-AE5C-9EA04EDA275B}" type="datetimeFigureOut">
              <a:rPr lang="en-US" altLang="zh-CN"/>
              <a:pPr>
                <a:defRPr/>
              </a:pPr>
              <a:t>7/3/25</a:t>
            </a:fld>
            <a:endParaRPr lang="en-US" altLang="zh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A0F44F-DD3E-CD46-B1A4-17965A00F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AD734B-ED48-8E4A-A550-6FBD6464BF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664DBB-AB74-B547-AA46-1202980C41AD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0214914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75A021-0138-744B-B492-A784F7BE7104}" type="datetime1">
              <a:rPr lang="en-US"/>
              <a:pPr>
                <a:defRPr/>
              </a:pPr>
              <a:t>7/3/25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6B01DE-0C91-D347-98DE-3B967902B2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7981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A6FC3B-860A-EC42-A237-F9C3D1FD40FA}" type="datetime1">
              <a:rPr lang="en-US"/>
              <a:pPr>
                <a:defRPr/>
              </a:pPr>
              <a:t>7/3/25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94ADED-27E8-5E44-A513-E60DF53423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618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5E0776-E2A8-1340-889B-CC25C9299A22}" type="datetime1">
              <a:rPr lang="en-US"/>
              <a:pPr>
                <a:defRPr/>
              </a:pPr>
              <a:t>7/3/25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C9A751-80D0-D141-9FF6-2D8CF85CA7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0422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B8F0F7-DD0B-EC4F-BFF7-9AFED35793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D4AF39-C6F7-DD45-80E1-A96E21C748BF}" type="datetimeFigureOut">
              <a:rPr lang="en-US" altLang="zh-CN"/>
              <a:pPr>
                <a:defRPr/>
              </a:pPr>
              <a:t>7/3/25</a:t>
            </a:fld>
            <a:endParaRPr lang="en-US" altLang="zh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681B87-252F-A14D-B719-B12A4903A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9711FF-20C3-CA44-BFA3-ECDFC35D35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50FA76-2B92-B143-92B5-78BAB4E237DD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3219155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485090-EC43-6F41-871A-3A9BB07AEE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382927-2698-8F4D-AE5C-9EA04EDA275B}" type="datetimeFigureOut">
              <a:rPr lang="en-US" altLang="zh-CN"/>
              <a:pPr>
                <a:defRPr/>
              </a:pPr>
              <a:t>7/3/25</a:t>
            </a:fld>
            <a:endParaRPr lang="en-US" altLang="zh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A0F44F-DD3E-CD46-B1A4-17965A00F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AD734B-ED48-8E4A-A550-6FBD6464BF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664DBB-AB74-B547-AA46-1202980C41AD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80090120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FE3A0A-F54B-F94F-8898-C051EDF21E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75EF51-EA94-2B49-A789-D61E6C32FB3B}" type="datetimeFigureOut">
              <a:rPr lang="en-US" altLang="zh-CN"/>
              <a:pPr>
                <a:defRPr/>
              </a:pPr>
              <a:t>7/3/25</a:t>
            </a:fld>
            <a:endParaRPr lang="en-US" altLang="zh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15973F-BB80-C044-AF77-B4A27EEB6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C8F238-DEA0-0141-933F-6ED1C0EBDF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1115AF-C9A5-0244-BD8C-8903A653CEB3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78565127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6C4F0D9-6BBA-4641-AB1F-EF67F6E5C3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294085-4173-224C-9A64-9BAE0EE84775}" type="datetimeFigureOut">
              <a:rPr lang="en-US" altLang="zh-CN"/>
              <a:pPr>
                <a:defRPr/>
              </a:pPr>
              <a:t>7/3/25</a:t>
            </a:fld>
            <a:endParaRPr lang="en-US" altLang="zh-CN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C830A58-DC24-C740-BD2C-2F2B9F40FB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48C7BEF-A2D2-8849-BA1C-220C14A7D7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41447F-CE2B-8543-8E42-7D3DB50195F4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06910724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A6D2B1FB-CCC0-104F-A6C6-72512F4968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785A5C-792A-9242-A9F8-0BE49B7997E6}" type="datetimeFigureOut">
              <a:rPr lang="en-US" altLang="zh-CN"/>
              <a:pPr>
                <a:defRPr/>
              </a:pPr>
              <a:t>7/3/25</a:t>
            </a:fld>
            <a:endParaRPr lang="en-US" altLang="zh-CN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6D6469B-F469-5A42-B071-F5A7E864E6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2AEA1CF-7B2E-704B-A61C-6CB999A99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A752B8-E6B7-D64A-B00E-BD4BAE4A2E1C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30371673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3A704592-54D4-AE49-BEC2-EEA07B2AB0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786245-326D-D749-95D3-D9181A152178}" type="datetimeFigureOut">
              <a:rPr lang="en-US" altLang="zh-CN"/>
              <a:pPr>
                <a:defRPr/>
              </a:pPr>
              <a:t>7/3/25</a:t>
            </a:fld>
            <a:endParaRPr lang="en-US" altLang="zh-CN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4C8E079C-6DE5-6F48-8D51-F523455EB6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5917A9A8-33C4-A04B-A899-386EA4419E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ECAB45-5264-F542-8A3B-23673E92AEF1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507146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FCC5D667-49A8-1547-B8D6-D9E1309585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E47BAD-3278-5A48-BD29-89B26602569D}" type="datetimeFigureOut">
              <a:rPr lang="en-US" altLang="zh-CN"/>
              <a:pPr>
                <a:defRPr/>
              </a:pPr>
              <a:t>7/3/25</a:t>
            </a:fld>
            <a:endParaRPr lang="en-US" altLang="zh-CN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DA47F0CE-51B8-9B45-BAD1-B41C890398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AC24FDC7-079D-F049-903D-31E52B1C1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323666-628F-544F-A748-60F26AB02490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2680083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FE3A0A-F54B-F94F-8898-C051EDF21E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75EF51-EA94-2B49-A789-D61E6C32FB3B}" type="datetimeFigureOut">
              <a:rPr lang="en-US" altLang="zh-CN"/>
              <a:pPr>
                <a:defRPr/>
              </a:pPr>
              <a:t>7/3/25</a:t>
            </a:fld>
            <a:endParaRPr lang="en-US" altLang="zh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15973F-BB80-C044-AF77-B4A27EEB6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C8F238-DEA0-0141-933F-6ED1C0EBDF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1115AF-C9A5-0244-BD8C-8903A653CEB3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24504271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722D1BA-E141-8B4E-997C-7D9B248418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756FE6-4821-9249-BD16-F72DD868D3CA}" type="datetimeFigureOut">
              <a:rPr lang="en-US" altLang="zh-CN"/>
              <a:pPr>
                <a:defRPr/>
              </a:pPr>
              <a:t>7/3/25</a:t>
            </a:fld>
            <a:endParaRPr lang="en-US" altLang="zh-CN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3BF36AE-C062-4C48-A170-804BA2FE34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7973A71-4F55-AD44-8BAE-963D08F0F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121371-95C6-BA4D-A74C-691605C88726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09838727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 rtlCol="0">
            <a:normAutofit/>
          </a:bodyPr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66F6EDC-ABBE-C746-BC14-406D89564B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1A0453-A6F8-4647-8EF9-79131D198CB9}" type="datetimeFigureOut">
              <a:rPr lang="en-US" altLang="zh-CN"/>
              <a:pPr>
                <a:defRPr/>
              </a:pPr>
              <a:t>7/3/25</a:t>
            </a:fld>
            <a:endParaRPr lang="en-US" altLang="zh-CN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B053D76-4EF6-AE4C-A765-C256A3FF39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BF44353-2EDF-7641-A666-B650EAD55D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FFA83D-F10C-CE4E-8426-A2F4370A6E4B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2636169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3217FB-2995-8945-AEB5-EEB9A60674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526003-5ABC-F545-892D-D4BA76ABAF00}" type="datetimeFigureOut">
              <a:rPr lang="en-US" altLang="zh-CN"/>
              <a:pPr>
                <a:defRPr/>
              </a:pPr>
              <a:t>7/3/25</a:t>
            </a:fld>
            <a:endParaRPr lang="en-US" altLang="zh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B65A67-71AB-4C47-BC4D-3ED1138DB1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85FEC1-E8C3-234B-8695-E42D2771D9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1140EE-F173-964B-98B6-0663A750A303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13254426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5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273845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914B69-DCCB-7244-A30F-BCA6896E63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EBA2A7-FA7C-6340-989D-D577921D454E}" type="datetimeFigureOut">
              <a:rPr lang="en-US" altLang="zh-CN"/>
              <a:pPr>
                <a:defRPr/>
              </a:pPr>
              <a:t>7/3/25</a:t>
            </a:fld>
            <a:endParaRPr lang="en-US" altLang="zh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CFEE44-0363-304E-851B-CA2201013B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E5746C-8780-5348-A7D0-E4C0EB3EC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5FD68E-6F76-3745-8674-C8714AB665FF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59810913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41772"/>
            <a:ext cx="77724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9BAD42-0658-DF49-9CBA-19F17B13ADE8}" type="datetimeFigureOut">
              <a:rPr kumimoji="1" lang="zh-CN" altLang="en-US" smtClean="0"/>
              <a:t>2025/7/3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53512-D295-3E4D-AB7F-C62E13D741E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49229890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9BAD42-0658-DF49-9CBA-19F17B13ADE8}" type="datetimeFigureOut">
              <a:rPr kumimoji="1" lang="zh-CN" altLang="en-US" smtClean="0"/>
              <a:t>2025/7/3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53512-D295-3E4D-AB7F-C62E13D741E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71627938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9BAD42-0658-DF49-9CBA-19F17B13ADE8}" type="datetimeFigureOut">
              <a:rPr kumimoji="1" lang="zh-CN" altLang="en-US" smtClean="0"/>
              <a:t>2025/7/3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53512-D295-3E4D-AB7F-C62E13D741E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47087785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9BAD42-0658-DF49-9CBA-19F17B13ADE8}" type="datetimeFigureOut">
              <a:rPr kumimoji="1" lang="zh-CN" altLang="en-US" smtClean="0"/>
              <a:t>2025/7/3</a:t>
            </a:fld>
            <a:endParaRPr kumimoji="1"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53512-D295-3E4D-AB7F-C62E13D741E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06038693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9BAD42-0658-DF49-9CBA-19F17B13ADE8}" type="datetimeFigureOut">
              <a:rPr kumimoji="1" lang="zh-CN" altLang="en-US" smtClean="0"/>
              <a:t>2025/7/3</a:t>
            </a:fld>
            <a:endParaRPr kumimoji="1"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53512-D295-3E4D-AB7F-C62E13D741E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0749896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9BAD42-0658-DF49-9CBA-19F17B13ADE8}" type="datetimeFigureOut">
              <a:rPr kumimoji="1" lang="zh-CN" altLang="en-US" smtClean="0"/>
              <a:t>2025/7/3</a:t>
            </a:fld>
            <a:endParaRPr kumimoji="1"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53512-D295-3E4D-AB7F-C62E13D741E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21663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6C4F0D9-6BBA-4641-AB1F-EF67F6E5C3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294085-4173-224C-9A64-9BAE0EE84775}" type="datetimeFigureOut">
              <a:rPr lang="en-US" altLang="zh-CN"/>
              <a:pPr>
                <a:defRPr/>
              </a:pPr>
              <a:t>7/3/25</a:t>
            </a:fld>
            <a:endParaRPr lang="en-US" altLang="zh-CN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C830A58-DC24-C740-BD2C-2F2B9F40FB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48C7BEF-A2D2-8849-BA1C-220C14A7D7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41447F-CE2B-8543-8E42-7D3DB50195F4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76659075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9BAD42-0658-DF49-9CBA-19F17B13ADE8}" type="datetimeFigureOut">
              <a:rPr kumimoji="1" lang="zh-CN" altLang="en-US" smtClean="0"/>
              <a:t>2025/7/3</a:t>
            </a:fld>
            <a:endParaRPr kumimoji="1"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53512-D295-3E4D-AB7F-C62E13D741E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18900731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9BAD42-0658-DF49-9CBA-19F17B13ADE8}" type="datetimeFigureOut">
              <a:rPr kumimoji="1" lang="zh-CN" altLang="en-US" smtClean="0"/>
              <a:t>2025/7/3</a:t>
            </a:fld>
            <a:endParaRPr kumimoji="1"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53512-D295-3E4D-AB7F-C62E13D741E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29808926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将图片拖动到占位符，或单击添加图标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9BAD42-0658-DF49-9CBA-19F17B13ADE8}" type="datetimeFigureOut">
              <a:rPr kumimoji="1" lang="zh-CN" altLang="en-US" smtClean="0"/>
              <a:t>2025/7/3</a:t>
            </a:fld>
            <a:endParaRPr kumimoji="1"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53512-D295-3E4D-AB7F-C62E13D741E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75702548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9BAD42-0658-DF49-9CBA-19F17B13ADE8}" type="datetimeFigureOut">
              <a:rPr kumimoji="1" lang="zh-CN" altLang="en-US" smtClean="0"/>
              <a:t>2025/7/3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53512-D295-3E4D-AB7F-C62E13D741E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26186380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9BAD42-0658-DF49-9CBA-19F17B13ADE8}" type="datetimeFigureOut">
              <a:rPr kumimoji="1" lang="zh-CN" altLang="en-US" smtClean="0"/>
              <a:t>2025/7/3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53512-D295-3E4D-AB7F-C62E13D741E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74563121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D7C2C-AA38-C24D-A127-531B065C5134}" type="datetimeFigureOut">
              <a:rPr lang="en-US" smtClean="0"/>
              <a:pPr/>
              <a:t>7/3/25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F6F93-9C17-284B-A836-64C9CB75E1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94075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D7C2C-AA38-C24D-A127-531B065C5134}" type="datetimeFigureOut">
              <a:rPr lang="en-US" smtClean="0"/>
              <a:pPr/>
              <a:t>7/3/25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F6F93-9C17-284B-A836-64C9CB75E1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82794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D7C2C-AA38-C24D-A127-531B065C5134}" type="datetimeFigureOut">
              <a:rPr lang="en-US" smtClean="0"/>
              <a:pPr/>
              <a:t>7/3/25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F6F93-9C17-284B-A836-64C9CB75E1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50944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D7C2C-AA38-C24D-A127-531B065C5134}" type="datetimeFigureOut">
              <a:rPr lang="en-US" smtClean="0"/>
              <a:pPr/>
              <a:t>7/3/25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F6F93-9C17-284B-A836-64C9CB75E1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91152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D7C2C-AA38-C24D-A127-531B065C5134}" type="datetimeFigureOut">
              <a:rPr lang="en-US" smtClean="0"/>
              <a:pPr/>
              <a:t>7/3/25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F6F93-9C17-284B-A836-64C9CB75E1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5666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A6D2B1FB-CCC0-104F-A6C6-72512F4968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785A5C-792A-9242-A9F8-0BE49B7997E6}" type="datetimeFigureOut">
              <a:rPr lang="en-US" altLang="zh-CN"/>
              <a:pPr>
                <a:defRPr/>
              </a:pPr>
              <a:t>7/3/25</a:t>
            </a:fld>
            <a:endParaRPr lang="en-US" altLang="zh-CN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6D6469B-F469-5A42-B071-F5A7E864E6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2AEA1CF-7B2E-704B-A61C-6CB999A99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A752B8-E6B7-D64A-B00E-BD4BAE4A2E1C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68351390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D7C2C-AA38-C24D-A127-531B065C5134}" type="datetimeFigureOut">
              <a:rPr lang="en-US" smtClean="0"/>
              <a:pPr/>
              <a:t>7/3/25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F6F93-9C17-284B-A836-64C9CB75E1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43332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D7C2C-AA38-C24D-A127-531B065C5134}" type="datetimeFigureOut">
              <a:rPr lang="en-US" smtClean="0"/>
              <a:pPr/>
              <a:t>7/3/25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F6F93-9C17-284B-A836-64C9CB75E1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27912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D7C2C-AA38-C24D-A127-531B065C5134}" type="datetimeFigureOut">
              <a:rPr lang="en-US" smtClean="0"/>
              <a:pPr/>
              <a:t>7/3/25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F6F93-9C17-284B-A836-64C9CB75E1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1292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D7C2C-AA38-C24D-A127-531B065C5134}" type="datetimeFigureOut">
              <a:rPr lang="en-US" smtClean="0"/>
              <a:pPr/>
              <a:t>7/3/25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F6F93-9C17-284B-A836-64C9CB75E1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7123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D7C2C-AA38-C24D-A127-531B065C5134}" type="datetimeFigureOut">
              <a:rPr lang="en-US" smtClean="0"/>
              <a:pPr/>
              <a:t>7/3/25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F6F93-9C17-284B-A836-64C9CB75E1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55557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D7C2C-AA38-C24D-A127-531B065C5134}" type="datetimeFigureOut">
              <a:rPr lang="en-US" smtClean="0"/>
              <a:pPr/>
              <a:t>7/3/25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F6F93-9C17-284B-A836-64C9CB75E1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83418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A123D9B-1A56-A248-8C88-6FDFB0A2AA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AF5C6621-B1A7-7C43-A7E8-E779D454AE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kumimoji="1"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14271D4-4B2F-D349-8297-D14612D005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CN"/>
              <a:t>2022/10/17</a:t>
            </a:r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93D53D4-F307-1148-AAF3-F9F4D4930A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4D440C9-DB11-0A46-B390-50A4C96144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08C3A-C23A-634B-AF3B-759889F0C9E3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1852842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7A87C2D-0A93-A841-80E9-D4847E7EB0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BCC2057-B8DA-A948-8E6D-78103F349A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605B2CF-92AC-E149-8E4C-CD5BD90C29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CN"/>
              <a:t>2022/10/17</a:t>
            </a:r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AC84CAA-8C20-3947-8B27-FBA7FE97C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A4D3FFC-622E-7C44-957E-92DAE59F72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08C3A-C23A-634B-AF3B-759889F0C9E3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0194906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5C17654-3C68-914B-A803-3B58D6132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EC1580D-D8F9-D940-9111-0F584E9937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7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7BA1FF9-AE73-F541-8E7A-EFBBBC17B0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CN"/>
              <a:t>2022/10/17</a:t>
            </a:r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7EC9665-D0CF-6D4F-8969-BDD30E56B4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0C351CD-6409-B048-9A35-D6E425CF23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08C3A-C23A-634B-AF3B-759889F0C9E3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37463534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BBBB0D3-6737-A64C-B4BF-653DA447AE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92A3978-0BB5-8040-86C2-AA9AE364BB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8"/>
            <a:ext cx="3886200" cy="3263504"/>
          </a:xfrm>
        </p:spPr>
        <p:txBody>
          <a:bodyPr/>
          <a:lstStyle/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F43BEE3-11F3-5C4E-9C0B-0BA1A7C303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8"/>
            <a:ext cx="3886200" cy="3263504"/>
          </a:xfrm>
        </p:spPr>
        <p:txBody>
          <a:bodyPr/>
          <a:lstStyle/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9318529-C8DC-8941-8A36-D7069E7D1C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CN"/>
              <a:t>2022/10/17</a:t>
            </a:r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CC1A954-8CC3-844C-BFFC-348EDBDED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EF63BF3-0FD0-AF4C-B2BD-F2CFB01A58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08C3A-C23A-634B-AF3B-759889F0C9E3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4193826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3A704592-54D4-AE49-BEC2-EEA07B2AB0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786245-326D-D749-95D3-D9181A152178}" type="datetimeFigureOut">
              <a:rPr lang="en-US" altLang="zh-CN"/>
              <a:pPr>
                <a:defRPr/>
              </a:pPr>
              <a:t>7/3/25</a:t>
            </a:fld>
            <a:endParaRPr lang="en-US" altLang="zh-CN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4C8E079C-6DE5-6F48-8D51-F523455EB6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5917A9A8-33C4-A04B-A899-386EA4419E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ECAB45-5264-F542-8A3B-23673E92AEF1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65917370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EAE7BE3-FCCC-6444-B331-1D24DA9AAF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73351F3-87C1-4048-BDAD-5B032B5329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6782DAC-99F3-014A-BB8D-80D9050B04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EC491C91-FB4F-C141-822D-8B489BF0EE0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5033C635-53F5-3E4C-BF49-9F8B4A2679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6D013B5-C04A-084B-9CB1-BC3EA0DE8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CN"/>
              <a:t>2022/10/17</a:t>
            </a:r>
            <a:endParaRPr kumimoji="1"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F965E3D9-0455-464F-AC16-738F51468E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76E96601-CE0B-F94D-8688-81E32E1C2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08C3A-C23A-634B-AF3B-759889F0C9E3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95255388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63D6994-0245-4D48-9F11-09E2000E74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1A543B1-B923-4F48-83CC-7DAEECE99C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CN"/>
              <a:t>2022/10/17</a:t>
            </a:r>
            <a:endParaRPr kumimoji="1"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11E5EBA6-E893-864D-825C-1D982406ED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C7F99F0-E885-CC43-9BC0-5CD8D0DDA0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08C3A-C23A-634B-AF3B-759889F0C9E3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03812360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AA27DA6-3F4F-EA45-B55A-8D6A681B73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CN"/>
              <a:t>2022/10/17</a:t>
            </a:r>
            <a:endParaRPr kumimoji="1"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895D83E-C839-8E48-BA91-79775C2FF2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1121AEB-8428-3F45-A783-45330A852A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08C3A-C23A-634B-AF3B-759889F0C9E3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81539770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398A076-FDF4-F44B-A882-1789F83AFB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9AEBF26-B501-564C-ABF7-A6ECEFDC61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97E068B-0CC8-0E44-96ED-D79323F6B3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18106A0-50DC-2A4F-8089-C8FE91FA6D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CN"/>
              <a:t>2022/10/17</a:t>
            </a:r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F524E2E-8883-FA44-8969-DE1C1244CB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5DEEC7E-638B-F84F-9D30-E8EBE91CF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08C3A-C23A-634B-AF3B-759889F0C9E3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33092482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D022652-3495-BC47-8749-B52BFBE666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B0866C62-724C-9145-A735-BCD3F899E5A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kumimoji="1"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62A0CF5-11E6-434C-B507-F3718518E1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01684F7-4D88-2F47-8C8C-4A0C0C25EB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CN"/>
              <a:t>2022/10/17</a:t>
            </a:r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7DF5B40-C3C4-F84E-B2A0-533527C7B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A6C9D3A-CC8A-754F-ACE9-4F23A6861B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08C3A-C23A-634B-AF3B-759889F0C9E3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77909320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9568AF2-9961-9D4F-BE08-DD53AA29BD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710FB62-C30D-504C-A10D-F78B63537B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61D8F22-9AA6-4548-8C79-FED5E2A0E8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CN"/>
              <a:t>2022/10/17</a:t>
            </a:r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BD18D74-F824-9B42-9E18-8A2253D2F6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F4B9300-6512-2E41-B769-851686223B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08C3A-C23A-634B-AF3B-759889F0C9E3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91103238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DD59B009-8FE2-D848-85CD-20B8B5AF378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3"/>
            <a:ext cx="1971675" cy="4358879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654EE06-DA9B-1A40-837B-C9F63162AF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3"/>
            <a:ext cx="5800725" cy="4358879"/>
          </a:xfrm>
        </p:spPr>
        <p:txBody>
          <a:bodyPr vert="eaVert"/>
          <a:lstStyle/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D7356F2-92F5-4F44-8767-6D28777B23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CN"/>
              <a:t>2022/10/17</a:t>
            </a:r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B366D3F-0007-EA4E-8609-B92442E39A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1BCE633-4F81-BD49-A70E-BDF5B8E43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08C3A-C23A-634B-AF3B-759889F0C9E3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6934623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FCC5D667-49A8-1547-B8D6-D9E1309585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E47BAD-3278-5A48-BD29-89B26602569D}" type="datetimeFigureOut">
              <a:rPr lang="en-US" altLang="zh-CN"/>
              <a:pPr>
                <a:defRPr/>
              </a:pPr>
              <a:t>7/3/25</a:t>
            </a:fld>
            <a:endParaRPr lang="en-US" altLang="zh-CN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DA47F0CE-51B8-9B45-BAD1-B41C890398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AC24FDC7-079D-F049-903D-31E52B1C1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323666-628F-544F-A748-60F26AB02490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690944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722D1BA-E141-8B4E-997C-7D9B248418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756FE6-4821-9249-BD16-F72DD868D3CA}" type="datetimeFigureOut">
              <a:rPr lang="en-US" altLang="zh-CN"/>
              <a:pPr>
                <a:defRPr/>
              </a:pPr>
              <a:t>7/3/25</a:t>
            </a:fld>
            <a:endParaRPr lang="en-US" altLang="zh-CN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3BF36AE-C062-4C48-A170-804BA2FE34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7973A71-4F55-AD44-8BAE-963D08F0F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121371-95C6-BA4D-A74C-691605C88726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2323391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66F6EDC-ABBE-C746-BC14-406D89564B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1A0453-A6F8-4647-8EF9-79131D198CB9}" type="datetimeFigureOut">
              <a:rPr lang="en-US" altLang="zh-CN"/>
              <a:pPr>
                <a:defRPr/>
              </a:pPr>
              <a:t>7/3/25</a:t>
            </a:fld>
            <a:endParaRPr lang="en-US" altLang="zh-CN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B053D76-4EF6-AE4C-A765-C256A3FF39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BF44353-2EDF-7641-A666-B650EAD55D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FFA83D-F10C-CE4E-8426-A2F4370A6E4B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4405778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9B7D2EFD-2C96-A644-90D0-4C8D2C29CAF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28650" y="274638"/>
            <a:ext cx="7886700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991399D0-5852-5E4E-B190-3ACE06B0FDA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28650" y="1370013"/>
            <a:ext cx="7886700" cy="326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F2D961-B3B9-2A47-8F3E-C0393AB44C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900">
                <a:solidFill>
                  <a:srgbClr val="898989"/>
                </a:solidFill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4C86CA89-4E34-9F44-BBA0-95D82477721D}" type="datetimeFigureOut">
              <a:rPr lang="en-US" altLang="zh-CN"/>
              <a:pPr>
                <a:defRPr/>
              </a:pPr>
              <a:t>7/3/25</a:t>
            </a:fld>
            <a:endParaRPr lang="en-US" altLang="zh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2C4B62-1087-C14B-AC16-5C06815F86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900">
                <a:solidFill>
                  <a:srgbClr val="898989"/>
                </a:solidFill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E6FB91-BB00-8349-B25A-F985004F78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rgbClr val="898989"/>
                </a:solidFill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835B61E6-F926-C444-AB0B-C737556023EF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rgbClr val="898989"/>
                </a:solidFill>
                <a:latin typeface="Calibri" pitchFamily="4" charset="0"/>
              </a:defRPr>
            </a:lvl1pPr>
          </a:lstStyle>
          <a:p>
            <a:pPr>
              <a:defRPr/>
            </a:pPr>
            <a:fld id="{1FD9E3F8-B389-0948-BACE-D0D027AC2574}" type="datetime1">
              <a:rPr lang="en-US"/>
              <a:pPr>
                <a:defRPr/>
              </a:pPr>
              <a:t>7/3/25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900">
                <a:solidFill>
                  <a:srgbClr val="898989"/>
                </a:solidFill>
                <a:latin typeface="Calibri" pitchFamily="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898989"/>
                </a:solidFill>
                <a:latin typeface="Calibri" pitchFamily="4" charset="0"/>
              </a:defRPr>
            </a:lvl1pPr>
          </a:lstStyle>
          <a:p>
            <a:pPr>
              <a:defRPr/>
            </a:pPr>
            <a:fld id="{3C0830DB-A8C9-7C4C-9CEF-6FFF9B7135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7788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342900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ＭＳ Ｐゴシック" pitchFamily="-112" charset="-128"/>
          <a:cs typeface="ＭＳ Ｐゴシック" pitchFamily="-112" charset="-128"/>
        </a:defRPr>
      </a:lvl1pPr>
      <a:lvl2pPr algn="ctr" defTabSz="3429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-112" charset="0"/>
          <a:ea typeface="ＭＳ Ｐゴシック" pitchFamily="-112" charset="-128"/>
          <a:cs typeface="ＭＳ Ｐゴシック" pitchFamily="-112" charset="-128"/>
        </a:defRPr>
      </a:lvl2pPr>
      <a:lvl3pPr algn="ctr" defTabSz="3429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-112" charset="0"/>
          <a:ea typeface="ＭＳ Ｐゴシック" pitchFamily="-112" charset="-128"/>
          <a:cs typeface="ＭＳ Ｐゴシック" pitchFamily="-112" charset="-128"/>
        </a:defRPr>
      </a:lvl3pPr>
      <a:lvl4pPr algn="ctr" defTabSz="3429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-112" charset="0"/>
          <a:ea typeface="ＭＳ Ｐゴシック" pitchFamily="-112" charset="-128"/>
          <a:cs typeface="ＭＳ Ｐゴシック" pitchFamily="-112" charset="-128"/>
        </a:defRPr>
      </a:lvl4pPr>
      <a:lvl5pPr algn="ctr" defTabSz="3429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-112" charset="0"/>
          <a:ea typeface="ＭＳ Ｐゴシック" pitchFamily="-112" charset="-128"/>
          <a:cs typeface="ＭＳ Ｐゴシック" pitchFamily="-112" charset="-128"/>
        </a:defRPr>
      </a:lvl5pPr>
      <a:lvl6pPr marL="342900"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-112" charset="0"/>
          <a:ea typeface="ＭＳ Ｐゴシック" pitchFamily="-112" charset="-128"/>
          <a:cs typeface="ＭＳ Ｐゴシック" pitchFamily="-112" charset="-128"/>
        </a:defRPr>
      </a:lvl6pPr>
      <a:lvl7pPr marL="685800"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-112" charset="0"/>
          <a:ea typeface="ＭＳ Ｐゴシック" pitchFamily="-112" charset="-128"/>
          <a:cs typeface="ＭＳ Ｐゴシック" pitchFamily="-112" charset="-128"/>
        </a:defRPr>
      </a:lvl7pPr>
      <a:lvl8pPr marL="1028700"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-112" charset="0"/>
          <a:ea typeface="ＭＳ Ｐゴシック" pitchFamily="-112" charset="-128"/>
          <a:cs typeface="ＭＳ Ｐゴシック" pitchFamily="-112" charset="-128"/>
        </a:defRPr>
      </a:lvl8pPr>
      <a:lvl9pPr marL="1371600"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-112" charset="0"/>
          <a:ea typeface="ＭＳ Ｐゴシック" pitchFamily="-112" charset="-128"/>
          <a:cs typeface="ＭＳ Ｐゴシック" pitchFamily="-112" charset="-128"/>
        </a:defRPr>
      </a:lvl9pPr>
    </p:titleStyle>
    <p:bodyStyle>
      <a:lvl1pPr marL="257175" indent="-257175" algn="l" defTabSz="342900" rtl="0" eaLnBrk="0" fontAlgn="base" hangingPunct="0">
        <a:spcBef>
          <a:spcPct val="20000"/>
        </a:spcBef>
        <a:spcAft>
          <a:spcPct val="0"/>
        </a:spcAft>
        <a:buFont typeface="Arial" pitchFamily="4" charset="0"/>
        <a:buChar char="•"/>
        <a:defRPr sz="2400" kern="1200">
          <a:solidFill>
            <a:schemeClr val="tx1"/>
          </a:solidFill>
          <a:latin typeface="+mn-lt"/>
          <a:ea typeface="ＭＳ Ｐゴシック" pitchFamily="-112" charset="-128"/>
          <a:cs typeface="ＭＳ Ｐゴシック" pitchFamily="-112" charset="-128"/>
        </a:defRPr>
      </a:lvl1pPr>
      <a:lvl2pPr marL="557213" indent="-214313" algn="l" defTabSz="342900" rtl="0" eaLnBrk="0" fontAlgn="base" hangingPunct="0">
        <a:spcBef>
          <a:spcPct val="20000"/>
        </a:spcBef>
        <a:spcAft>
          <a:spcPct val="0"/>
        </a:spcAft>
        <a:buFont typeface="Arial" pitchFamily="4" charset="0"/>
        <a:buChar char="–"/>
        <a:defRPr sz="2100" kern="1200">
          <a:solidFill>
            <a:schemeClr val="tx1"/>
          </a:solidFill>
          <a:latin typeface="+mn-lt"/>
          <a:ea typeface="ＭＳ Ｐゴシック" pitchFamily="-112" charset="-128"/>
          <a:cs typeface="+mn-cs"/>
        </a:defRPr>
      </a:lvl2pPr>
      <a:lvl3pPr marL="857250" indent="-171450" algn="l" defTabSz="342900" rtl="0" eaLnBrk="0" fontAlgn="base" hangingPunct="0">
        <a:spcBef>
          <a:spcPct val="20000"/>
        </a:spcBef>
        <a:spcAft>
          <a:spcPct val="0"/>
        </a:spcAft>
        <a:buFont typeface="Arial" pitchFamily="4" charset="0"/>
        <a:buChar char="•"/>
        <a:defRPr sz="1800" kern="1200">
          <a:solidFill>
            <a:schemeClr val="tx1"/>
          </a:solidFill>
          <a:latin typeface="+mn-lt"/>
          <a:ea typeface="ＭＳ Ｐゴシック" pitchFamily="-112" charset="-128"/>
          <a:cs typeface="+mn-cs"/>
        </a:defRPr>
      </a:lvl3pPr>
      <a:lvl4pPr marL="1200150" indent="-171450" algn="l" defTabSz="342900" rtl="0" eaLnBrk="0" fontAlgn="base" hangingPunct="0">
        <a:spcBef>
          <a:spcPct val="20000"/>
        </a:spcBef>
        <a:spcAft>
          <a:spcPct val="0"/>
        </a:spcAft>
        <a:buFont typeface="Arial" pitchFamily="4" charset="0"/>
        <a:buChar char="–"/>
        <a:defRPr sz="1500" kern="1200">
          <a:solidFill>
            <a:schemeClr val="tx1"/>
          </a:solidFill>
          <a:latin typeface="+mn-lt"/>
          <a:ea typeface="ＭＳ Ｐゴシック" pitchFamily="-112" charset="-128"/>
          <a:cs typeface="+mn-cs"/>
        </a:defRPr>
      </a:lvl4pPr>
      <a:lvl5pPr marL="1543050" indent="-171450" algn="l" defTabSz="342900" rtl="0" eaLnBrk="0" fontAlgn="base" hangingPunct="0">
        <a:spcBef>
          <a:spcPct val="20000"/>
        </a:spcBef>
        <a:spcAft>
          <a:spcPct val="0"/>
        </a:spcAft>
        <a:buFont typeface="Arial" pitchFamily="4" charset="0"/>
        <a:buChar char="»"/>
        <a:defRPr sz="1500" kern="1200">
          <a:solidFill>
            <a:schemeClr val="tx1"/>
          </a:solidFill>
          <a:latin typeface="+mn-lt"/>
          <a:ea typeface="ＭＳ Ｐゴシック" pitchFamily="-112" charset="-128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9B7D2EFD-2C96-A644-90D0-4C8D2C29CAF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28650" y="274639"/>
            <a:ext cx="7886700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991399D0-5852-5E4E-B190-3ACE06B0FDA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28650" y="1370013"/>
            <a:ext cx="7886700" cy="326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F2D961-B3B9-2A47-8F3E-C0393AB44C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463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675">
                <a:solidFill>
                  <a:srgbClr val="898989"/>
                </a:solidFill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4C86CA89-4E34-9F44-BBA0-95D82477721D}" type="datetimeFigureOut">
              <a:rPr lang="en-US" altLang="zh-CN"/>
              <a:pPr>
                <a:defRPr/>
              </a:pPr>
              <a:t>7/3/25</a:t>
            </a:fld>
            <a:endParaRPr lang="en-US" altLang="zh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2C4B62-1087-C14B-AC16-5C06815F86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463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675">
                <a:solidFill>
                  <a:srgbClr val="898989"/>
                </a:solidFill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E6FB91-BB00-8349-B25A-F985004F78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463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675">
                <a:solidFill>
                  <a:srgbClr val="898989"/>
                </a:solidFill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835B61E6-F926-C444-AB0B-C737556023EF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783987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5143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5143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 Light" panose="020F0302020204030204" pitchFamily="34" charset="0"/>
        </a:defRPr>
      </a:lvl2pPr>
      <a:lvl3pPr algn="l" defTabSz="5143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 Light" panose="020F0302020204030204" pitchFamily="34" charset="0"/>
        </a:defRPr>
      </a:lvl3pPr>
      <a:lvl4pPr algn="l" defTabSz="5143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 Light" panose="020F0302020204030204" pitchFamily="34" charset="0"/>
        </a:defRPr>
      </a:lvl4pPr>
      <a:lvl5pPr algn="l" defTabSz="5143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 Light" panose="020F0302020204030204" pitchFamily="34" charset="0"/>
        </a:defRPr>
      </a:lvl5pPr>
      <a:lvl6pPr marL="342900" algn="l" defTabSz="514350" rtl="0" fontAlgn="base">
        <a:lnSpc>
          <a:spcPct val="90000"/>
        </a:lnSpc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 Light" panose="020F0302020204030204" pitchFamily="34" charset="0"/>
        </a:defRPr>
      </a:lvl6pPr>
      <a:lvl7pPr marL="685800" algn="l" defTabSz="514350" rtl="0" fontAlgn="base">
        <a:lnSpc>
          <a:spcPct val="90000"/>
        </a:lnSpc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 Light" panose="020F0302020204030204" pitchFamily="34" charset="0"/>
        </a:defRPr>
      </a:lvl7pPr>
      <a:lvl8pPr marL="1028700" algn="l" defTabSz="514350" rtl="0" fontAlgn="base">
        <a:lnSpc>
          <a:spcPct val="90000"/>
        </a:lnSpc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 Light" panose="020F0302020204030204" pitchFamily="34" charset="0"/>
        </a:defRPr>
      </a:lvl8pPr>
      <a:lvl9pPr marL="1371600" algn="l" defTabSz="514350" rtl="0" fontAlgn="base">
        <a:lnSpc>
          <a:spcPct val="90000"/>
        </a:lnSpc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28588" indent="-128588" algn="l" defTabSz="514350" rtl="0" eaLnBrk="0" fontAlgn="base" hangingPunct="0">
        <a:lnSpc>
          <a:spcPct val="90000"/>
        </a:lnSpc>
        <a:spcBef>
          <a:spcPts val="563"/>
        </a:spcBef>
        <a:spcAft>
          <a:spcPct val="0"/>
        </a:spcAft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63" indent="-128588" algn="l" defTabSz="514350" rtl="0" eaLnBrk="0" fontAlgn="base" hangingPunct="0">
        <a:lnSpc>
          <a:spcPct val="90000"/>
        </a:lnSpc>
        <a:spcBef>
          <a:spcPts val="281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8" algn="l" defTabSz="514350" rtl="0" eaLnBrk="0" fontAlgn="base" hangingPunct="0">
        <a:lnSpc>
          <a:spcPct val="90000"/>
        </a:lnSpc>
        <a:spcBef>
          <a:spcPts val="281"/>
        </a:spcBef>
        <a:spcAft>
          <a:spcPct val="0"/>
        </a:spcAft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l" defTabSz="514350" rtl="0" eaLnBrk="0" fontAlgn="base" hangingPunct="0">
        <a:lnSpc>
          <a:spcPct val="90000"/>
        </a:lnSpc>
        <a:spcBef>
          <a:spcPts val="281"/>
        </a:spcBef>
        <a:spcAft>
          <a:spcPct val="0"/>
        </a:spcAft>
        <a:buFont typeface="Arial" panose="020B0604020202020204" pitchFamily="34" charset="0"/>
        <a:buChar char="•"/>
        <a:defRPr sz="975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l" defTabSz="514350" rtl="0" eaLnBrk="0" fontAlgn="base" hangingPunct="0">
        <a:lnSpc>
          <a:spcPct val="90000"/>
        </a:lnSpc>
        <a:spcBef>
          <a:spcPts val="281"/>
        </a:spcBef>
        <a:spcAft>
          <a:spcPct val="0"/>
        </a:spcAft>
        <a:buFont typeface="Arial" panose="020B0604020202020204" pitchFamily="34" charset="0"/>
        <a:buChar char="•"/>
        <a:defRPr sz="975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9BAD42-0658-DF49-9CBA-19F17B13ADE8}" type="datetimeFigureOut">
              <a:rPr kumimoji="1" lang="zh-CN" altLang="en-US" smtClean="0"/>
              <a:t>2025/7/3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E53512-D295-3E4D-AB7F-C62E13D741E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368028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7D7C2C-AA38-C24D-A127-531B065C5134}" type="datetimeFigureOut">
              <a:rPr lang="en-US" smtClean="0"/>
              <a:pPr/>
              <a:t>7/3/25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4F6F93-9C17-284B-A836-64C9CB75E1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05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3429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F82E356B-8357-E141-B60E-395B3CF57F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0F12E71-89E5-6D4D-BAE1-F32E1D372B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8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20E5C0-F9C8-3C4F-B438-F92FF0CABD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kumimoji="1" lang="en-US" altLang="zh-CN"/>
              <a:t>2022/10/17</a:t>
            </a:r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C791D67-0192-BD4B-9301-8A0A8B7528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5E4E5B0-A851-154C-B383-8569F8C665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308C3A-C23A-634B-AF3B-759889F0C9E3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6823962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2.emf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0.gif"/><Relationship Id="rId5" Type="http://schemas.openxmlformats.org/officeDocument/2006/relationships/image" Target="../media/image29.png"/><Relationship Id="rId4" Type="http://schemas.openxmlformats.org/officeDocument/2006/relationships/image" Target="../media/image28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36.emf"/><Relationship Id="rId5" Type="http://schemas.openxmlformats.org/officeDocument/2006/relationships/image" Target="../media/image35.emf"/><Relationship Id="rId4" Type="http://schemas.openxmlformats.org/officeDocument/2006/relationships/image" Target="../media/image34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41.emf"/><Relationship Id="rId4" Type="http://schemas.openxmlformats.org/officeDocument/2006/relationships/image" Target="../media/image40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7" Type="http://schemas.openxmlformats.org/officeDocument/2006/relationships/image" Target="../media/image63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2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3" Type="http://schemas.openxmlformats.org/officeDocument/2006/relationships/image" Target="../media/image75.emf"/><Relationship Id="rId7" Type="http://schemas.openxmlformats.org/officeDocument/2006/relationships/image" Target="../media/image7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Relationship Id="rId9" Type="http://schemas.openxmlformats.org/officeDocument/2006/relationships/image" Target="../media/image7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8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83.png"/><Relationship Id="rId7" Type="http://schemas.openxmlformats.org/officeDocument/2006/relationships/image" Target="../media/image8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7" Type="http://schemas.openxmlformats.org/officeDocument/2006/relationships/image" Target="../media/image9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png"/><Relationship Id="rId5" Type="http://schemas.openxmlformats.org/officeDocument/2006/relationships/image" Target="../media/image88.png"/><Relationship Id="rId4" Type="http://schemas.openxmlformats.org/officeDocument/2006/relationships/image" Target="../media/image8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em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96.png"/><Relationship Id="rId5" Type="http://schemas.openxmlformats.org/officeDocument/2006/relationships/image" Target="../media/image95.emf"/><Relationship Id="rId4" Type="http://schemas.openxmlformats.org/officeDocument/2006/relationships/image" Target="../media/image94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5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6.xml"/><Relationship Id="rId5" Type="http://schemas.openxmlformats.org/officeDocument/2006/relationships/image" Target="../media/image94.png"/><Relationship Id="rId4" Type="http://schemas.openxmlformats.org/officeDocument/2006/relationships/image" Target="../media/image98.jp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emf"/><Relationship Id="rId3" Type="http://schemas.openxmlformats.org/officeDocument/2006/relationships/image" Target="../media/image98.jpg"/><Relationship Id="rId7" Type="http://schemas.openxmlformats.org/officeDocument/2006/relationships/image" Target="../media/image9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101.png"/><Relationship Id="rId5" Type="http://schemas.openxmlformats.org/officeDocument/2006/relationships/image" Target="../media/image100.svg"/><Relationship Id="rId4" Type="http://schemas.openxmlformats.org/officeDocument/2006/relationships/image" Target="../media/image99.png"/><Relationship Id="rId9" Type="http://schemas.openxmlformats.org/officeDocument/2006/relationships/image" Target="../media/image103.em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94.png"/><Relationship Id="rId5" Type="http://schemas.openxmlformats.org/officeDocument/2006/relationships/image" Target="../media/image97.png"/><Relationship Id="rId4" Type="http://schemas.openxmlformats.org/officeDocument/2006/relationships/image" Target="../media/image100.sv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101.png"/><Relationship Id="rId5" Type="http://schemas.openxmlformats.org/officeDocument/2006/relationships/image" Target="../media/image94.png"/><Relationship Id="rId4" Type="http://schemas.openxmlformats.org/officeDocument/2006/relationships/image" Target="../media/image98.jp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5.png"/><Relationship Id="rId4" Type="http://schemas.openxmlformats.org/officeDocument/2006/relationships/image" Target="NUL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6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9.png"/><Relationship Id="rId4" Type="http://schemas.openxmlformats.org/officeDocument/2006/relationships/image" Target="../media/image108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7" Type="http://schemas.openxmlformats.org/officeDocument/2006/relationships/image" Target="../media/image11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3.png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0.png"/><Relationship Id="rId4" Type="http://schemas.openxmlformats.org/officeDocument/2006/relationships/image" Target="../media/image1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8">
            <a:extLst>
              <a:ext uri="{FF2B5EF4-FFF2-40B4-BE49-F238E27FC236}">
                <a16:creationId xmlns:a16="http://schemas.microsoft.com/office/drawing/2014/main" id="{A5938526-A2C1-CB43-84EF-565FD462B4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1938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6768669-12EC-DB4F-8DD2-3D2141C300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500932"/>
            <a:ext cx="9145588" cy="2902226"/>
          </a:xfrm>
          <a:solidFill>
            <a:schemeClr val="accent3">
              <a:lumMod val="50000"/>
            </a:schemeClr>
          </a:solidFill>
        </p:spPr>
        <p:txBody>
          <a:bodyPr/>
          <a:lstStyle/>
          <a:p>
            <a:pPr>
              <a:defRPr/>
            </a:pPr>
            <a:r>
              <a:rPr lang="en-US" altLang="zh-CN" sz="3600" dirty="0">
                <a:solidFill>
                  <a:schemeClr val="bg1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Cosmic Dawn and Epoch of Reionization: </a:t>
            </a:r>
            <a:br>
              <a:rPr lang="en-US" altLang="zh-CN" sz="3600" dirty="0">
                <a:solidFill>
                  <a:schemeClr val="bg1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</a:br>
            <a:r>
              <a:rPr lang="zh-CN" altLang="en-US" sz="3600" dirty="0">
                <a:solidFill>
                  <a:schemeClr val="bg1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宇宙黎明和再电离</a:t>
            </a:r>
            <a:br>
              <a:rPr lang="en-US" altLang="zh-CN" sz="3600" dirty="0">
                <a:solidFill>
                  <a:schemeClr val="bg1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</a:br>
            <a:r>
              <a:rPr lang="en-US" altLang="zh-CN" sz="3600" dirty="0">
                <a:solidFill>
                  <a:schemeClr val="bg1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Lecture 1: Introduction, Theory, and Simulations</a:t>
            </a:r>
            <a:br>
              <a:rPr lang="en-US" altLang="zh-CN" sz="3600" dirty="0">
                <a:solidFill>
                  <a:schemeClr val="bg1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</a:br>
            <a:r>
              <a:rPr lang="zh-CN" altLang="en-US" sz="3600" dirty="0">
                <a:solidFill>
                  <a:schemeClr val="bg1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第一讲：引论、理论和模拟</a:t>
            </a:r>
            <a:endParaRPr lang="en-US" sz="3600" dirty="0">
              <a:solidFill>
                <a:schemeClr val="bg1"/>
              </a:solidFill>
              <a:latin typeface="Songti TC" panose="02010600040101010101" pitchFamily="2" charset="-120"/>
              <a:ea typeface="Songti TC" panose="02010600040101010101" pitchFamily="2" charset="-12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B2B31E7-1394-A74E-ADD1-B2C18AA90B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83555" y="3733689"/>
            <a:ext cx="5578475" cy="517525"/>
          </a:xfrm>
          <a:solidFill>
            <a:schemeClr val="accent3">
              <a:lumMod val="50000"/>
            </a:schemeClr>
          </a:solidFill>
        </p:spPr>
        <p:txBody>
          <a:bodyPr>
            <a:normAutofit/>
          </a:bodyPr>
          <a:lstStyle/>
          <a:p>
            <a:pPr>
              <a:spcBef>
                <a:spcPct val="0"/>
              </a:spcBef>
              <a:defRPr/>
            </a:pPr>
            <a:r>
              <a:rPr lang="zh-CN" altLang="en-US" sz="2800" dirty="0">
                <a:solidFill>
                  <a:schemeClr val="bg1"/>
                </a:solidFill>
                <a:latin typeface="Songti TC" panose="02010600040101010101" pitchFamily="2" charset="-120"/>
                <a:ea typeface="Songti TC" panose="02010600040101010101" pitchFamily="2" charset="-120"/>
                <a:cs typeface="+mj-cs"/>
              </a:rPr>
              <a:t>茅奕｜清华大学天文系</a:t>
            </a:r>
            <a:endParaRPr lang="en-US" sz="2800" dirty="0">
              <a:solidFill>
                <a:schemeClr val="bg1"/>
              </a:solidFill>
              <a:latin typeface="Songti TC" panose="02010600040101010101" pitchFamily="2" charset="-120"/>
              <a:ea typeface="Songti TC" panose="02010600040101010101" pitchFamily="2" charset="-120"/>
              <a:cs typeface="+mj-cs"/>
            </a:endParaRPr>
          </a:p>
        </p:txBody>
      </p:sp>
      <p:sp>
        <p:nvSpPr>
          <p:cNvPr id="14340" name="Rectangle 3">
            <a:extLst>
              <a:ext uri="{FF2B5EF4-FFF2-40B4-BE49-F238E27FC236}">
                <a16:creationId xmlns:a16="http://schemas.microsoft.com/office/drawing/2014/main" id="{706925B6-B508-FD41-8495-B2EE00CE3D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57988" y="4913313"/>
            <a:ext cx="844550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zh-CN" altLang="en-US" sz="900">
                <a:latin typeface="Songti TC" panose="02010600040101010101" pitchFamily="2" charset="-120"/>
                <a:ea typeface="Songti TC" panose="02010600040101010101" pitchFamily="2" charset="-120"/>
                <a:cs typeface="宋体" panose="02010600030101010101" pitchFamily="2" charset="-122"/>
              </a:rPr>
              <a:t>图：</a:t>
            </a:r>
            <a:r>
              <a:rPr lang="en-US" altLang="en-US" sz="900">
                <a:latin typeface="Songti TC" panose="02010600040101010101" pitchFamily="2" charset="-120"/>
                <a:ea typeface="Songti TC" panose="02010600040101010101" pitchFamily="2" charset="-120"/>
                <a:cs typeface="宋体" panose="02010600030101010101" pitchFamily="2" charset="-122"/>
              </a:rPr>
              <a:t>Avi Loeb</a:t>
            </a:r>
          </a:p>
        </p:txBody>
      </p:sp>
      <p:pic>
        <p:nvPicPr>
          <p:cNvPr id="14341" name="图片 1">
            <a:extLst>
              <a:ext uri="{FF2B5EF4-FFF2-40B4-BE49-F238E27FC236}">
                <a16:creationId xmlns:a16="http://schemas.microsoft.com/office/drawing/2014/main" id="{AE780B13-AE07-3744-A844-3DCF226F2F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4125" y="4400550"/>
            <a:ext cx="782638" cy="7445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8">
            <a:extLst>
              <a:ext uri="{FF2B5EF4-FFF2-40B4-BE49-F238E27FC236}">
                <a16:creationId xmlns:a16="http://schemas.microsoft.com/office/drawing/2014/main" id="{C63767B7-F40D-1C4F-9B7F-79255F97CF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1525" y="4398963"/>
            <a:ext cx="752475" cy="74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7CD809E9-EC4C-13BC-44E7-CF32D8287D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6960" y="595084"/>
            <a:ext cx="2295984" cy="4541837"/>
          </a:xfrm>
          <a:prstGeom prst="rect">
            <a:avLst/>
          </a:prstGeom>
        </p:spPr>
      </p:pic>
      <p:pic>
        <p:nvPicPr>
          <p:cNvPr id="4" name="1024^3格子 1536 cMpc盒子 未压缩">
            <a:hlinkClick r:id="" action="ppaction://media"/>
            <a:extLst>
              <a:ext uri="{FF2B5EF4-FFF2-40B4-BE49-F238E27FC236}">
                <a16:creationId xmlns:a16="http://schemas.microsoft.com/office/drawing/2014/main" id="{B5498D7E-3F06-02B6-EE7E-6BCE4E704B5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26894" y="-8561"/>
            <a:ext cx="6858000" cy="51435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40BA1AE-15F5-9A1E-FBF4-0345C0D13C6F}"/>
              </a:ext>
            </a:extLst>
          </p:cNvPr>
          <p:cNvSpPr/>
          <p:nvPr/>
        </p:nvSpPr>
        <p:spPr>
          <a:xfrm>
            <a:off x="7180729" y="1461649"/>
            <a:ext cx="1694330" cy="484594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242B88-ED47-2978-EF8F-4A3E51F905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31" y="0"/>
            <a:ext cx="9134436" cy="601663"/>
          </a:xfrm>
        </p:spPr>
        <p:txBody>
          <a:bodyPr>
            <a:noAutofit/>
          </a:bodyPr>
          <a:lstStyle/>
          <a:p>
            <a:pPr algn="ctr"/>
            <a:r>
              <a:rPr lang="en-US" altLang="zh-CN" sz="4000" b="1" dirty="0">
                <a:solidFill>
                  <a:schemeClr val="bg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Epoch of Reionization (</a:t>
            </a:r>
            <a:r>
              <a:rPr lang="en-US" altLang="zh-CN" sz="4000" b="1" dirty="0" err="1">
                <a:solidFill>
                  <a:schemeClr val="bg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EoR</a:t>
            </a:r>
            <a:r>
              <a:rPr lang="en-US" altLang="zh-CN" sz="4000" b="1" dirty="0">
                <a:solidFill>
                  <a:schemeClr val="bg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)</a:t>
            </a:r>
            <a:endParaRPr lang="en-US" sz="4000" b="1" dirty="0">
              <a:solidFill>
                <a:schemeClr val="bg1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41984C0-AAF7-66E7-132D-7B8CB19F80A8}"/>
              </a:ext>
            </a:extLst>
          </p:cNvPr>
          <p:cNvSpPr txBox="1"/>
          <p:nvPr/>
        </p:nvSpPr>
        <p:spPr>
          <a:xfrm>
            <a:off x="7059813" y="1423022"/>
            <a:ext cx="1881738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Dark Ages</a:t>
            </a:r>
          </a:p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filled with neutral gas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223C0CD-2534-5703-DBA0-299EEFFF806C}"/>
              </a:ext>
            </a:extLst>
          </p:cNvPr>
          <p:cNvSpPr txBox="1"/>
          <p:nvPr/>
        </p:nvSpPr>
        <p:spPr>
          <a:xfrm>
            <a:off x="6830936" y="4827162"/>
            <a:ext cx="2295984" cy="30777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Today 13.8 Billion years old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AB04464-537E-3D7F-955E-FDA9725D3056}"/>
              </a:ext>
            </a:extLst>
          </p:cNvPr>
          <p:cNvSpPr/>
          <p:nvPr/>
        </p:nvSpPr>
        <p:spPr>
          <a:xfrm>
            <a:off x="7180730" y="3506096"/>
            <a:ext cx="1694328" cy="211861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A076D6D-13AB-C39D-6DC9-C730C4544246}"/>
              </a:ext>
            </a:extLst>
          </p:cNvPr>
          <p:cNvSpPr txBox="1"/>
          <p:nvPr/>
        </p:nvSpPr>
        <p:spPr>
          <a:xfrm>
            <a:off x="7059813" y="3226026"/>
            <a:ext cx="2013318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1,000,000,000 years old</a:t>
            </a:r>
          </a:p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Reionization ends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CA377EF-DB8C-9B5C-4B1F-AC5292069C4B}"/>
              </a:ext>
            </a:extLst>
          </p:cNvPr>
          <p:cNvSpPr txBox="1"/>
          <p:nvPr/>
        </p:nvSpPr>
        <p:spPr>
          <a:xfrm>
            <a:off x="7022081" y="1095250"/>
            <a:ext cx="2051050" cy="30777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380,000 years old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F42C6C1-B5F5-11BC-DEA3-E6719EC3D700}"/>
              </a:ext>
            </a:extLst>
          </p:cNvPr>
          <p:cNvSpPr txBox="1"/>
          <p:nvPr/>
        </p:nvSpPr>
        <p:spPr>
          <a:xfrm>
            <a:off x="7403916" y="2302589"/>
            <a:ext cx="1193533" cy="184666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N" sz="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BB6DFED-1F94-AC11-2121-467DF60028AF}"/>
              </a:ext>
            </a:extLst>
          </p:cNvPr>
          <p:cNvSpPr/>
          <p:nvPr/>
        </p:nvSpPr>
        <p:spPr>
          <a:xfrm>
            <a:off x="7180729" y="2302589"/>
            <a:ext cx="1694329" cy="859065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E8056E9-E1C5-00E5-4AB5-B1578B917756}"/>
              </a:ext>
            </a:extLst>
          </p:cNvPr>
          <p:cNvSpPr txBox="1"/>
          <p:nvPr/>
        </p:nvSpPr>
        <p:spPr>
          <a:xfrm>
            <a:off x="7022081" y="2040349"/>
            <a:ext cx="2004920" cy="116955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100,000,000 years old</a:t>
            </a:r>
          </a:p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First galaxies form</a:t>
            </a:r>
          </a:p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H atoms </a:t>
            </a:r>
            <a:r>
              <a:rPr kumimoji="0" lang="en-US" altLang="zh-CN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reionized</a:t>
            </a:r>
            <a:endParaRPr kumimoji="0" lang="en-US" altLang="zh-CN" sz="14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Times New Roman" panose="02020603050405020304" pitchFamily="18" charset="0"/>
              <a:ea typeface="SimHei" panose="02010609060101010101" pitchFamily="49" charset="-122"/>
              <a:cs typeface="Times New Roman" panose="02020603050405020304" pitchFamily="18" charset="0"/>
            </a:endParaRPr>
          </a:p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Epoch of Reionization</a:t>
            </a:r>
          </a:p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21 cm Line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27DBB3A-1F7F-3429-10ED-D9B4BCA1BF32}"/>
              </a:ext>
            </a:extLst>
          </p:cNvPr>
          <p:cNvSpPr/>
          <p:nvPr/>
        </p:nvSpPr>
        <p:spPr>
          <a:xfrm>
            <a:off x="7180729" y="845972"/>
            <a:ext cx="1694330" cy="197965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E5B1082-E8C1-20E3-0440-35855A18D460}"/>
              </a:ext>
            </a:extLst>
          </p:cNvPr>
          <p:cNvSpPr txBox="1"/>
          <p:nvPr/>
        </p:nvSpPr>
        <p:spPr>
          <a:xfrm>
            <a:off x="7106737" y="570374"/>
            <a:ext cx="1881738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Infant Universe</a:t>
            </a:r>
          </a:p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filled with ionized gas</a:t>
            </a:r>
          </a:p>
        </p:txBody>
      </p:sp>
      <p:sp>
        <p:nvSpPr>
          <p:cNvPr id="32" name="Frame 31">
            <a:extLst>
              <a:ext uri="{FF2B5EF4-FFF2-40B4-BE49-F238E27FC236}">
                <a16:creationId xmlns:a16="http://schemas.microsoft.com/office/drawing/2014/main" id="{7FCD8084-E034-15A5-0E91-984D74118143}"/>
              </a:ext>
            </a:extLst>
          </p:cNvPr>
          <p:cNvSpPr/>
          <p:nvPr/>
        </p:nvSpPr>
        <p:spPr>
          <a:xfrm>
            <a:off x="6789644" y="2016038"/>
            <a:ext cx="2354355" cy="1751332"/>
          </a:xfrm>
          <a:prstGeom prst="frame">
            <a:avLst>
              <a:gd name="adj1" fmla="val 2486"/>
            </a:avLst>
          </a:prstGeom>
          <a:solidFill>
            <a:srgbClr val="FF6600"/>
          </a:solidFill>
          <a:ln w="3175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2154F3F8-BA84-EEC4-F0A5-EEEDFB56FA44}"/>
              </a:ext>
            </a:extLst>
          </p:cNvPr>
          <p:cNvSpPr/>
          <p:nvPr/>
        </p:nvSpPr>
        <p:spPr>
          <a:xfrm>
            <a:off x="-2" y="4806888"/>
            <a:ext cx="4521995" cy="33661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Movie: Meng Zhou and Yi Mao using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urier New" panose="02070309020205020404" pitchFamily="49" charset="0"/>
                <a:ea typeface="SimHei" panose="02010609060101010101" pitchFamily="49" charset="-122"/>
                <a:cs typeface="Courier New" panose="02070309020205020404" pitchFamily="49" charset="0"/>
              </a:rPr>
              <a:t>SIRIUS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A5754DA-401E-A8F6-D442-0FABE1E507EC}"/>
              </a:ext>
            </a:extLst>
          </p:cNvPr>
          <p:cNvSpPr txBox="1"/>
          <p:nvPr/>
        </p:nvSpPr>
        <p:spPr>
          <a:xfrm>
            <a:off x="70871" y="4013937"/>
            <a:ext cx="1740002" cy="369332"/>
          </a:xfrm>
          <a:prstGeom prst="rect">
            <a:avLst/>
          </a:prstGeom>
          <a:solidFill>
            <a:schemeClr val="bg1"/>
          </a:solidFill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Blue: H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 region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SimHei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BFA17CC-1F6D-750B-EECE-5CD7EE1DBB63}"/>
              </a:ext>
            </a:extLst>
          </p:cNvPr>
          <p:cNvSpPr txBox="1"/>
          <p:nvPr/>
        </p:nvSpPr>
        <p:spPr>
          <a:xfrm>
            <a:off x="70870" y="4430935"/>
            <a:ext cx="1740003" cy="369332"/>
          </a:xfrm>
          <a:prstGeom prst="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Red: H 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II 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region</a:t>
            </a:r>
            <a:endParaRPr kumimoji="0" lang="en-CN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SimHei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6107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3">
            <a:extLst>
              <a:ext uri="{FF2B5EF4-FFF2-40B4-BE49-F238E27FC236}">
                <a16:creationId xmlns:a16="http://schemas.microsoft.com/office/drawing/2014/main" id="{7B6755EF-22E6-CD47-A3C2-20CF7D4501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1663"/>
            <a:ext cx="9144000" cy="2549525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059" name="TextBox 2">
            <a:extLst>
              <a:ext uri="{FF2B5EF4-FFF2-40B4-BE49-F238E27FC236}">
                <a16:creationId xmlns:a16="http://schemas.microsoft.com/office/drawing/2014/main" id="{1CF7BE12-FE08-7A47-972C-C6A54FBC92D4}"/>
              </a:ext>
            </a:extLst>
          </p:cNvPr>
          <p:cNvSpPr txBox="1">
            <a:spLocks noChangeArrowheads="1"/>
          </p:cNvSpPr>
          <p:nvPr/>
        </p:nvSpPr>
        <p:spPr bwMode="auto">
          <a:xfrm rot="-2869005">
            <a:off x="2219325" y="3892550"/>
            <a:ext cx="2052638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zh-CN" altLang="en-US" sz="1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宇宙</a:t>
            </a:r>
            <a:r>
              <a:rPr lang="en-US" altLang="zh-CN" sz="1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1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亿年</a:t>
            </a:r>
            <a:endParaRPr lang="en-US" altLang="zh-CN" sz="16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eaLnBrk="1" hangingPunct="1"/>
            <a:r>
              <a:rPr lang="zh-CN" altLang="en-US" sz="1600" b="1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第一代星系出现</a:t>
            </a:r>
            <a:endParaRPr lang="en-US" altLang="zh-CN" sz="1600" b="1">
              <a:solidFill>
                <a:srgbClr val="FFC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5060" name="TextBox 4">
            <a:extLst>
              <a:ext uri="{FF2B5EF4-FFF2-40B4-BE49-F238E27FC236}">
                <a16:creationId xmlns:a16="http://schemas.microsoft.com/office/drawing/2014/main" id="{4B1F20FF-F5AE-484B-BB3D-977DA5CD984B}"/>
              </a:ext>
            </a:extLst>
          </p:cNvPr>
          <p:cNvSpPr txBox="1">
            <a:spLocks noChangeArrowheads="1"/>
          </p:cNvSpPr>
          <p:nvPr/>
        </p:nvSpPr>
        <p:spPr bwMode="auto">
          <a:xfrm rot="-2864088">
            <a:off x="-111918" y="3896518"/>
            <a:ext cx="2051050" cy="58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zh-CN" altLang="en-US" sz="1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宇宙</a:t>
            </a:r>
            <a:r>
              <a:rPr lang="en-US" altLang="zh-CN" sz="1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38</a:t>
            </a:r>
            <a:r>
              <a:rPr lang="zh-CN" altLang="en-US" sz="1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万年</a:t>
            </a:r>
            <a:endParaRPr lang="en-US" altLang="zh-CN" sz="16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eaLnBrk="1" hangingPunct="1"/>
            <a:r>
              <a:rPr lang="zh-CN" altLang="en-US" sz="1600" b="1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微波背景辐射形成</a:t>
            </a:r>
            <a:endParaRPr lang="en-US" altLang="zh-CN" sz="1600" b="1">
              <a:solidFill>
                <a:srgbClr val="FFC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5061" name="TextBox 5">
            <a:extLst>
              <a:ext uri="{FF2B5EF4-FFF2-40B4-BE49-F238E27FC236}">
                <a16:creationId xmlns:a16="http://schemas.microsoft.com/office/drawing/2014/main" id="{FFA0CEEE-3528-184B-A819-19A47935602B}"/>
              </a:ext>
            </a:extLst>
          </p:cNvPr>
          <p:cNvSpPr txBox="1">
            <a:spLocks noChangeArrowheads="1"/>
          </p:cNvSpPr>
          <p:nvPr/>
        </p:nvSpPr>
        <p:spPr bwMode="auto">
          <a:xfrm rot="-2853476">
            <a:off x="992188" y="4090988"/>
            <a:ext cx="2052637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zh-CN" altLang="en-US" sz="1600" b="1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进入黑暗时代</a:t>
            </a:r>
            <a:endParaRPr lang="en-US" altLang="zh-CN" sz="1600" b="1">
              <a:solidFill>
                <a:srgbClr val="FFC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5062" name="TextBox 6">
            <a:extLst>
              <a:ext uri="{FF2B5EF4-FFF2-40B4-BE49-F238E27FC236}">
                <a16:creationId xmlns:a16="http://schemas.microsoft.com/office/drawing/2014/main" id="{D0F187FA-7AA6-1740-92FD-378B50C5BCEB}"/>
              </a:ext>
            </a:extLst>
          </p:cNvPr>
          <p:cNvSpPr txBox="1">
            <a:spLocks noChangeArrowheads="1"/>
          </p:cNvSpPr>
          <p:nvPr/>
        </p:nvSpPr>
        <p:spPr bwMode="auto">
          <a:xfrm rot="-2931679">
            <a:off x="3338513" y="4075113"/>
            <a:ext cx="2052637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zh-CN" altLang="en-US" sz="1600" b="1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进入宇宙黎明</a:t>
            </a:r>
            <a:endParaRPr lang="en-US" altLang="zh-CN" sz="1600" b="1">
              <a:solidFill>
                <a:srgbClr val="FFC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5063" name="TextBox 7">
            <a:extLst>
              <a:ext uri="{FF2B5EF4-FFF2-40B4-BE49-F238E27FC236}">
                <a16:creationId xmlns:a16="http://schemas.microsoft.com/office/drawing/2014/main" id="{B759FCD1-9DCF-4F46-911A-C414839EC6F1}"/>
              </a:ext>
            </a:extLst>
          </p:cNvPr>
          <p:cNvSpPr txBox="1">
            <a:spLocks noChangeArrowheads="1"/>
          </p:cNvSpPr>
          <p:nvPr/>
        </p:nvSpPr>
        <p:spPr bwMode="auto">
          <a:xfrm rot="-2969954">
            <a:off x="4326732" y="4079081"/>
            <a:ext cx="2052638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zh-CN" altLang="en-US" sz="1600" b="1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进入宇宙再电离时代</a:t>
            </a:r>
            <a:endParaRPr lang="en-US" altLang="zh-CN" sz="1600" b="1">
              <a:solidFill>
                <a:srgbClr val="FFC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5064" name="TextBox 8">
            <a:extLst>
              <a:ext uri="{FF2B5EF4-FFF2-40B4-BE49-F238E27FC236}">
                <a16:creationId xmlns:a16="http://schemas.microsoft.com/office/drawing/2014/main" id="{7AAC213F-A864-DE47-9439-D84C6D3C26E2}"/>
              </a:ext>
            </a:extLst>
          </p:cNvPr>
          <p:cNvSpPr txBox="1">
            <a:spLocks noChangeArrowheads="1"/>
          </p:cNvSpPr>
          <p:nvPr/>
        </p:nvSpPr>
        <p:spPr bwMode="auto">
          <a:xfrm rot="-2967391">
            <a:off x="5469731" y="3875882"/>
            <a:ext cx="205263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zh-CN" altLang="en-US" sz="1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宇宙十亿年</a:t>
            </a:r>
            <a:endParaRPr lang="en-US" altLang="zh-CN" sz="16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eaLnBrk="1" hangingPunct="1"/>
            <a:r>
              <a:rPr lang="zh-CN" altLang="en-US" sz="1600" b="1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再电离结束</a:t>
            </a:r>
            <a:endParaRPr lang="en-US" altLang="zh-CN" sz="1600" b="1">
              <a:solidFill>
                <a:srgbClr val="FFC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5065" name="TextBox 9">
            <a:extLst>
              <a:ext uri="{FF2B5EF4-FFF2-40B4-BE49-F238E27FC236}">
                <a16:creationId xmlns:a16="http://schemas.microsoft.com/office/drawing/2014/main" id="{4479F209-4C5B-D24B-9EF1-AF9ED9BED30A}"/>
              </a:ext>
            </a:extLst>
          </p:cNvPr>
          <p:cNvSpPr txBox="1">
            <a:spLocks noChangeArrowheads="1"/>
          </p:cNvSpPr>
          <p:nvPr/>
        </p:nvSpPr>
        <p:spPr bwMode="auto">
          <a:xfrm rot="-2948956">
            <a:off x="7319169" y="4080669"/>
            <a:ext cx="20510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zh-CN" altLang="en-US" sz="1600" b="1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今天</a:t>
            </a:r>
            <a:r>
              <a:rPr lang="zh-CN" altLang="en-US" sz="1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宇宙</a:t>
            </a:r>
            <a:r>
              <a:rPr lang="en-US" altLang="zh-CN" sz="1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138</a:t>
            </a:r>
            <a:r>
              <a:rPr lang="zh-CN" altLang="en-US" sz="1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亿年</a:t>
            </a:r>
            <a:endParaRPr lang="en-US" altLang="zh-CN" sz="16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5066" name="TextBox 10">
            <a:extLst>
              <a:ext uri="{FF2B5EF4-FFF2-40B4-BE49-F238E27FC236}">
                <a16:creationId xmlns:a16="http://schemas.microsoft.com/office/drawing/2014/main" id="{15568CF1-AC96-594E-9A2B-65F85FF9A4A7}"/>
              </a:ext>
            </a:extLst>
          </p:cNvPr>
          <p:cNvSpPr txBox="1">
            <a:spLocks noChangeArrowheads="1"/>
          </p:cNvSpPr>
          <p:nvPr/>
        </p:nvSpPr>
        <p:spPr bwMode="auto">
          <a:xfrm rot="-2968866">
            <a:off x="6456363" y="4071938"/>
            <a:ext cx="2052637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zh-CN" altLang="en-US" sz="1600" b="1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星系继续形成</a:t>
            </a:r>
            <a:endParaRPr lang="en-US" altLang="zh-CN" sz="1600" b="1">
              <a:solidFill>
                <a:srgbClr val="FFC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Right Bracket 14">
            <a:extLst>
              <a:ext uri="{FF2B5EF4-FFF2-40B4-BE49-F238E27FC236}">
                <a16:creationId xmlns:a16="http://schemas.microsoft.com/office/drawing/2014/main" id="{01BCC6B7-F7B3-944D-9EBD-6D87C47A3A68}"/>
              </a:ext>
            </a:extLst>
          </p:cNvPr>
          <p:cNvSpPr/>
          <p:nvPr/>
        </p:nvSpPr>
        <p:spPr>
          <a:xfrm rot="5400000">
            <a:off x="1272382" y="1346994"/>
            <a:ext cx="153987" cy="1336675"/>
          </a:xfrm>
          <a:prstGeom prst="rightBracket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>
            <a:lvl1pPr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endParaRPr lang="en-US" altLang="zh-CN">
              <a:ea typeface="宋体" panose="02010600030101010101" pitchFamily="2" charset="-122"/>
            </a:endParaRPr>
          </a:p>
        </p:txBody>
      </p:sp>
      <p:cxnSp>
        <p:nvCxnSpPr>
          <p:cNvPr id="31" name="Elbow Connector 30">
            <a:extLst>
              <a:ext uri="{FF2B5EF4-FFF2-40B4-BE49-F238E27FC236}">
                <a16:creationId xmlns:a16="http://schemas.microsoft.com/office/drawing/2014/main" id="{AC16C295-D411-F442-9A9F-DD931C66BB29}"/>
              </a:ext>
            </a:extLst>
          </p:cNvPr>
          <p:cNvCxnSpPr>
            <a:cxnSpLocks/>
          </p:cNvCxnSpPr>
          <p:nvPr/>
        </p:nvCxnSpPr>
        <p:spPr>
          <a:xfrm rot="10800000">
            <a:off x="1325563" y="2089150"/>
            <a:ext cx="560387" cy="2032000"/>
          </a:xfrm>
          <a:prstGeom prst="bentConnector4">
            <a:avLst>
              <a:gd name="adj1" fmla="val -517"/>
              <a:gd name="adj2" fmla="val 58274"/>
            </a:avLst>
          </a:prstGeom>
          <a:ln>
            <a:solidFill>
              <a:srgbClr val="FFC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4" name="Elbow Connector 33">
            <a:extLst>
              <a:ext uri="{FF2B5EF4-FFF2-40B4-BE49-F238E27FC236}">
                <a16:creationId xmlns:a16="http://schemas.microsoft.com/office/drawing/2014/main" id="{E9515F06-2350-F845-BABF-740731B2425F}"/>
              </a:ext>
            </a:extLst>
          </p:cNvPr>
          <p:cNvCxnSpPr>
            <a:cxnSpLocks/>
          </p:cNvCxnSpPr>
          <p:nvPr/>
        </p:nvCxnSpPr>
        <p:spPr>
          <a:xfrm rot="16200000" flipV="1">
            <a:off x="-438150" y="2884488"/>
            <a:ext cx="2060575" cy="177800"/>
          </a:xfrm>
          <a:prstGeom prst="bentConnector3">
            <a:avLst>
              <a:gd name="adj1" fmla="val 50000"/>
            </a:avLst>
          </a:prstGeom>
          <a:ln>
            <a:solidFill>
              <a:srgbClr val="FFC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8" name="Right Bracket 57">
            <a:extLst>
              <a:ext uri="{FF2B5EF4-FFF2-40B4-BE49-F238E27FC236}">
                <a16:creationId xmlns:a16="http://schemas.microsoft.com/office/drawing/2014/main" id="{2B8CBEF2-E4E3-AE42-A207-0E5F1EA2A80E}"/>
              </a:ext>
            </a:extLst>
          </p:cNvPr>
          <p:cNvSpPr/>
          <p:nvPr/>
        </p:nvSpPr>
        <p:spPr>
          <a:xfrm rot="5400000">
            <a:off x="3305175" y="1343025"/>
            <a:ext cx="153988" cy="1335088"/>
          </a:xfrm>
          <a:prstGeom prst="rightBracket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>
            <a:lvl1pPr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endParaRPr lang="en-US" altLang="zh-CN">
              <a:ea typeface="宋体" panose="02010600030101010101" pitchFamily="2" charset="-122"/>
            </a:endParaRPr>
          </a:p>
        </p:txBody>
      </p:sp>
      <p:cxnSp>
        <p:nvCxnSpPr>
          <p:cNvPr id="59" name="Elbow Connector 58">
            <a:extLst>
              <a:ext uri="{FF2B5EF4-FFF2-40B4-BE49-F238E27FC236}">
                <a16:creationId xmlns:a16="http://schemas.microsoft.com/office/drawing/2014/main" id="{B532F83C-F323-B848-8F41-1566A00AF710}"/>
              </a:ext>
            </a:extLst>
          </p:cNvPr>
          <p:cNvCxnSpPr>
            <a:cxnSpLocks/>
          </p:cNvCxnSpPr>
          <p:nvPr/>
        </p:nvCxnSpPr>
        <p:spPr>
          <a:xfrm rot="10800000">
            <a:off x="3384550" y="2081213"/>
            <a:ext cx="844550" cy="2039937"/>
          </a:xfrm>
          <a:prstGeom prst="bentConnector4">
            <a:avLst>
              <a:gd name="adj1" fmla="val 342"/>
              <a:gd name="adj2" fmla="val 60595"/>
            </a:avLst>
          </a:prstGeom>
          <a:ln>
            <a:solidFill>
              <a:srgbClr val="FFC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0" name="Right Bracket 59">
            <a:extLst>
              <a:ext uri="{FF2B5EF4-FFF2-40B4-BE49-F238E27FC236}">
                <a16:creationId xmlns:a16="http://schemas.microsoft.com/office/drawing/2014/main" id="{0727FEE2-6846-AA4E-A736-ECD862FDF034}"/>
              </a:ext>
            </a:extLst>
          </p:cNvPr>
          <p:cNvSpPr/>
          <p:nvPr/>
        </p:nvSpPr>
        <p:spPr>
          <a:xfrm rot="5400000">
            <a:off x="4396581" y="1078707"/>
            <a:ext cx="169863" cy="1930400"/>
          </a:xfrm>
          <a:prstGeom prst="rightBracket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>
            <a:lvl1pPr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endParaRPr lang="en-US" altLang="zh-CN">
              <a:ea typeface="宋体" panose="02010600030101010101" pitchFamily="2" charset="-122"/>
            </a:endParaRPr>
          </a:p>
        </p:txBody>
      </p:sp>
      <p:cxnSp>
        <p:nvCxnSpPr>
          <p:cNvPr id="64" name="Elbow Connector 63">
            <a:extLst>
              <a:ext uri="{FF2B5EF4-FFF2-40B4-BE49-F238E27FC236}">
                <a16:creationId xmlns:a16="http://schemas.microsoft.com/office/drawing/2014/main" id="{269E74AB-760F-FF48-9FEA-493A50DB2E8B}"/>
              </a:ext>
            </a:extLst>
          </p:cNvPr>
          <p:cNvCxnSpPr>
            <a:cxnSpLocks/>
          </p:cNvCxnSpPr>
          <p:nvPr/>
        </p:nvCxnSpPr>
        <p:spPr>
          <a:xfrm rot="10800000">
            <a:off x="2400300" y="1936750"/>
            <a:ext cx="628650" cy="2039938"/>
          </a:xfrm>
          <a:prstGeom prst="bentConnector4">
            <a:avLst>
              <a:gd name="adj1" fmla="val -460"/>
              <a:gd name="adj2" fmla="val 52354"/>
            </a:avLst>
          </a:prstGeom>
          <a:ln>
            <a:solidFill>
              <a:srgbClr val="FFC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1" name="Elbow Connector 80">
            <a:extLst>
              <a:ext uri="{FF2B5EF4-FFF2-40B4-BE49-F238E27FC236}">
                <a16:creationId xmlns:a16="http://schemas.microsoft.com/office/drawing/2014/main" id="{11497705-3EE5-BA40-9B6D-09669CE6F925}"/>
              </a:ext>
            </a:extLst>
          </p:cNvPr>
          <p:cNvCxnSpPr>
            <a:cxnSpLocks/>
          </p:cNvCxnSpPr>
          <p:nvPr/>
        </p:nvCxnSpPr>
        <p:spPr>
          <a:xfrm rot="16200000" flipV="1">
            <a:off x="3864769" y="2739232"/>
            <a:ext cx="1963737" cy="762000"/>
          </a:xfrm>
          <a:prstGeom prst="bentConnector3">
            <a:avLst>
              <a:gd name="adj1" fmla="val 61493"/>
            </a:avLst>
          </a:prstGeom>
          <a:ln>
            <a:solidFill>
              <a:srgbClr val="FFC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5" name="Elbow Connector 84">
            <a:extLst>
              <a:ext uri="{FF2B5EF4-FFF2-40B4-BE49-F238E27FC236}">
                <a16:creationId xmlns:a16="http://schemas.microsoft.com/office/drawing/2014/main" id="{7FDC85C0-6B76-1F45-9C43-D98CDDFA342A}"/>
              </a:ext>
            </a:extLst>
          </p:cNvPr>
          <p:cNvCxnSpPr>
            <a:cxnSpLocks/>
            <a:stCxn id="45064" idx="0"/>
          </p:cNvCxnSpPr>
          <p:nvPr/>
        </p:nvCxnSpPr>
        <p:spPr>
          <a:xfrm rot="10800000">
            <a:off x="6145213" y="1933575"/>
            <a:ext cx="128587" cy="2044700"/>
          </a:xfrm>
          <a:prstGeom prst="bentConnector4">
            <a:avLst>
              <a:gd name="adj1" fmla="val 2250"/>
              <a:gd name="adj2" fmla="val 52502"/>
            </a:avLst>
          </a:prstGeom>
          <a:ln>
            <a:solidFill>
              <a:srgbClr val="FFC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8" name="Elbow Connector 87">
            <a:extLst>
              <a:ext uri="{FF2B5EF4-FFF2-40B4-BE49-F238E27FC236}">
                <a16:creationId xmlns:a16="http://schemas.microsoft.com/office/drawing/2014/main" id="{C79DE017-1C30-004C-9FE3-BF0CC54C3929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6575425" y="2667000"/>
            <a:ext cx="2225675" cy="644525"/>
          </a:xfrm>
          <a:prstGeom prst="bentConnector3">
            <a:avLst>
              <a:gd name="adj1" fmla="val 54681"/>
            </a:avLst>
          </a:prstGeom>
          <a:ln>
            <a:solidFill>
              <a:srgbClr val="FFC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3" name="Elbow Connector 92">
            <a:extLst>
              <a:ext uri="{FF2B5EF4-FFF2-40B4-BE49-F238E27FC236}">
                <a16:creationId xmlns:a16="http://schemas.microsoft.com/office/drawing/2014/main" id="{29CEDBB3-48CA-8E48-89AD-8F9DB1C2116F}"/>
              </a:ext>
            </a:extLst>
          </p:cNvPr>
          <p:cNvCxnSpPr>
            <a:cxnSpLocks/>
            <a:stCxn id="45065" idx="0"/>
          </p:cNvCxnSpPr>
          <p:nvPr/>
        </p:nvCxnSpPr>
        <p:spPr>
          <a:xfrm rot="10800000" flipH="1">
            <a:off x="8216900" y="1876425"/>
            <a:ext cx="808038" cy="2262188"/>
          </a:xfrm>
          <a:prstGeom prst="bentConnector4">
            <a:avLst>
              <a:gd name="adj1" fmla="val -28275"/>
              <a:gd name="adj2" fmla="val 51294"/>
            </a:avLst>
          </a:prstGeom>
          <a:ln>
            <a:solidFill>
              <a:srgbClr val="FFC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5078" name="TextBox 106">
            <a:extLst>
              <a:ext uri="{FF2B5EF4-FFF2-40B4-BE49-F238E27FC236}">
                <a16:creationId xmlns:a16="http://schemas.microsoft.com/office/drawing/2014/main" id="{87047520-E78A-C548-B8AD-7005F03CD7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5613" y="6350"/>
            <a:ext cx="5511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zh-CN" altLang="en-US" sz="32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宇宙空白的记忆：理论图像</a:t>
            </a:r>
            <a:endParaRPr lang="en-US" altLang="zh-CN" sz="32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标题 1">
            <a:extLst>
              <a:ext uri="{FF2B5EF4-FFF2-40B4-BE49-F238E27FC236}">
                <a16:creationId xmlns:a16="http://schemas.microsoft.com/office/drawing/2014/main" id="{0169F2C4-E6A6-FE71-A0CD-E9867FF33FBB}"/>
              </a:ext>
            </a:extLst>
          </p:cNvPr>
          <p:cNvSpPr txBox="1">
            <a:spLocks/>
          </p:cNvSpPr>
          <p:nvPr/>
        </p:nvSpPr>
        <p:spPr>
          <a:xfrm>
            <a:off x="1342621" y="3458930"/>
            <a:ext cx="6458758" cy="1054566"/>
          </a:xfrm>
          <a:prstGeom prst="rect">
            <a:avLst/>
          </a:prstGeom>
          <a:solidFill>
            <a:schemeClr val="bg1"/>
          </a:solidFill>
          <a:ln/>
          <a:effectLst>
            <a:softEdge rad="63500"/>
          </a:effectLst>
          <a:scene3d>
            <a:camera prst="orthographicFront"/>
            <a:lightRig rig="threePt" dir="t"/>
          </a:scene3d>
          <a:sp3d contourW="12700">
            <a:bevelT/>
            <a:bevelB prst="angle"/>
            <a:contourClr>
              <a:srgbClr val="FFC000"/>
            </a:contourClr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26789" tIns="26789" rIns="26789" bIns="26789" anchor="ctr"/>
          <a:lstStyle>
            <a:lvl1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2286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eaLnBrk="1" fontAlgn="auto" hangingPunct="1">
              <a:defRPr/>
            </a:pPr>
            <a:r>
              <a:rPr lang="en-US" altLang="zh-CN" sz="2800" b="1" dirty="0">
                <a:ln>
                  <a:solidFill>
                    <a:schemeClr val="dk1"/>
                  </a:solidFill>
                </a:ln>
                <a:solidFill>
                  <a:srgbClr val="FFC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Cosmic Dawn and Epoch of Reionization</a:t>
            </a:r>
          </a:p>
          <a:p>
            <a:pPr eaLnBrk="1" fontAlgn="auto" hangingPunct="1">
              <a:defRPr/>
            </a:pPr>
            <a:r>
              <a:rPr lang="zh-CN" altLang="en-US" sz="2800" b="1" dirty="0">
                <a:ln>
                  <a:solidFill>
                    <a:schemeClr val="dk1"/>
                  </a:solidFill>
                </a:ln>
                <a:solidFill>
                  <a:srgbClr val="FFC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（</a:t>
            </a:r>
            <a:r>
              <a:rPr lang="en-US" altLang="zh-CN" sz="2800" b="1" dirty="0">
                <a:ln>
                  <a:solidFill>
                    <a:schemeClr val="dk1"/>
                  </a:solidFill>
                </a:ln>
                <a:solidFill>
                  <a:srgbClr val="FFC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cosmic age of ~ 0.1-1 Billion years</a:t>
            </a:r>
            <a:r>
              <a:rPr lang="zh-CN" altLang="en-US" sz="2800" b="1" dirty="0">
                <a:ln>
                  <a:solidFill>
                    <a:schemeClr val="dk1"/>
                  </a:solidFill>
                </a:ln>
                <a:solidFill>
                  <a:srgbClr val="FFC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）</a:t>
            </a:r>
            <a:endParaRPr lang="en-US" sz="2800" b="1" dirty="0">
              <a:ln>
                <a:solidFill>
                  <a:schemeClr val="dk1"/>
                </a:solidFill>
              </a:ln>
              <a:solidFill>
                <a:srgbClr val="FFC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8F54294-34FF-26CD-2794-31A47F13378A}"/>
              </a:ext>
            </a:extLst>
          </p:cNvPr>
          <p:cNvGrpSpPr/>
          <p:nvPr/>
        </p:nvGrpSpPr>
        <p:grpSpPr>
          <a:xfrm>
            <a:off x="5283945" y="0"/>
            <a:ext cx="3859422" cy="5143500"/>
            <a:chOff x="5283945" y="0"/>
            <a:chExt cx="3859422" cy="5143500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C1007D31-8298-E540-D5EE-829ABA6D47B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87253" y="0"/>
              <a:ext cx="3856114" cy="514350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D7137D0-F2A8-A3B7-9B71-C21B7D3B7044}"/>
                </a:ext>
              </a:extLst>
            </p:cNvPr>
            <p:cNvSpPr txBox="1"/>
            <p:nvPr/>
          </p:nvSpPr>
          <p:spPr>
            <a:xfrm>
              <a:off x="5283945" y="4846697"/>
              <a:ext cx="384594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CN" altLang="en-US" sz="12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作者</a:t>
              </a:r>
              <a:r>
                <a:rPr kumimoji="0" lang="zh-CN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：</a:t>
              </a:r>
              <a:r>
                <a:rPr lang="zh-CN" altLang="en-US" sz="12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李静 副教授</a:t>
              </a:r>
              <a:r>
                <a:rPr kumimoji="0" lang="zh-CN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（清华大学美术学院）</a:t>
              </a:r>
              <a:endPara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3">
            <a:extLst>
              <a:ext uri="{FF2B5EF4-FFF2-40B4-BE49-F238E27FC236}">
                <a16:creationId xmlns:a16="http://schemas.microsoft.com/office/drawing/2014/main" id="{FD72F230-B764-BC49-9CB6-797AF892E3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49525"/>
            <a:ext cx="9144000" cy="264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>
            <a:extLst>
              <a:ext uri="{FF2B5EF4-FFF2-40B4-BE49-F238E27FC236}">
                <a16:creationId xmlns:a16="http://schemas.microsoft.com/office/drawing/2014/main" id="{19068C6C-1BD2-794E-ACAB-C5A2FEB477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254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14F47496-5D28-1342-848F-93F2B19A4808}"/>
              </a:ext>
            </a:extLst>
          </p:cNvPr>
          <p:cNvSpPr/>
          <p:nvPr/>
        </p:nvSpPr>
        <p:spPr>
          <a:xfrm>
            <a:off x="0" y="0"/>
            <a:ext cx="9144000" cy="5192713"/>
          </a:xfrm>
          <a:prstGeom prst="rect">
            <a:avLst/>
          </a:prstGeom>
          <a:solidFill>
            <a:schemeClr val="tx1"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341" name="矩形 3">
            <a:extLst>
              <a:ext uri="{FF2B5EF4-FFF2-40B4-BE49-F238E27FC236}">
                <a16:creationId xmlns:a16="http://schemas.microsoft.com/office/drawing/2014/main" id="{5C45E64F-8154-584B-8FDA-1FB786704D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09916" y="2001961"/>
            <a:ext cx="724749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100000">
                      <a:prstClr val="white"/>
                    </a:gs>
                    <a:gs pos="34000">
                      <a:srgbClr val="FFC000"/>
                    </a:gs>
                  </a:gsLst>
                  <a:path path="circle">
                    <a:fillToRect l="100000" t="100000"/>
                  </a:path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宇宙黎明和再电离时代的</a:t>
            </a:r>
            <a:r>
              <a:rPr kumimoji="0" lang="zh-CN" altLang="en-US" sz="3600" b="1" i="1" u="sng" strike="noStrike" kern="1200" cap="none" spc="0" normalizeH="0" baseline="0" noProof="0" dirty="0">
                <a:ln>
                  <a:noFill/>
                </a:ln>
                <a:gradFill>
                  <a:gsLst>
                    <a:gs pos="100000">
                      <a:prstClr val="white"/>
                    </a:gs>
                    <a:gs pos="34000">
                      <a:srgbClr val="FFC000"/>
                    </a:gs>
                  </a:gsLst>
                  <a:path path="circle">
                    <a:fillToRect l="100000" t="100000"/>
                  </a:path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间接观测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100000">
                      <a:prstClr val="white"/>
                    </a:gs>
                    <a:gs pos="34000">
                      <a:srgbClr val="FFC000"/>
                    </a:gs>
                  </a:gsLst>
                  <a:path path="circle">
                    <a:fillToRect l="100000" t="100000"/>
                  </a:path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gradFill>
                <a:gsLst>
                  <a:gs pos="100000">
                    <a:prstClr val="white"/>
                  </a:gs>
                  <a:gs pos="34000">
                    <a:srgbClr val="FFC000"/>
                  </a:gs>
                </a:gsLst>
                <a:path path="circle">
                  <a:fillToRect l="100000" t="100000"/>
                </a:path>
              </a:gra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>
            <a:extLst>
              <a:ext uri="{FF2B5EF4-FFF2-40B4-BE49-F238E27FC236}">
                <a16:creationId xmlns:a16="http://schemas.microsoft.com/office/drawing/2014/main" id="{F9F326D0-CAE0-BE45-B753-618B43BA7D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0250" y="4292204"/>
            <a:ext cx="1114425" cy="208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l" defTabSz="5143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25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 Medium" panose="020B0602020204020303" pitchFamily="34" charset="-79"/>
                <a:ea typeface="+mn-ea"/>
                <a:cs typeface="Futura Condensed" panose="020B0602020204020303" pitchFamily="34" charset="-79"/>
              </a:rPr>
              <a:t>Yi Mao (IAP)</a:t>
            </a:r>
          </a:p>
        </p:txBody>
      </p:sp>
      <p:pic>
        <p:nvPicPr>
          <p:cNvPr id="49155" name="Picture 14">
            <a:extLst>
              <a:ext uri="{FF2B5EF4-FFF2-40B4-BE49-F238E27FC236}">
                <a16:creationId xmlns:a16="http://schemas.microsoft.com/office/drawing/2014/main" id="{BE3075EA-9C87-724A-990E-65DB4EC402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0903" y="1289447"/>
            <a:ext cx="4917855" cy="2546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6" name="Picture 15">
            <a:extLst>
              <a:ext uri="{FF2B5EF4-FFF2-40B4-BE49-F238E27FC236}">
                <a16:creationId xmlns:a16="http://schemas.microsoft.com/office/drawing/2014/main" id="{29748351-9556-5F4D-8424-34AEC4E00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1889" y="4500563"/>
            <a:ext cx="4255882" cy="55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7" name="Picture 16" descr="latex-image-1.pdf">
            <a:extLst>
              <a:ext uri="{FF2B5EF4-FFF2-40B4-BE49-F238E27FC236}">
                <a16:creationId xmlns:a16="http://schemas.microsoft.com/office/drawing/2014/main" id="{41FD3A34-2681-3648-BC5A-D76B1043ED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2936" y="4010941"/>
            <a:ext cx="2560199" cy="380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8" name="Rectangle 2">
            <a:extLst>
              <a:ext uri="{FF2B5EF4-FFF2-40B4-BE49-F238E27FC236}">
                <a16:creationId xmlns:a16="http://schemas.microsoft.com/office/drawing/2014/main" id="{120F8CA0-64B2-7E4F-A349-0D79552EB2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09601"/>
            <a:ext cx="9144000" cy="48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5143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imHei" panose="02010609060101010101" pitchFamily="49" charset="-122"/>
                <a:ea typeface="SimHei" panose="02010609060101010101" pitchFamily="49" charset="-122"/>
                <a:cs typeface="Futura Medium" panose="020B0602020204020303" pitchFamily="34" charset="-79"/>
              </a:rPr>
              <a:t>来自遥远类星体的光谱在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Ly</a:t>
            </a:r>
            <a:r>
              <a:rPr kumimoji="0" lang="el-GR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α</a:t>
            </a:r>
            <a:r>
              <a:rPr kumimoji="0" lang="zh-CN" altLang="el-G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imHei" panose="02010609060101010101" pitchFamily="49" charset="-122"/>
                <a:ea typeface="SimHei" panose="02010609060101010101" pitchFamily="49" charset="-122"/>
                <a:cs typeface="Times New Roman" panose="02020603050405020304" pitchFamily="18" charset="0"/>
              </a:rPr>
              <a:t>波长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imHei" panose="02010609060101010101" pitchFamily="49" charset="-122"/>
                <a:ea typeface="SimHei" panose="02010609060101010101" pitchFamily="49" charset="-122"/>
                <a:cs typeface="Times New Roman" panose="02020603050405020304" pitchFamily="18" charset="0"/>
              </a:rPr>
              <a:t>的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imHei" panose="02010609060101010101" pitchFamily="49" charset="-122"/>
                <a:ea typeface="SimHei" panose="02010609060101010101" pitchFamily="49" charset="-122"/>
                <a:cs typeface="Times New Roman" panose="02020603050405020304" pitchFamily="18" charset="0"/>
              </a:rPr>
              <a:t>吸收线强度反映了吸收体的中性氢密度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utura Medium" panose="020B0602020204020303" pitchFamily="34" charset="-79"/>
                <a:ea typeface="SimHei" panose="02010609060101010101" pitchFamily="49" charset="-122"/>
                <a:cs typeface="Times New Roman" panose="02020603050405020304" pitchFamily="18" charset="0"/>
              </a:rPr>
              <a:t>。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utura Medium" panose="020B0602020204020303" pitchFamily="34" charset="-79"/>
              <a:ea typeface="+mn-ea"/>
              <a:cs typeface="Futura Medium" panose="020B0602020204020303" pitchFamily="34" charset="-79"/>
            </a:endParaRPr>
          </a:p>
        </p:txBody>
      </p:sp>
      <p:sp>
        <p:nvSpPr>
          <p:cNvPr id="10" name="标题 1">
            <a:extLst>
              <a:ext uri="{FF2B5EF4-FFF2-40B4-BE49-F238E27FC236}">
                <a16:creationId xmlns:a16="http://schemas.microsoft.com/office/drawing/2014/main" id="{7E5E4ADD-185D-D045-A060-45AB0797E37E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492919"/>
          </a:xfrm>
          <a:prstGeom prst="rect">
            <a:avLst/>
          </a:prstGeom>
          <a:solidFill>
            <a:schemeClr val="bg1">
              <a:lumMod val="85000"/>
            </a:schemeClr>
          </a:solidFill>
          <a:ln/>
          <a:extLst>
            <a:ext uri="{C572A759-6A51-4108-AA02-DFA0A04FC94B}"/>
          </a:ex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20092" tIns="20092" rIns="20092" bIns="20092" anchor="ctr"/>
          <a:lstStyle>
            <a:lvl1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2286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marL="0" marR="0" lvl="0" indent="0" algn="ctr" defTabSz="43815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SimHei" panose="02010609060101010101" pitchFamily="49" charset="-122"/>
                <a:ea typeface="SimHei" panose="02010609060101010101" pitchFamily="49" charset="-122"/>
                <a:cs typeface="Futura Medium" panose="020B0602020204020303" pitchFamily="34" charset="-79"/>
                <a:sym typeface="Helvetica Light"/>
              </a:rPr>
              <a:t>宇宙再电离时代的探针</a:t>
            </a:r>
            <a:r>
              <a:rPr kumimoji="0" lang="en-US" altLang="zh-CN" sz="21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SimHei" panose="02010609060101010101" pitchFamily="49" charset="-122"/>
                <a:ea typeface="SimHei" panose="02010609060101010101" pitchFamily="49" charset="-122"/>
                <a:cs typeface="Futura Medium" panose="020B0602020204020303" pitchFamily="34" charset="-79"/>
                <a:sym typeface="Helvetica Light"/>
              </a:rPr>
              <a:t>-1: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Futura medium" charset="0"/>
                <a:ea typeface="SimHei" panose="02010609060101010101" pitchFamily="49" charset="-122"/>
                <a:cs typeface="Futura Condensed" pitchFamily="-102" charset="0"/>
                <a:sym typeface="Helvetica Light"/>
              </a:rPr>
              <a:t> 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  <a:sym typeface="Helvetica Light"/>
              </a:rPr>
              <a:t>Ly</a:t>
            </a:r>
            <a:r>
              <a:rPr kumimoji="0" lang="el-GR" sz="21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  <a:sym typeface="Helvetica Light"/>
              </a:rPr>
              <a:t>α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  <a:sym typeface="Helvetica Light"/>
              </a:rPr>
              <a:t> </a:t>
            </a:r>
            <a:r>
              <a:rPr kumimoji="0" lang="zh-CN" alt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Futura medium" charset="0"/>
                <a:ea typeface="SimHei" panose="02010609060101010101" pitchFamily="49" charset="-122"/>
                <a:cs typeface="Futura Condensed" pitchFamily="-102" charset="0"/>
                <a:sym typeface="Helvetica Light"/>
              </a:rPr>
              <a:t>森林</a:t>
            </a:r>
            <a:endParaRPr kumimoji="0" lang="en-US" sz="21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SimHei" panose="02010609060101010101" pitchFamily="49" charset="-122"/>
              <a:ea typeface="SimHei" panose="02010609060101010101" pitchFamily="49" charset="-122"/>
              <a:cs typeface="Futura Medium" panose="020B0602020204020303" pitchFamily="34" charset="-79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596394055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5" name="Picture 11">
            <a:extLst>
              <a:ext uri="{FF2B5EF4-FFF2-40B4-BE49-F238E27FC236}">
                <a16:creationId xmlns:a16="http://schemas.microsoft.com/office/drawing/2014/main" id="{E8B11933-D584-D441-83D5-5E75441E6D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508" y="1519311"/>
            <a:ext cx="4327633" cy="3217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4" name="Rectangle 3">
            <a:extLst>
              <a:ext uri="{FF2B5EF4-FFF2-40B4-BE49-F238E27FC236}">
                <a16:creationId xmlns:a16="http://schemas.microsoft.com/office/drawing/2014/main" id="{28A86922-307A-B344-B1BC-109F3C1CD0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72280" y="4875335"/>
            <a:ext cx="1243013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57175" indent="-257175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1828800" indent="4572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286000" indent="4572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743200" indent="4572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200400" indent="4572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192881" marR="0" lvl="0" indent="-192881" algn="l" defTabSz="51435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Fan et al (2006)</a:t>
            </a:r>
          </a:p>
        </p:txBody>
      </p:sp>
      <p:pic>
        <p:nvPicPr>
          <p:cNvPr id="51206" name="Picture 13">
            <a:extLst>
              <a:ext uri="{FF2B5EF4-FFF2-40B4-BE49-F238E27FC236}">
                <a16:creationId xmlns:a16="http://schemas.microsoft.com/office/drawing/2014/main" id="{38EA4B89-5BF5-634B-B436-700E37D477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6345" y="1505552"/>
            <a:ext cx="3317433" cy="3231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标题 1">
            <a:extLst>
              <a:ext uri="{FF2B5EF4-FFF2-40B4-BE49-F238E27FC236}">
                <a16:creationId xmlns:a16="http://schemas.microsoft.com/office/drawing/2014/main" id="{4972B731-D396-7949-8AC0-D9404F72B663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492919"/>
          </a:xfrm>
          <a:prstGeom prst="rect">
            <a:avLst/>
          </a:prstGeom>
          <a:solidFill>
            <a:schemeClr val="bg1">
              <a:lumMod val="85000"/>
            </a:schemeClr>
          </a:solidFill>
          <a:ln/>
          <a:extLst>
            <a:ext uri="{C572A759-6A51-4108-AA02-DFA0A04FC94B}"/>
          </a:ex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20092" tIns="20092" rIns="20092" bIns="20092" anchor="ctr"/>
          <a:lstStyle>
            <a:lvl1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2286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marL="0" marR="0" lvl="0" indent="0" algn="ctr" defTabSz="43815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SimHei" panose="02010609060101010101" pitchFamily="49" charset="-122"/>
                <a:ea typeface="SimHei" panose="02010609060101010101" pitchFamily="49" charset="-122"/>
                <a:cs typeface="Futura Medium" panose="020B0602020204020303" pitchFamily="34" charset="-79"/>
                <a:sym typeface="Helvetica Light"/>
              </a:rPr>
              <a:t>宇宙再电离时代的探针</a:t>
            </a:r>
            <a:r>
              <a:rPr kumimoji="0" lang="en-US" altLang="zh-CN" sz="21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SimHei" panose="02010609060101010101" pitchFamily="49" charset="-122"/>
                <a:ea typeface="SimHei" panose="02010609060101010101" pitchFamily="49" charset="-122"/>
                <a:cs typeface="Futura Medium" panose="020B0602020204020303" pitchFamily="34" charset="-79"/>
                <a:sym typeface="Helvetica Light"/>
              </a:rPr>
              <a:t>-1: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Futura medium" charset="0"/>
                <a:ea typeface="SimHei" panose="02010609060101010101" pitchFamily="49" charset="-122"/>
                <a:cs typeface="Futura Condensed" pitchFamily="-102" charset="0"/>
                <a:sym typeface="Helvetica Light"/>
              </a:rPr>
              <a:t> 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  <a:sym typeface="Helvetica Light"/>
              </a:rPr>
              <a:t>Ly</a:t>
            </a:r>
            <a:r>
              <a:rPr kumimoji="0" lang="el-GR" sz="21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  <a:sym typeface="Helvetica Light"/>
              </a:rPr>
              <a:t>α</a:t>
            </a:r>
            <a:r>
              <a:rPr kumimoji="0" lang="zh-CN" alt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Futura medium" charset="0"/>
                <a:ea typeface="SimHei" panose="02010609060101010101" pitchFamily="49" charset="-122"/>
                <a:cs typeface="Futura Condensed" pitchFamily="-102" charset="0"/>
                <a:sym typeface="Helvetica Light"/>
              </a:rPr>
              <a:t> 森林</a:t>
            </a:r>
            <a:endParaRPr kumimoji="0" lang="en-US" sz="21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SimHei" panose="02010609060101010101" pitchFamily="49" charset="-122"/>
              <a:ea typeface="SimHei" panose="02010609060101010101" pitchFamily="49" charset="-122"/>
              <a:cs typeface="Futura Medium" panose="020B0602020204020303" pitchFamily="34" charset="-79"/>
              <a:sym typeface="Helvetica Light"/>
            </a:endParaRP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56B875F4-6492-2840-A902-ADDE4314A1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30958"/>
            <a:ext cx="9144000" cy="888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l" defTabSz="5143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imHei" panose="02010609060101010101" pitchFamily="49" charset="-122"/>
                <a:ea typeface="SimHei" panose="02010609060101010101" pitchFamily="49" charset="-122"/>
                <a:cs typeface="Futura Medium" panose="020B0602020204020303" pitchFamily="34" charset="-79"/>
              </a:rPr>
              <a:t>斯隆巡天测量类星体的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Ly</a:t>
            </a:r>
            <a:r>
              <a:rPr kumimoji="0" lang="el-GR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α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imHei" panose="02010609060101010101" pitchFamily="49" charset="-122"/>
                <a:ea typeface="SimHei" panose="02010609060101010101" pitchFamily="49" charset="-122"/>
                <a:cs typeface="Futura Medium" panose="020B0602020204020303" pitchFamily="34" charset="-79"/>
              </a:rPr>
              <a:t>吸收线通过星系际介质的光学深度，发现其在红移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imHei" panose="02010609060101010101" pitchFamily="49" charset="-122"/>
                <a:ea typeface="SimHei" panose="02010609060101010101" pitchFamily="49" charset="-122"/>
                <a:cs typeface="Futura Medium" panose="020B0602020204020303" pitchFamily="34" charset="-79"/>
              </a:rPr>
              <a:t>6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imHei" panose="02010609060101010101" pitchFamily="49" charset="-122"/>
                <a:ea typeface="SimHei" panose="02010609060101010101" pitchFamily="49" charset="-122"/>
                <a:cs typeface="Futura Medium" panose="020B0602020204020303" pitchFamily="34" charset="-79"/>
              </a:rPr>
              <a:t>附近迅速提高。这对应了中性氢在星系际介质中的比率迅速提高。这表明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imHei" panose="02010609060101010101" pitchFamily="49" charset="-122"/>
                <a:ea typeface="SimHei" panose="02010609060101010101" pitchFamily="49" charset="-122"/>
                <a:cs typeface="Futura Medium" panose="020B0602020204020303" pitchFamily="34" charset="-79"/>
              </a:rPr>
              <a:t>宇宙再电离时代在红移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imHei" panose="02010609060101010101" pitchFamily="49" charset="-122"/>
                <a:ea typeface="SimHei" panose="02010609060101010101" pitchFamily="49" charset="-122"/>
                <a:cs typeface="Futura Medium" panose="020B0602020204020303" pitchFamily="34" charset="-79"/>
              </a:rPr>
              <a:t>6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imHei" panose="02010609060101010101" pitchFamily="49" charset="-122"/>
                <a:ea typeface="SimHei" panose="02010609060101010101" pitchFamily="49" charset="-122"/>
                <a:cs typeface="Futura Medium" panose="020B0602020204020303" pitchFamily="34" charset="-79"/>
              </a:rPr>
              <a:t>时结束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imHei" panose="02010609060101010101" pitchFamily="49" charset="-122"/>
                <a:ea typeface="SimHei" panose="02010609060101010101" pitchFamily="49" charset="-122"/>
                <a:cs typeface="Futura Medium" panose="020B0602020204020303" pitchFamily="34" charset="-79"/>
              </a:rPr>
              <a:t>。</a:t>
            </a:r>
          </a:p>
          <a:p>
            <a:pPr marL="0" marR="0" lvl="0" indent="0" algn="l" defTabSz="5143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imHei" panose="02010609060101010101" pitchFamily="49" charset="-122"/>
              <a:ea typeface="SimHei" panose="02010609060101010101" pitchFamily="49" charset="-122"/>
              <a:cs typeface="Futura Medium" panose="020B06020202040203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852272051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Rectangle 3"/>
          <p:cNvSpPr txBox="1">
            <a:spLocks noChangeArrowheads="1"/>
          </p:cNvSpPr>
          <p:nvPr/>
        </p:nvSpPr>
        <p:spPr bwMode="auto">
          <a:xfrm rot="-5400000">
            <a:off x="-1173383" y="3105150"/>
            <a:ext cx="30861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utura Medium" charset="0"/>
                <a:ea typeface="Futura Medium" charset="0"/>
                <a:cs typeface="Futura Medium" charset="0"/>
              </a:rPr>
              <a:t>Figure from Trac and Gnedin (2009)</a:t>
            </a:r>
          </a:p>
        </p:txBody>
      </p:sp>
      <p:pic>
        <p:nvPicPr>
          <p:cNvPr id="3994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5867" y="1684735"/>
            <a:ext cx="4549379" cy="3115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2" name="Text Box 10"/>
          <p:cNvSpPr txBox="1">
            <a:spLocks noChangeArrowheads="1"/>
          </p:cNvSpPr>
          <p:nvPr/>
        </p:nvSpPr>
        <p:spPr bwMode="auto">
          <a:xfrm>
            <a:off x="3264550" y="2962468"/>
            <a:ext cx="1531188" cy="54245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7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 Medium" charset="0"/>
                <a:ea typeface="Futura Medium" charset="0"/>
                <a:cs typeface="Futura Medium" charset="0"/>
              </a:rPr>
              <a:t>observed galaxies (Bouwens+’08) if 20% escapes into IGM</a:t>
            </a:r>
          </a:p>
        </p:txBody>
      </p:sp>
      <p:sp>
        <p:nvSpPr>
          <p:cNvPr id="39943" name="Line 33"/>
          <p:cNvSpPr>
            <a:spLocks noChangeShapeType="1"/>
          </p:cNvSpPr>
          <p:nvPr/>
        </p:nvSpPr>
        <p:spPr bwMode="auto">
          <a:xfrm flipH="1" flipV="1">
            <a:off x="3860022" y="2629520"/>
            <a:ext cx="2" cy="332947"/>
          </a:xfrm>
          <a:prstGeom prst="line">
            <a:avLst/>
          </a:prstGeom>
          <a:noFill/>
          <a:ln w="57150">
            <a:solidFill>
              <a:srgbClr val="3366FF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9" name="Text Box 10"/>
          <p:cNvSpPr txBox="1">
            <a:spLocks noChangeArrowheads="1"/>
          </p:cNvSpPr>
          <p:nvPr/>
        </p:nvSpPr>
        <p:spPr bwMode="auto">
          <a:xfrm>
            <a:off x="3462156" y="4500147"/>
            <a:ext cx="1531188" cy="242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7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 Medium" charset="0"/>
                <a:ea typeface="+mn-ea"/>
                <a:cs typeface="Futura Medium" charset="0"/>
              </a:rPr>
              <a:t>100x observed quasars</a:t>
            </a:r>
          </a:p>
        </p:txBody>
      </p:sp>
      <p:sp>
        <p:nvSpPr>
          <p:cNvPr id="39945" name="Line 33"/>
          <p:cNvSpPr>
            <a:spLocks noChangeShapeType="1"/>
          </p:cNvSpPr>
          <p:nvPr/>
        </p:nvSpPr>
        <p:spPr bwMode="auto">
          <a:xfrm flipH="1" flipV="1">
            <a:off x="3360516" y="3943350"/>
            <a:ext cx="883787" cy="569192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1" name="Text Box 10"/>
          <p:cNvSpPr txBox="1">
            <a:spLocks noChangeArrowheads="1"/>
          </p:cNvSpPr>
          <p:nvPr/>
        </p:nvSpPr>
        <p:spPr bwMode="auto">
          <a:xfrm>
            <a:off x="845918" y="4466451"/>
            <a:ext cx="2048959" cy="242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7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 Medium" charset="0"/>
                <a:ea typeface="+mn-ea"/>
                <a:cs typeface="Futura Medium" charset="0"/>
              </a:rPr>
              <a:t>observed quasars (Hopkins+’07)</a:t>
            </a:r>
          </a:p>
        </p:txBody>
      </p:sp>
      <p:sp>
        <p:nvSpPr>
          <p:cNvPr id="39947" name="Line 33"/>
          <p:cNvSpPr>
            <a:spLocks noChangeShapeType="1"/>
          </p:cNvSpPr>
          <p:nvPr/>
        </p:nvSpPr>
        <p:spPr bwMode="auto">
          <a:xfrm flipV="1">
            <a:off x="1805561" y="3416723"/>
            <a:ext cx="34529" cy="1097756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4" name="Rectangle 3"/>
          <p:cNvSpPr txBox="1">
            <a:spLocks noChangeArrowheads="1"/>
          </p:cNvSpPr>
          <p:nvPr/>
        </p:nvSpPr>
        <p:spPr bwMode="auto">
          <a:xfrm rot="16200000">
            <a:off x="-133231" y="2750800"/>
            <a:ext cx="2148839" cy="3048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Futura Medium"/>
                <a:ea typeface="ＭＳ Ｐゴシック" charset="-128"/>
                <a:cs typeface="Futura Medium"/>
              </a:rPr>
              <a:t>Number of ionizing photons</a:t>
            </a: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B1716B7D-20A3-5873-5EC5-DEABAB30E08F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492919"/>
          </a:xfrm>
          <a:prstGeom prst="rect">
            <a:avLst/>
          </a:prstGeom>
          <a:solidFill>
            <a:schemeClr val="bg1">
              <a:lumMod val="85000"/>
            </a:schemeClr>
          </a:solidFill>
          <a:ln/>
          <a:extLst>
            <a:ext uri="{C572A759-6A51-4108-AA02-DFA0A04FC94B}"/>
          </a:ex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20092" tIns="20092" rIns="20092" bIns="20092" anchor="ctr"/>
          <a:lstStyle>
            <a:lvl1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2286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marL="0" marR="0" lvl="0" indent="0" algn="ctr" defTabSz="43815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SimHei" panose="02010609060101010101" pitchFamily="49" charset="-122"/>
                <a:ea typeface="SimHei" panose="02010609060101010101" pitchFamily="49" charset="-122"/>
                <a:cs typeface="Futura Medium" panose="020B0602020204020303" pitchFamily="34" charset="-79"/>
                <a:sym typeface="Helvetica Light"/>
              </a:rPr>
              <a:t>宇宙再电离时代的探针</a:t>
            </a:r>
            <a:r>
              <a:rPr kumimoji="0" lang="en-US" altLang="zh-CN" sz="21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SimHei" panose="02010609060101010101" pitchFamily="49" charset="-122"/>
                <a:ea typeface="SimHei" panose="02010609060101010101" pitchFamily="49" charset="-122"/>
                <a:cs typeface="Futura Medium" panose="020B0602020204020303" pitchFamily="34" charset="-79"/>
                <a:sym typeface="Helvetica Light"/>
              </a:rPr>
              <a:t>-1: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Futura medium" charset="0"/>
                <a:ea typeface="SimHei" panose="02010609060101010101" pitchFamily="49" charset="-122"/>
                <a:cs typeface="Futura Condensed" pitchFamily="-102" charset="0"/>
                <a:sym typeface="Helvetica Light"/>
              </a:rPr>
              <a:t> 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  <a:sym typeface="Helvetica Light"/>
              </a:rPr>
              <a:t>Ly</a:t>
            </a:r>
            <a:r>
              <a:rPr kumimoji="0" lang="el-GR" sz="21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  <a:sym typeface="Helvetica Light"/>
              </a:rPr>
              <a:t>α</a:t>
            </a:r>
            <a:r>
              <a:rPr kumimoji="0" lang="zh-CN" alt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Futura medium" charset="0"/>
                <a:ea typeface="SimHei" panose="02010609060101010101" pitchFamily="49" charset="-122"/>
                <a:cs typeface="Futura Condensed" pitchFamily="-102" charset="0"/>
                <a:sym typeface="Helvetica Light"/>
              </a:rPr>
              <a:t> 森林</a:t>
            </a:r>
            <a:endParaRPr kumimoji="0" lang="en-US" sz="21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SimHei" panose="02010609060101010101" pitchFamily="49" charset="-122"/>
              <a:ea typeface="SimHei" panose="02010609060101010101" pitchFamily="49" charset="-122"/>
              <a:cs typeface="Futura Medium" panose="020B0602020204020303" pitchFamily="34" charset="-79"/>
              <a:sym typeface="Helvetica Light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1578422-8707-8EFD-C6BF-40A748ACB5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30958"/>
            <a:ext cx="9144000" cy="888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l" defTabSz="5143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imHei" panose="02010609060101010101" pitchFamily="49" charset="-122"/>
                <a:ea typeface="SimHei" panose="02010609060101010101" pitchFamily="49" charset="-122"/>
                <a:cs typeface="Futura Medium" panose="020B0602020204020303" pitchFamily="34" charset="-79"/>
              </a:rPr>
              <a:t>宇宙再电离时代在红移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imHei" panose="02010609060101010101" pitchFamily="49" charset="-122"/>
                <a:ea typeface="SimHei" panose="02010609060101010101" pitchFamily="49" charset="-122"/>
                <a:cs typeface="Futura Medium" panose="020B0602020204020303" pitchFamily="34" charset="-79"/>
              </a:rPr>
              <a:t>6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imHei" panose="02010609060101010101" pitchFamily="49" charset="-122"/>
                <a:ea typeface="SimHei" panose="02010609060101010101" pitchFamily="49" charset="-122"/>
                <a:cs typeface="Futura Medium" panose="020B0602020204020303" pitchFamily="34" charset="-79"/>
              </a:rPr>
              <a:t>时结束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imHei" panose="02010609060101010101" pitchFamily="49" charset="-122"/>
                <a:ea typeface="SimHei" panose="02010609060101010101" pitchFamily="49" charset="-122"/>
                <a:cs typeface="Futura Medium" panose="020B0602020204020303" pitchFamily="34" charset="-79"/>
              </a:rPr>
              <a:t>意味着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imHei" panose="02010609060101010101" pitchFamily="49" charset="-122"/>
                <a:ea typeface="SimHei" panose="02010609060101010101" pitchFamily="49" charset="-122"/>
                <a:cs typeface="Futura Medium" panose="020B0602020204020303" pitchFamily="34" charset="-79"/>
              </a:rPr>
              <a:t>完成再电离的主要</a:t>
            </a:r>
            <a:r>
              <a:rPr kumimoji="0" lang="zh-CN" altLang="en-CN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imHei" panose="02010609060101010101" pitchFamily="49" charset="-122"/>
                <a:ea typeface="SimHei" panose="02010609060101010101" pitchFamily="49" charset="-122"/>
                <a:cs typeface="Futura Medium" panose="020B0602020204020303" pitchFamily="34" charset="-79"/>
              </a:rPr>
              <a:t>电离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imHei" panose="02010609060101010101" pitchFamily="49" charset="-122"/>
                <a:ea typeface="SimHei" panose="02010609060101010101" pitchFamily="49" charset="-122"/>
                <a:cs typeface="Futura Medium" panose="020B0602020204020303" pitchFamily="34" charset="-79"/>
              </a:rPr>
              <a:t>光</a:t>
            </a:r>
            <a:r>
              <a:rPr kumimoji="0" lang="zh-CN" altLang="en-CN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imHei" panose="02010609060101010101" pitchFamily="49" charset="-122"/>
                <a:ea typeface="SimHei" panose="02010609060101010101" pitchFamily="49" charset="-122"/>
                <a:cs typeface="Futura Medium" panose="020B0602020204020303" pitchFamily="34" charset="-79"/>
              </a:rPr>
              <a:t>源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imHei" panose="02010609060101010101" pitchFamily="49" charset="-122"/>
                <a:ea typeface="SimHei" panose="02010609060101010101" pitchFamily="49" charset="-122"/>
                <a:cs typeface="Futura Medium" panose="020B0602020204020303" pitchFamily="34" charset="-79"/>
              </a:rPr>
              <a:t>不可能是类星体，而只能是星系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imHei" panose="02010609060101010101" pitchFamily="49" charset="-122"/>
                <a:ea typeface="SimHei" panose="02010609060101010101" pitchFamily="49" charset="-122"/>
                <a:cs typeface="Futura Medium" panose="020B0602020204020303" pitchFamily="34" charset="-79"/>
              </a:rPr>
              <a:t>。这一理论上的推论最近也被</a:t>
            </a:r>
            <a:r>
              <a:rPr kumimoji="0" lang="zh-CN" altLang="en-CN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imHei" panose="02010609060101010101" pitchFamily="49" charset="-122"/>
                <a:ea typeface="SimHei" panose="02010609060101010101" pitchFamily="49" charset="-122"/>
                <a:cs typeface="Futura Medium" panose="020B0602020204020303" pitchFamily="34" charset="-79"/>
              </a:rPr>
              <a:t>高红移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imHei" panose="02010609060101010101" pitchFamily="49" charset="-122"/>
                <a:ea typeface="SimHei" panose="02010609060101010101" pitchFamily="49" charset="-122"/>
                <a:cs typeface="Futura Medium" panose="020B0602020204020303" pitchFamily="34" charset="-79"/>
              </a:rPr>
              <a:t>类星体观测所证实（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imHei" panose="02010609060101010101" pitchFamily="49" charset="-122"/>
                <a:ea typeface="SimHei" panose="02010609060101010101" pitchFamily="49" charset="-122"/>
                <a:cs typeface="Futura Medium" panose="020B0602020204020303" pitchFamily="34" charset="-79"/>
              </a:rPr>
              <a:t>Jiang et al. 2022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imHei" panose="02010609060101010101" pitchFamily="49" charset="-122"/>
                <a:ea typeface="SimHei" panose="02010609060101010101" pitchFamily="49" charset="-122"/>
                <a:cs typeface="Futura Medium" panose="020B0602020204020303" pitchFamily="34" charset="-79"/>
              </a:rPr>
              <a:t>）</a:t>
            </a:r>
          </a:p>
          <a:p>
            <a:pPr marL="0" marR="0" lvl="0" indent="0" algn="l" defTabSz="5143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imHei" panose="02010609060101010101" pitchFamily="49" charset="-122"/>
              <a:ea typeface="SimHei" panose="02010609060101010101" pitchFamily="49" charset="-122"/>
              <a:cs typeface="Futura Medium" panose="020B0602020204020303" pitchFamily="34" charset="-79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401568A-D6DB-5862-460D-2EC7BF7C3B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5532" y="1684734"/>
            <a:ext cx="3987609" cy="199380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6C44D12-EA48-676F-4BC8-CA0B15AE5F3D}"/>
              </a:ext>
            </a:extLst>
          </p:cNvPr>
          <p:cNvSpPr txBox="1"/>
          <p:nvPr/>
        </p:nvSpPr>
        <p:spPr>
          <a:xfrm>
            <a:off x="5083631" y="3650784"/>
            <a:ext cx="3987608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(b) Quasar contribution to reionization. 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 three curves represent the fractions (</a:t>
            </a:r>
            <a:r>
              <a:rPr kumimoji="0" lang="en-US" sz="13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</a:t>
            </a:r>
            <a:r>
              <a:rPr kumimoji="0" lang="en-US" sz="1300" b="0" i="0" u="none" strike="noStrike" kern="1200" cap="none" spc="0" normalizeH="0" baseline="-2500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AGN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 of the cumulative quasar emissivity to the total photon emissivity required to ionize the universe. They indicate a negligible quasar contribution. Figure from Jiang et al. (2022)</a:t>
            </a:r>
            <a:endParaRPr kumimoji="0" lang="en-CN" sz="13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54409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1">
            <a:extLst>
              <a:ext uri="{FF2B5EF4-FFF2-40B4-BE49-F238E27FC236}">
                <a16:creationId xmlns:a16="http://schemas.microsoft.com/office/drawing/2014/main" id="{DF3FB890-31A2-314D-BAAB-47E3F61249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7463" y="1084164"/>
            <a:ext cx="3173238" cy="3966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34">
            <a:extLst>
              <a:ext uri="{FF2B5EF4-FFF2-40B4-BE49-F238E27FC236}">
                <a16:creationId xmlns:a16="http://schemas.microsoft.com/office/drawing/2014/main" id="{58A78736-F008-BE42-B21D-E4EC5B8994F4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1077691" y="3689429"/>
            <a:ext cx="2491730" cy="230832"/>
          </a:xfrm>
          <a:prstGeom prst="rect">
            <a:avLst/>
          </a:prstGeom>
          <a:noFill/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>
            <a:spAutoFit/>
          </a:bodyPr>
          <a:lstStyle/>
          <a:p>
            <a:pPr marL="0" marR="0" lvl="0" indent="0" algn="l" defTabSz="5143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Futura Medium"/>
                <a:ea typeface="ＭＳ Ｐゴシック" pitchFamily="-108" charset="-128"/>
                <a:cs typeface="Futura Medium"/>
              </a:rPr>
              <a:t>Credit: NASA/WMAP Science Team</a:t>
            </a:r>
          </a:p>
        </p:txBody>
      </p:sp>
      <p:sp>
        <p:nvSpPr>
          <p:cNvPr id="11" name="Line 33">
            <a:extLst>
              <a:ext uri="{FF2B5EF4-FFF2-40B4-BE49-F238E27FC236}">
                <a16:creationId xmlns:a16="http://schemas.microsoft.com/office/drawing/2014/main" id="{1FC88ECA-688E-3540-BA69-72C6C0C2E28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163615" y="1831312"/>
            <a:ext cx="1" cy="2406125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 marL="0" marR="0" lvl="0" indent="0" algn="l" defTabSz="5143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731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53255" name="Picture 12" descr="latex-image-1.pdf">
            <a:extLst>
              <a:ext uri="{FF2B5EF4-FFF2-40B4-BE49-F238E27FC236}">
                <a16:creationId xmlns:a16="http://schemas.microsoft.com/office/drawing/2014/main" id="{E86F959F-58DC-6441-9C2B-737032F95A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3582" y="2725506"/>
            <a:ext cx="1221581" cy="38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7" name="Picture 2">
            <a:extLst>
              <a:ext uri="{FF2B5EF4-FFF2-40B4-BE49-F238E27FC236}">
                <a16:creationId xmlns:a16="http://schemas.microsoft.com/office/drawing/2014/main" id="{1AE3248A-98F0-8A44-98A9-F8B45B1783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126" y="4237436"/>
            <a:ext cx="213122" cy="263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Line 33">
            <a:extLst>
              <a:ext uri="{FF2B5EF4-FFF2-40B4-BE49-F238E27FC236}">
                <a16:creationId xmlns:a16="http://schemas.microsoft.com/office/drawing/2014/main" id="{46BE5986-717F-A443-B242-F392BE98A846}"/>
              </a:ext>
            </a:extLst>
          </p:cNvPr>
          <p:cNvSpPr>
            <a:spLocks noChangeShapeType="1"/>
          </p:cNvSpPr>
          <p:nvPr/>
        </p:nvSpPr>
        <p:spPr bwMode="auto">
          <a:xfrm>
            <a:off x="3727939" y="1831312"/>
            <a:ext cx="426152" cy="2406124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 marL="0" marR="0" lvl="0" indent="0" algn="l" defTabSz="5143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731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7" name="Line 33">
            <a:extLst>
              <a:ext uri="{FF2B5EF4-FFF2-40B4-BE49-F238E27FC236}">
                <a16:creationId xmlns:a16="http://schemas.microsoft.com/office/drawing/2014/main" id="{FF9D7085-94B8-0B4A-8B4F-2C6541FCB50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163616" y="1831312"/>
            <a:ext cx="483747" cy="2406125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 marL="0" marR="0" lvl="0" indent="0" algn="l" defTabSz="5143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731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53260" name="Picture 2">
            <a:extLst>
              <a:ext uri="{FF2B5EF4-FFF2-40B4-BE49-F238E27FC236}">
                <a16:creationId xmlns:a16="http://schemas.microsoft.com/office/drawing/2014/main" id="{F777AC36-E6C4-5543-B9A0-DEAD56F436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3057" y="3207808"/>
            <a:ext cx="2597944" cy="756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标题 1">
            <a:extLst>
              <a:ext uri="{FF2B5EF4-FFF2-40B4-BE49-F238E27FC236}">
                <a16:creationId xmlns:a16="http://schemas.microsoft.com/office/drawing/2014/main" id="{0D56D73D-33A9-9D4A-9669-3534BD2FDD9E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492919"/>
          </a:xfrm>
          <a:prstGeom prst="rect">
            <a:avLst/>
          </a:prstGeom>
          <a:solidFill>
            <a:schemeClr val="bg1">
              <a:lumMod val="85000"/>
            </a:schemeClr>
          </a:solidFill>
          <a:ln/>
          <a:extLst>
            <a:ext uri="{C572A759-6A51-4108-AA02-DFA0A04FC94B}"/>
          </a:ex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20092" tIns="20092" rIns="20092" bIns="20092" anchor="ctr"/>
          <a:lstStyle>
            <a:lvl1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2286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marL="0" marR="0" lvl="0" indent="0" algn="ctr" defTabSz="43815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SimHei" panose="02010609060101010101" pitchFamily="49" charset="-122"/>
                <a:ea typeface="SimHei" panose="02010609060101010101" pitchFamily="49" charset="-122"/>
                <a:cs typeface="Futura Medium" panose="020B0602020204020303" pitchFamily="34" charset="-79"/>
                <a:sym typeface="Helvetica Light"/>
              </a:rPr>
              <a:t>宇宙再电离时代的探针</a:t>
            </a:r>
            <a:r>
              <a:rPr kumimoji="0" lang="en-US" altLang="zh-CN" sz="21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SimHei" panose="02010609060101010101" pitchFamily="49" charset="-122"/>
                <a:ea typeface="SimHei" panose="02010609060101010101" pitchFamily="49" charset="-122"/>
                <a:cs typeface="Futura Medium" panose="020B0602020204020303" pitchFamily="34" charset="-79"/>
                <a:sym typeface="Helvetica Light"/>
              </a:rPr>
              <a:t>-2: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Futura medium" charset="0"/>
                <a:ea typeface="SimHei" panose="02010609060101010101" pitchFamily="49" charset="-122"/>
                <a:cs typeface="Futura Condensed" pitchFamily="-102" charset="0"/>
                <a:sym typeface="Helvetica Light"/>
              </a:rPr>
              <a:t> </a:t>
            </a:r>
            <a:r>
              <a:rPr kumimoji="0" lang="zh-CN" alt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Futura medium" charset="0"/>
                <a:ea typeface="SimHei" panose="02010609060101010101" pitchFamily="49" charset="-122"/>
                <a:cs typeface="Futura Condensed" pitchFamily="-102" charset="0"/>
                <a:sym typeface="Helvetica Light"/>
              </a:rPr>
              <a:t>宇宙微波背景辐射</a:t>
            </a:r>
            <a:endParaRPr kumimoji="0" lang="en-US" sz="21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SimHei" panose="02010609060101010101" pitchFamily="49" charset="-122"/>
              <a:ea typeface="SimHei" panose="02010609060101010101" pitchFamily="49" charset="-122"/>
              <a:cs typeface="Futura Medium" panose="020B0602020204020303" pitchFamily="34" charset="-79"/>
              <a:sym typeface="Helvetica Light"/>
            </a:endParaRPr>
          </a:p>
        </p:txBody>
      </p:sp>
      <p:sp>
        <p:nvSpPr>
          <p:cNvPr id="18" name="Rectangle 2">
            <a:extLst>
              <a:ext uri="{FF2B5EF4-FFF2-40B4-BE49-F238E27FC236}">
                <a16:creationId xmlns:a16="http://schemas.microsoft.com/office/drawing/2014/main" id="{EE85D3B6-9B9B-C545-A91A-E2EFFDFE66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09601"/>
            <a:ext cx="9144000" cy="686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l" defTabSz="5143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imHei" panose="02010609060101010101" pitchFamily="49" charset="-122"/>
                <a:ea typeface="SimHei" panose="02010609060101010101" pitchFamily="49" charset="-122"/>
                <a:cs typeface="Futura Medium" panose="020B0602020204020303" pitchFamily="34" charset="-79"/>
              </a:rPr>
              <a:t>宇宙微波背景辐射光子被处于再电离时代及之后的自由光子所散射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imHei" panose="02010609060101010101" pitchFamily="49" charset="-122"/>
                <a:ea typeface="SimHei" panose="02010609060101010101" pitchFamily="49" charset="-122"/>
                <a:cs typeface="Futura Medium" panose="020B0602020204020303" pitchFamily="34" charset="-79"/>
              </a:rPr>
              <a:t>(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imHei" panose="02010609060101010101" pitchFamily="49" charset="-122"/>
                <a:ea typeface="SimHei" panose="02010609060101010101" pitchFamily="49" charset="-122"/>
                <a:cs typeface="Futura Medium" panose="020B0602020204020303" pitchFamily="34" charset="-79"/>
              </a:rPr>
              <a:t>汤普逊散射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imHei" panose="02010609060101010101" pitchFamily="49" charset="-122"/>
                <a:ea typeface="SimHei" panose="02010609060101010101" pitchFamily="49" charset="-122"/>
                <a:cs typeface="Futura Medium" panose="020B0602020204020303" pitchFamily="34" charset="-79"/>
              </a:rPr>
              <a:t>)</a:t>
            </a:r>
          </a:p>
          <a:p>
            <a:pPr marL="0" marR="0" lvl="0" indent="0" algn="l" defTabSz="5143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imHei" panose="02010609060101010101" pitchFamily="49" charset="-122"/>
              <a:ea typeface="SimHei" panose="02010609060101010101" pitchFamily="49" charset="-122"/>
              <a:cs typeface="Futura Medium" panose="020B06020202040203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3775510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>
            <a:extLst>
              <a:ext uri="{FF2B5EF4-FFF2-40B4-BE49-F238E27FC236}">
                <a16:creationId xmlns:a16="http://schemas.microsoft.com/office/drawing/2014/main" id="{AB2BC575-55A2-AF46-A955-C1E21DFF2C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0" y="4865688"/>
            <a:ext cx="148590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en-US" altLang="en-US" sz="1500" b="1">
                <a:latin typeface="Futura Medium" panose="020B0602020204020303" pitchFamily="34" charset="-79"/>
                <a:cs typeface="Futura Condensed" panose="020B0602020204020303" pitchFamily="34" charset="-79"/>
              </a:rPr>
              <a:t>Yi Mao (IAP)</a:t>
            </a:r>
          </a:p>
        </p:txBody>
      </p:sp>
      <p:sp>
        <p:nvSpPr>
          <p:cNvPr id="55299" name="Rectangle 7">
            <a:extLst>
              <a:ext uri="{FF2B5EF4-FFF2-40B4-BE49-F238E27FC236}">
                <a16:creationId xmlns:a16="http://schemas.microsoft.com/office/drawing/2014/main" id="{2069CAC2-C7FB-A449-86C1-65F8CAFEB9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0" y="4865688"/>
            <a:ext cx="148590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en-US" altLang="en-US" sz="1500" b="1">
                <a:latin typeface="Futura Medium" panose="020B0602020204020303" pitchFamily="34" charset="-79"/>
                <a:cs typeface="Futura Condensed" panose="020B0602020204020303" pitchFamily="34" charset="-79"/>
              </a:rPr>
              <a:t>Yi Mao (IAP)</a:t>
            </a:r>
          </a:p>
        </p:txBody>
      </p:sp>
      <p:pic>
        <p:nvPicPr>
          <p:cNvPr id="55300" name="Picture 5">
            <a:extLst>
              <a:ext uri="{FF2B5EF4-FFF2-40B4-BE49-F238E27FC236}">
                <a16:creationId xmlns:a16="http://schemas.microsoft.com/office/drawing/2014/main" id="{AF9357AF-71CE-4A43-9377-AA146137BB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900" y="914400"/>
            <a:ext cx="5543550" cy="417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8C56B416-5D2E-8E47-5D56-41FC86739E0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492919"/>
          </a:xfrm>
          <a:prstGeom prst="rect">
            <a:avLst/>
          </a:prstGeom>
          <a:solidFill>
            <a:schemeClr val="bg1">
              <a:lumMod val="85000"/>
            </a:schemeClr>
          </a:solidFill>
          <a:ln/>
          <a:extLst>
            <a:ext uri="{C572A759-6A51-4108-AA02-DFA0A04FC94B}"/>
          </a:ex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20092" tIns="20092" rIns="20092" bIns="20092" anchor="ctr"/>
          <a:lstStyle>
            <a:lvl1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2286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marL="0" marR="0" lvl="0" indent="0" algn="ctr" defTabSz="43815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SimHei" panose="02010609060101010101" pitchFamily="49" charset="-122"/>
                <a:ea typeface="SimHei" panose="02010609060101010101" pitchFamily="49" charset="-122"/>
                <a:cs typeface="Futura Medium" panose="020B0602020204020303" pitchFamily="34" charset="-79"/>
                <a:sym typeface="Helvetica Light"/>
              </a:rPr>
              <a:t>宇宙再电离时代的探针</a:t>
            </a:r>
            <a:r>
              <a:rPr kumimoji="0" lang="en-US" altLang="zh-CN" sz="21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SimHei" panose="02010609060101010101" pitchFamily="49" charset="-122"/>
                <a:ea typeface="SimHei" panose="02010609060101010101" pitchFamily="49" charset="-122"/>
                <a:cs typeface="Futura Medium" panose="020B0602020204020303" pitchFamily="34" charset="-79"/>
                <a:sym typeface="Helvetica Light"/>
              </a:rPr>
              <a:t>-2: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Futura medium" charset="0"/>
                <a:ea typeface="SimHei" panose="02010609060101010101" pitchFamily="49" charset="-122"/>
                <a:cs typeface="Futura Condensed" pitchFamily="-102" charset="0"/>
                <a:sym typeface="Helvetica Light"/>
              </a:rPr>
              <a:t> </a:t>
            </a:r>
            <a:r>
              <a:rPr kumimoji="0" lang="zh-CN" alt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Futura medium" charset="0"/>
                <a:ea typeface="SimHei" panose="02010609060101010101" pitchFamily="49" charset="-122"/>
                <a:cs typeface="Futura Condensed" pitchFamily="-102" charset="0"/>
                <a:sym typeface="Helvetica Light"/>
              </a:rPr>
              <a:t>宇宙微波背景辐射</a:t>
            </a:r>
            <a:endParaRPr kumimoji="0" lang="en-US" sz="21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SimHei" panose="02010609060101010101" pitchFamily="49" charset="-122"/>
              <a:ea typeface="SimHei" panose="02010609060101010101" pitchFamily="49" charset="-122"/>
              <a:cs typeface="Futura Medium" panose="020B0602020204020303" pitchFamily="34" charset="-79"/>
              <a:sym typeface="Helvetica Light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>
            <a:extLst>
              <a:ext uri="{FF2B5EF4-FFF2-40B4-BE49-F238E27FC236}">
                <a16:creationId xmlns:a16="http://schemas.microsoft.com/office/drawing/2014/main" id="{470045EC-272E-774E-8448-DDC177C305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0" y="4865688"/>
            <a:ext cx="148590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en-US" altLang="en-US" sz="1500" b="1">
                <a:latin typeface="Futura Medium" panose="020B0602020204020303" pitchFamily="34" charset="-79"/>
                <a:cs typeface="Futura Condensed" panose="020B0602020204020303" pitchFamily="34" charset="-79"/>
              </a:rPr>
              <a:t>Yi Mao (IAP)</a:t>
            </a:r>
          </a:p>
        </p:txBody>
      </p:sp>
      <p:sp>
        <p:nvSpPr>
          <p:cNvPr id="57347" name="Rectangle 7">
            <a:extLst>
              <a:ext uri="{FF2B5EF4-FFF2-40B4-BE49-F238E27FC236}">
                <a16:creationId xmlns:a16="http://schemas.microsoft.com/office/drawing/2014/main" id="{662FCDCE-6BC3-BA4D-87DF-963DC5F63C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0" y="4865688"/>
            <a:ext cx="148590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en-US" altLang="en-US" sz="1500" b="1">
                <a:latin typeface="Futura Medium" panose="020B0602020204020303" pitchFamily="34" charset="-79"/>
                <a:cs typeface="Futura Condensed" panose="020B0602020204020303" pitchFamily="34" charset="-79"/>
              </a:rPr>
              <a:t>Yi Mao (IAP)</a:t>
            </a:r>
          </a:p>
        </p:txBody>
      </p:sp>
      <p:pic>
        <p:nvPicPr>
          <p:cNvPr id="57348" name="Picture 14">
            <a:extLst>
              <a:ext uri="{FF2B5EF4-FFF2-40B4-BE49-F238E27FC236}">
                <a16:creationId xmlns:a16="http://schemas.microsoft.com/office/drawing/2014/main" id="{8171AFAC-0B89-614C-8836-6CCE9C968B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914400"/>
            <a:ext cx="5557838" cy="417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9" name="Picture 6">
            <a:extLst>
              <a:ext uri="{FF2B5EF4-FFF2-40B4-BE49-F238E27FC236}">
                <a16:creationId xmlns:a16="http://schemas.microsoft.com/office/drawing/2014/main" id="{A4061801-110C-EC4A-A0A4-A238473B29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3938" y="2914650"/>
            <a:ext cx="3013075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D655DCC5-B052-30A8-2EF6-D5EDDFDF902F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492919"/>
          </a:xfrm>
          <a:prstGeom prst="rect">
            <a:avLst/>
          </a:prstGeom>
          <a:solidFill>
            <a:schemeClr val="bg1">
              <a:lumMod val="85000"/>
            </a:schemeClr>
          </a:solidFill>
          <a:ln/>
          <a:extLst>
            <a:ext uri="{C572A759-6A51-4108-AA02-DFA0A04FC94B}"/>
          </a:ex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20092" tIns="20092" rIns="20092" bIns="20092" anchor="ctr"/>
          <a:lstStyle>
            <a:lvl1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2286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marL="0" marR="0" lvl="0" indent="0" algn="ctr" defTabSz="43815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SimHei" panose="02010609060101010101" pitchFamily="49" charset="-122"/>
                <a:ea typeface="SimHei" panose="02010609060101010101" pitchFamily="49" charset="-122"/>
                <a:cs typeface="Futura Medium" panose="020B0602020204020303" pitchFamily="34" charset="-79"/>
                <a:sym typeface="Helvetica Light"/>
              </a:rPr>
              <a:t>宇宙再电离时代的探针</a:t>
            </a:r>
            <a:r>
              <a:rPr kumimoji="0" lang="en-US" altLang="zh-CN" sz="21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SimHei" panose="02010609060101010101" pitchFamily="49" charset="-122"/>
                <a:ea typeface="SimHei" panose="02010609060101010101" pitchFamily="49" charset="-122"/>
                <a:cs typeface="Futura Medium" panose="020B0602020204020303" pitchFamily="34" charset="-79"/>
                <a:sym typeface="Helvetica Light"/>
              </a:rPr>
              <a:t>-2: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Futura medium" charset="0"/>
                <a:ea typeface="SimHei" panose="02010609060101010101" pitchFamily="49" charset="-122"/>
                <a:cs typeface="Futura Condensed" pitchFamily="-102" charset="0"/>
                <a:sym typeface="Helvetica Light"/>
              </a:rPr>
              <a:t> </a:t>
            </a:r>
            <a:r>
              <a:rPr kumimoji="0" lang="zh-CN" alt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Futura medium" charset="0"/>
                <a:ea typeface="SimHei" panose="02010609060101010101" pitchFamily="49" charset="-122"/>
                <a:cs typeface="Futura Condensed" pitchFamily="-102" charset="0"/>
                <a:sym typeface="Helvetica Light"/>
              </a:rPr>
              <a:t>宇宙微波背景辐射</a:t>
            </a:r>
            <a:endParaRPr kumimoji="0" lang="en-US" sz="21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SimHei" panose="02010609060101010101" pitchFamily="49" charset="-122"/>
              <a:ea typeface="SimHei" panose="02010609060101010101" pitchFamily="49" charset="-122"/>
              <a:cs typeface="Futura Medium" panose="020B0602020204020303" pitchFamily="34" charset="-79"/>
              <a:sym typeface="Helvetica Light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3356" y="1371600"/>
            <a:ext cx="3270145" cy="3028950"/>
          </a:xfrm>
          <a:prstGeom prst="rect">
            <a:avLst/>
          </a:prstGeom>
        </p:spPr>
      </p:pic>
      <p:sp>
        <p:nvSpPr>
          <p:cNvPr id="17" name="Line 33"/>
          <p:cNvSpPr>
            <a:spLocks noChangeShapeType="1"/>
          </p:cNvSpPr>
          <p:nvPr/>
        </p:nvSpPr>
        <p:spPr bwMode="auto">
          <a:xfrm flipH="1">
            <a:off x="5143500" y="1676958"/>
            <a:ext cx="514350" cy="800733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Line 33"/>
          <p:cNvSpPr>
            <a:spLocks noChangeShapeType="1"/>
          </p:cNvSpPr>
          <p:nvPr/>
        </p:nvSpPr>
        <p:spPr bwMode="auto">
          <a:xfrm flipV="1">
            <a:off x="3200400" y="3086100"/>
            <a:ext cx="0" cy="971550"/>
          </a:xfrm>
          <a:prstGeom prst="line">
            <a:avLst/>
          </a:prstGeom>
          <a:noFill/>
          <a:ln w="38100">
            <a:solidFill>
              <a:srgbClr val="FF0000"/>
            </a:solidFill>
            <a:prstDash val="dash"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Line 33"/>
          <p:cNvSpPr>
            <a:spLocks noChangeShapeType="1"/>
          </p:cNvSpPr>
          <p:nvPr/>
        </p:nvSpPr>
        <p:spPr bwMode="auto">
          <a:xfrm flipV="1">
            <a:off x="2400300" y="3086100"/>
            <a:ext cx="800100" cy="0"/>
          </a:xfrm>
          <a:prstGeom prst="line">
            <a:avLst/>
          </a:prstGeom>
          <a:noFill/>
          <a:ln w="38100">
            <a:solidFill>
              <a:srgbClr val="FF0000"/>
            </a:solidFill>
            <a:prstDash val="dash"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Line 33"/>
          <p:cNvSpPr>
            <a:spLocks noChangeShapeType="1"/>
          </p:cNvSpPr>
          <p:nvPr/>
        </p:nvSpPr>
        <p:spPr bwMode="auto">
          <a:xfrm flipH="1">
            <a:off x="3200400" y="3086100"/>
            <a:ext cx="245745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657850" y="2971800"/>
            <a:ext cx="22479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utura Medium" charset="0"/>
                <a:ea typeface="Futura Medium" charset="0"/>
                <a:cs typeface="Futura Medium" charset="0"/>
              </a:rPr>
              <a:t>4% CMB photons could have been scattered by the fully ionized IGM at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utura Medium" charset="0"/>
                <a:ea typeface="Futura Medium" charset="0"/>
                <a:cs typeface="Futura Medium" charset="0"/>
              </a:rPr>
              <a:t>z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utura Medium" charset="0"/>
                <a:ea typeface="Futura Medium" charset="0"/>
                <a:cs typeface="Futura Medium" charset="0"/>
              </a:rPr>
              <a:t>&lt;6</a:t>
            </a: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Line 33"/>
          <p:cNvSpPr>
            <a:spLocks noChangeShapeType="1"/>
          </p:cNvSpPr>
          <p:nvPr/>
        </p:nvSpPr>
        <p:spPr bwMode="auto">
          <a:xfrm flipV="1">
            <a:off x="3543300" y="1428750"/>
            <a:ext cx="0" cy="2628900"/>
          </a:xfrm>
          <a:prstGeom prst="line">
            <a:avLst/>
          </a:prstGeom>
          <a:noFill/>
          <a:ln w="38100">
            <a:solidFill>
              <a:schemeClr val="accent1"/>
            </a:solidFill>
            <a:prstDash val="dash"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Line 33"/>
          <p:cNvSpPr>
            <a:spLocks noChangeShapeType="1"/>
          </p:cNvSpPr>
          <p:nvPr/>
        </p:nvSpPr>
        <p:spPr bwMode="auto">
          <a:xfrm flipH="1">
            <a:off x="3600450" y="3943350"/>
            <a:ext cx="2057400" cy="0"/>
          </a:xfrm>
          <a:prstGeom prst="line">
            <a:avLst/>
          </a:prstGeom>
          <a:noFill/>
          <a:ln w="57150">
            <a:solidFill>
              <a:srgbClr val="4F81BD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5657850" y="3765203"/>
            <a:ext cx="2286000" cy="14029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utura Medium" charset="0"/>
                <a:ea typeface="Futura Medium" charset="0"/>
                <a:cs typeface="Futura Medium" charset="0"/>
              </a:rPr>
              <a:t>If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utura Medium" charset="0"/>
                <a:ea typeface="Futura Medium" charset="0"/>
                <a:cs typeface="Futura Medium" charset="0"/>
              </a:rPr>
              <a:t>reionization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utura Medium" charset="0"/>
                <a:ea typeface="Futura Medium" charset="0"/>
                <a:cs typeface="Futura Medium" charset="0"/>
              </a:rPr>
              <a:t> would be instantaneous,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utura Medium" charset="0"/>
                <a:ea typeface="Futura Medium" charset="0"/>
                <a:cs typeface="Futura Medium" charset="0"/>
              </a:rPr>
              <a:t>then                      (Planck 2015), or                      (Planck 2016).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8" name="Picture 27" descr="latex-image-1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5050" y="4229658"/>
            <a:ext cx="1028700" cy="228600"/>
          </a:xfrm>
          <a:prstGeom prst="rect">
            <a:avLst/>
          </a:prstGeom>
        </p:spPr>
      </p:pic>
      <p:sp>
        <p:nvSpPr>
          <p:cNvPr id="29" name="Rectangle 3"/>
          <p:cNvSpPr txBox="1">
            <a:spLocks noChangeArrowheads="1"/>
          </p:cNvSpPr>
          <p:nvPr/>
        </p:nvSpPr>
        <p:spPr bwMode="auto">
          <a:xfrm rot="16200000">
            <a:off x="654155" y="3181350"/>
            <a:ext cx="2133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257175" marR="0" lvl="0" indent="-257175" algn="l" defTabSz="685800" rtl="0" eaLnBrk="0" fontAlgn="auto" latinLnBrk="0" hangingPunct="0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utura Medium" charset="0"/>
                <a:ea typeface="Futura Medium" charset="0"/>
                <a:cs typeface="Futura Medium" charset="0"/>
              </a:rPr>
              <a:t>Robertson et al. (2015)</a:t>
            </a:r>
          </a:p>
        </p:txBody>
      </p:sp>
      <p:pic>
        <p:nvPicPr>
          <p:cNvPr id="35" name="Picture 34" descr="latex-image-1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5000" y="1543608"/>
            <a:ext cx="1447800" cy="133350"/>
          </a:xfrm>
          <a:prstGeom prst="rect">
            <a:avLst/>
          </a:prstGeom>
        </p:spPr>
      </p:pic>
      <p:sp>
        <p:nvSpPr>
          <p:cNvPr id="38" name="Line 33"/>
          <p:cNvSpPr>
            <a:spLocks noChangeShapeType="1"/>
          </p:cNvSpPr>
          <p:nvPr/>
        </p:nvSpPr>
        <p:spPr bwMode="auto">
          <a:xfrm flipH="1">
            <a:off x="5143500" y="2477691"/>
            <a:ext cx="514350" cy="294084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9" name="Picture 38" descr="latex-image-1.pd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15000" y="2338771"/>
            <a:ext cx="1495425" cy="138920"/>
          </a:xfrm>
          <a:prstGeom prst="rect">
            <a:avLst/>
          </a:prstGeom>
        </p:spPr>
      </p:pic>
      <p:sp>
        <p:nvSpPr>
          <p:cNvPr id="40" name="Rectangle 39"/>
          <p:cNvSpPr/>
          <p:nvPr/>
        </p:nvSpPr>
        <p:spPr>
          <a:xfrm>
            <a:off x="5657850" y="1715058"/>
            <a:ext cx="22288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utura Medium" charset="0"/>
                <a:ea typeface="Futura Medium" charset="0"/>
                <a:cs typeface="Futura Medium" charset="0"/>
              </a:rPr>
              <a:t>Planck 2015 (TT +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utura Medium" charset="0"/>
                <a:ea typeface="Futura Medium" charset="0"/>
                <a:cs typeface="Futura Medium" charset="0"/>
              </a:rPr>
              <a:t>lowP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utura Medium" charset="0"/>
                <a:ea typeface="Futura Medium" charset="0"/>
                <a:cs typeface="Futura Medium" charset="0"/>
              </a:rPr>
              <a:t>/LFI +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utura Medium" charset="0"/>
                <a:ea typeface="Futura Medium" charset="0"/>
                <a:cs typeface="Futura Medium" charset="0"/>
              </a:rPr>
              <a:t>lensing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utura Medium" charset="0"/>
                <a:ea typeface="Futura Medium" charset="0"/>
                <a:cs typeface="Futura Medium" charset="0"/>
              </a:rPr>
              <a:t> + BAO)</a:t>
            </a:r>
          </a:p>
        </p:txBody>
      </p:sp>
      <p:sp>
        <p:nvSpPr>
          <p:cNvPr id="41" name="Rectangle 40"/>
          <p:cNvSpPr/>
          <p:nvPr/>
        </p:nvSpPr>
        <p:spPr>
          <a:xfrm>
            <a:off x="5657850" y="2517860"/>
            <a:ext cx="222885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utura Medium" charset="0"/>
                <a:ea typeface="Futura Medium" charset="0"/>
                <a:cs typeface="Futura Medium" charset="0"/>
              </a:rPr>
              <a:t>Planck 2016 (TT +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utura Medium" charset="0"/>
                <a:ea typeface="Futura Medium" charset="0"/>
                <a:cs typeface="Futura Medium" charset="0"/>
              </a:rPr>
              <a:t>lowP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utura Medium" charset="0"/>
                <a:ea typeface="Futura Medium" charset="0"/>
                <a:cs typeface="Futura Medium" charset="0"/>
              </a:rPr>
              <a:t>/HFI)</a:t>
            </a:r>
          </a:p>
        </p:txBody>
      </p:sp>
      <p:pic>
        <p:nvPicPr>
          <p:cNvPr id="42" name="Picture 41" descr="latex-image-1.pd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15100" y="4458258"/>
            <a:ext cx="1028700" cy="228600"/>
          </a:xfrm>
          <a:prstGeom prst="rect">
            <a:avLst/>
          </a:prstGeom>
        </p:spPr>
      </p:pic>
      <p:sp>
        <p:nvSpPr>
          <p:cNvPr id="31" name="Rectangle 31">
            <a:extLst>
              <a:ext uri="{FF2B5EF4-FFF2-40B4-BE49-F238E27FC236}">
                <a16:creationId xmlns:a16="http://schemas.microsoft.com/office/drawing/2014/main" id="{7616CB1D-19A2-3543-B831-F7B07756FB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" y="492919"/>
            <a:ext cx="923431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5143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imHei" panose="02010609060101010101" pitchFamily="49" charset="-122"/>
                <a:ea typeface="SimHei" panose="02010609060101010101" pitchFamily="49" charset="-122"/>
                <a:cs typeface="+mn-cs"/>
              </a:rPr>
              <a:t>大约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imHei" panose="02010609060101010101" pitchFamily="49" charset="-122"/>
                <a:ea typeface="SimHei" panose="02010609060101010101" pitchFamily="49" charset="-122"/>
                <a:cs typeface="+mn-cs"/>
              </a:rPr>
              <a:t>6%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imHei" panose="02010609060101010101" pitchFamily="49" charset="-122"/>
                <a:ea typeface="SimHei" panose="02010609060101010101" pitchFamily="49" charset="-122"/>
                <a:cs typeface="+mn-cs"/>
              </a:rPr>
              <a:t>的宇宙微波背景辐射光子会被自由光子所散射，表明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imHei" panose="02010609060101010101" pitchFamily="49" charset="-122"/>
                <a:ea typeface="SimHei" panose="02010609060101010101" pitchFamily="49" charset="-122"/>
                <a:cs typeface="+mn-cs"/>
              </a:rPr>
              <a:t>宇宙再电离是一个渐变的过程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imHei" panose="02010609060101010101" pitchFamily="49" charset="-122"/>
              <a:ea typeface="SimHei" panose="02010609060101010101" pitchFamily="49" charset="-122"/>
              <a:cs typeface="+mn-cs"/>
            </a:endParaRPr>
          </a:p>
        </p:txBody>
      </p:sp>
      <p:sp>
        <p:nvSpPr>
          <p:cNvPr id="33" name="标题 1">
            <a:extLst>
              <a:ext uri="{FF2B5EF4-FFF2-40B4-BE49-F238E27FC236}">
                <a16:creationId xmlns:a16="http://schemas.microsoft.com/office/drawing/2014/main" id="{511D6127-3CBE-C04A-9901-0ECE6D72F4C1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492919"/>
          </a:xfrm>
          <a:prstGeom prst="rect">
            <a:avLst/>
          </a:prstGeom>
          <a:solidFill>
            <a:schemeClr val="bg1">
              <a:lumMod val="85000"/>
            </a:schemeClr>
          </a:solidFill>
          <a:ln/>
          <a:extLst>
            <a:ext uri="{C572A759-6A51-4108-AA02-DFA0A04FC94B}"/>
          </a:ex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20092" tIns="20092" rIns="20092" bIns="20092" anchor="ctr"/>
          <a:lstStyle>
            <a:lvl1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2286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marL="0" marR="0" lvl="0" indent="0" algn="ctr" defTabSz="43815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SimHei" panose="02010609060101010101" pitchFamily="49" charset="-122"/>
                <a:ea typeface="SimHei" panose="02010609060101010101" pitchFamily="49" charset="-122"/>
                <a:cs typeface="Futura Medium" panose="020B0602020204020303" pitchFamily="34" charset="-79"/>
                <a:sym typeface="Helvetica Light"/>
              </a:rPr>
              <a:t>宇宙再电离时代的探针</a:t>
            </a:r>
            <a:r>
              <a:rPr kumimoji="0" lang="en-US" altLang="zh-CN" sz="21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SimHei" panose="02010609060101010101" pitchFamily="49" charset="-122"/>
                <a:ea typeface="SimHei" panose="02010609060101010101" pitchFamily="49" charset="-122"/>
                <a:cs typeface="Futura Medium" panose="020B0602020204020303" pitchFamily="34" charset="-79"/>
                <a:sym typeface="Helvetica Light"/>
              </a:rPr>
              <a:t>-2: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Futura medium" charset="0"/>
                <a:ea typeface="SimHei" panose="02010609060101010101" pitchFamily="49" charset="-122"/>
                <a:cs typeface="Futura Condensed" pitchFamily="-102" charset="0"/>
                <a:sym typeface="Helvetica Light"/>
              </a:rPr>
              <a:t> </a:t>
            </a:r>
            <a:r>
              <a:rPr kumimoji="0" lang="zh-CN" alt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Futura medium" charset="0"/>
                <a:ea typeface="SimHei" panose="02010609060101010101" pitchFamily="49" charset="-122"/>
                <a:cs typeface="Futura Condensed" pitchFamily="-102" charset="0"/>
                <a:sym typeface="Helvetica Light"/>
              </a:rPr>
              <a:t>宇宙微波背景辐射</a:t>
            </a:r>
            <a:endParaRPr kumimoji="0" lang="en-US" sz="21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SimHei" panose="02010609060101010101" pitchFamily="49" charset="-122"/>
              <a:ea typeface="SimHei" panose="02010609060101010101" pitchFamily="49" charset="-122"/>
              <a:cs typeface="Futura Medium" panose="020B0602020204020303" pitchFamily="34" charset="-79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6758524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7B1929B-4992-6644-9731-AA70328A69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9" cy="51435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C4558282-E08A-0541-B38B-48CB1CF512D7}"/>
              </a:ext>
            </a:extLst>
          </p:cNvPr>
          <p:cNvSpPr txBox="1">
            <a:spLocks/>
          </p:cNvSpPr>
          <p:nvPr/>
        </p:nvSpPr>
        <p:spPr>
          <a:xfrm>
            <a:off x="3334294" y="802532"/>
            <a:ext cx="2475411" cy="940843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2800" b="1" dirty="0">
                <a:solidFill>
                  <a:schemeClr val="bg1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宇宙大爆炸</a:t>
            </a:r>
            <a:endParaRPr lang="en-US" sz="2800" b="1" dirty="0">
              <a:solidFill>
                <a:schemeClr val="bg1"/>
              </a:solidFill>
              <a:latin typeface="Songti TC" panose="02010600040101010101" pitchFamily="2" charset="-120"/>
              <a:ea typeface="Songti TC" panose="02010600040101010101" pitchFamily="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70130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>
            <a:extLst>
              <a:ext uri="{FF2B5EF4-FFF2-40B4-BE49-F238E27FC236}">
                <a16:creationId xmlns:a16="http://schemas.microsoft.com/office/drawing/2014/main" id="{3081D354-B060-1743-BD50-CB84CD6E0D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7310" y="965045"/>
            <a:ext cx="5805073" cy="4178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31">
            <a:extLst>
              <a:ext uri="{FF2B5EF4-FFF2-40B4-BE49-F238E27FC236}">
                <a16:creationId xmlns:a16="http://schemas.microsoft.com/office/drawing/2014/main" id="{11C8B54F-111C-C545-A803-C002318718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12609"/>
            <a:ext cx="9144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5143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imHei" panose="02010609060101010101" pitchFamily="49" charset="-122"/>
                <a:ea typeface="SimHei" panose="02010609060101010101" pitchFamily="49" charset="-122"/>
                <a:cs typeface="Futura Medium" panose="020B0602020204020303" pitchFamily="34" charset="-79"/>
              </a:rPr>
              <a:t>第一代星系附近发出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Ly</a:t>
            </a:r>
            <a:r>
              <a:rPr kumimoji="0" lang="el-GR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α</a:t>
            </a:r>
            <a:r>
              <a:rPr kumimoji="0" lang="zh-CN" altLang="el-G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imHei" panose="02010609060101010101" pitchFamily="49" charset="-122"/>
                <a:ea typeface="SimHei" panose="02010609060101010101" pitchFamily="49" charset="-122"/>
                <a:cs typeface="Times New Roman" panose="02020603050405020304" pitchFamily="18" charset="0"/>
              </a:rPr>
              <a:t>波长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imHei" panose="02010609060101010101" pitchFamily="49" charset="-122"/>
                <a:ea typeface="SimHei" panose="02010609060101010101" pitchFamily="49" charset="-122"/>
                <a:cs typeface="Times New Roman" panose="02020603050405020304" pitchFamily="18" charset="0"/>
              </a:rPr>
              <a:t>的光子，会被周围的中性氢气体散射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imHei" panose="02010609060101010101" pitchFamily="49" charset="-122"/>
              <a:ea typeface="SimHei" panose="02010609060101010101" pitchFamily="49" charset="-122"/>
              <a:cs typeface="Futura Medium" panose="020B0602020204020303" pitchFamily="34" charset="-79"/>
            </a:endParaRPr>
          </a:p>
        </p:txBody>
      </p:sp>
      <p:sp>
        <p:nvSpPr>
          <p:cNvPr id="6" name="标题 1">
            <a:extLst>
              <a:ext uri="{FF2B5EF4-FFF2-40B4-BE49-F238E27FC236}">
                <a16:creationId xmlns:a16="http://schemas.microsoft.com/office/drawing/2014/main" id="{CDA5A9B1-03C1-604C-AED5-3108C76BD41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492919"/>
          </a:xfrm>
          <a:prstGeom prst="rect">
            <a:avLst/>
          </a:prstGeom>
          <a:solidFill>
            <a:schemeClr val="bg1">
              <a:lumMod val="85000"/>
            </a:schemeClr>
          </a:solidFill>
          <a:ln/>
          <a:extLst>
            <a:ext uri="{C572A759-6A51-4108-AA02-DFA0A04FC94B}"/>
          </a:ex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20092" tIns="20092" rIns="20092" bIns="20092" anchor="ctr"/>
          <a:lstStyle>
            <a:lvl1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2286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marL="0" marR="0" lvl="0" indent="0" algn="ctr" defTabSz="43815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SimHei" panose="02010609060101010101" pitchFamily="49" charset="-122"/>
                <a:ea typeface="SimHei" panose="02010609060101010101" pitchFamily="49" charset="-122"/>
                <a:cs typeface="Futura Medium" panose="020B0602020204020303" pitchFamily="34" charset="-79"/>
                <a:sym typeface="Helvetica Light"/>
              </a:rPr>
              <a:t>宇宙再电离时代的探针</a:t>
            </a:r>
            <a:r>
              <a:rPr kumimoji="0" lang="en-US" altLang="zh-CN" sz="21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SimHei" panose="02010609060101010101" pitchFamily="49" charset="-122"/>
                <a:ea typeface="SimHei" panose="02010609060101010101" pitchFamily="49" charset="-122"/>
                <a:cs typeface="Futura Medium" panose="020B0602020204020303" pitchFamily="34" charset="-79"/>
                <a:sym typeface="Helvetica Light"/>
              </a:rPr>
              <a:t>-3: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Futura medium" charset="0"/>
                <a:ea typeface="SimHei" panose="02010609060101010101" pitchFamily="49" charset="-122"/>
                <a:cs typeface="Futura Condensed" pitchFamily="-102" charset="0"/>
                <a:sym typeface="Helvetica Light"/>
              </a:rPr>
              <a:t> 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  <a:sym typeface="Helvetica Light"/>
              </a:rPr>
              <a:t>Ly</a:t>
            </a:r>
            <a:r>
              <a:rPr kumimoji="0" lang="el-GR" sz="21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  <a:sym typeface="Helvetica Light"/>
              </a:rPr>
              <a:t>α</a:t>
            </a:r>
            <a:r>
              <a:rPr kumimoji="0" lang="zh-CN" alt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  <a:sym typeface="Helvetica Light"/>
              </a:rPr>
              <a:t> </a:t>
            </a:r>
            <a:r>
              <a:rPr kumimoji="0" lang="zh-CN" alt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Futura medium" charset="0"/>
                <a:ea typeface="SimHei" panose="02010609060101010101" pitchFamily="49" charset="-122"/>
                <a:cs typeface="Futura Condensed" pitchFamily="-102" charset="0"/>
                <a:sym typeface="Helvetica Light"/>
              </a:rPr>
              <a:t>发射体</a:t>
            </a:r>
            <a:endParaRPr kumimoji="0" lang="en-US" sz="21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SimHei" panose="02010609060101010101" pitchFamily="49" charset="-122"/>
              <a:ea typeface="SimHei" panose="02010609060101010101" pitchFamily="49" charset="-122"/>
              <a:cs typeface="Futura Medium" panose="020B0602020204020303" pitchFamily="34" charset="-79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9498711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Screen Shot 2017-05-24 at 12.54.09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0150" y="1359893"/>
            <a:ext cx="4405313" cy="352425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2114550" y="4884144"/>
            <a:ext cx="349091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LAGER collaboration (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Zheng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et al. 2017)</a:t>
            </a:r>
          </a:p>
        </p:txBody>
      </p:sp>
      <p:sp>
        <p:nvSpPr>
          <p:cNvPr id="20" name="Line 33"/>
          <p:cNvSpPr>
            <a:spLocks noChangeShapeType="1"/>
          </p:cNvSpPr>
          <p:nvPr/>
        </p:nvSpPr>
        <p:spPr bwMode="auto">
          <a:xfrm flipH="1">
            <a:off x="4613910" y="3438144"/>
            <a:ext cx="1215390" cy="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15"/>
          <p:cNvSpPr>
            <a:spLocks noChangeArrowheads="1"/>
          </p:cNvSpPr>
          <p:nvPr/>
        </p:nvSpPr>
        <p:spPr bwMode="auto">
          <a:xfrm>
            <a:off x="5886450" y="3061901"/>
            <a:ext cx="2114550" cy="1546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Futura Medium" charset="0"/>
                <a:ea typeface="Futura Medium" charset="0"/>
                <a:cs typeface="Futura Medium" charset="0"/>
              </a:rPr>
              <a:t>Bump at bright end indicates large HII bubbles, where Hubble flow, galactic inflow/outflow can bring 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Futura Medium" charset="0"/>
                <a:cs typeface="Times New Roman" panose="02020603050405020304" pitchFamily="18" charset="0"/>
              </a:rPr>
              <a:t>Ly</a:t>
            </a:r>
            <a:r>
              <a:rPr kumimoji="0" lang="el-GR" sz="135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itchFamily="-102" charset="0"/>
                <a:cs typeface="Times New Roman" panose="02020603050405020304" pitchFamily="18" charset="0"/>
              </a:rPr>
              <a:t>α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Futura Medium" charset="0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Futura Medium" charset="0"/>
                <a:ea typeface="Futura Medium" charset="0"/>
                <a:cs typeface="Futura Medium" charset="0"/>
              </a:rPr>
              <a:t>photons out of resonance.    </a:t>
            </a:r>
          </a:p>
        </p:txBody>
      </p:sp>
      <p:sp>
        <p:nvSpPr>
          <p:cNvPr id="22" name="Donut 21"/>
          <p:cNvSpPr/>
          <p:nvPr/>
        </p:nvSpPr>
        <p:spPr>
          <a:xfrm>
            <a:off x="3543300" y="2857500"/>
            <a:ext cx="1070610" cy="617220"/>
          </a:xfrm>
          <a:prstGeom prst="donut">
            <a:avLst>
              <a:gd name="adj" fmla="val 3388"/>
            </a:avLst>
          </a:prstGeom>
          <a:solidFill>
            <a:srgbClr val="FFFF00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Line 33"/>
          <p:cNvSpPr>
            <a:spLocks noChangeShapeType="1"/>
          </p:cNvSpPr>
          <p:nvPr/>
        </p:nvSpPr>
        <p:spPr bwMode="auto">
          <a:xfrm flipH="1">
            <a:off x="4613910" y="2409444"/>
            <a:ext cx="1215390" cy="45720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15"/>
          <p:cNvSpPr>
            <a:spLocks noChangeArrowheads="1"/>
          </p:cNvSpPr>
          <p:nvPr/>
        </p:nvSpPr>
        <p:spPr bwMode="auto">
          <a:xfrm>
            <a:off x="5886450" y="2033200"/>
            <a:ext cx="212979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utura Medium" charset="0"/>
                <a:ea typeface="Futura Medium" charset="0"/>
                <a:cs typeface="Futura Medium" charset="0"/>
              </a:rPr>
              <a:t>Evolution of LF indicates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utura Medium" charset="0"/>
              <a:ea typeface="Futura Medium" charset="0"/>
              <a:cs typeface="Futura Medium" charset="0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utura Medium" charset="0"/>
                <a:ea typeface="Futura Medium" charset="0"/>
                <a:cs typeface="Futura Medium" charset="0"/>
              </a:rPr>
              <a:t>at             (however, model dependent).   </a:t>
            </a:r>
          </a:p>
        </p:txBody>
      </p:sp>
      <p:pic>
        <p:nvPicPr>
          <p:cNvPr id="30" name="Picture 29" descr="latex-image-1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2200" y="2514600"/>
            <a:ext cx="590550" cy="133350"/>
          </a:xfrm>
          <a:prstGeom prst="rect">
            <a:avLst/>
          </a:prstGeom>
        </p:spPr>
      </p:pic>
      <p:pic>
        <p:nvPicPr>
          <p:cNvPr id="31" name="Picture 30" descr="latex-image-1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2200" y="2286000"/>
            <a:ext cx="1295400" cy="171450"/>
          </a:xfrm>
          <a:prstGeom prst="rect">
            <a:avLst/>
          </a:prstGeom>
        </p:spPr>
      </p:pic>
      <p:sp>
        <p:nvSpPr>
          <p:cNvPr id="15" name="标题 1">
            <a:extLst>
              <a:ext uri="{FF2B5EF4-FFF2-40B4-BE49-F238E27FC236}">
                <a16:creationId xmlns:a16="http://schemas.microsoft.com/office/drawing/2014/main" id="{45C148E5-F5B6-D14F-996F-EAE73E99BAA9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492919"/>
          </a:xfrm>
          <a:prstGeom prst="rect">
            <a:avLst/>
          </a:prstGeom>
          <a:solidFill>
            <a:schemeClr val="bg1">
              <a:lumMod val="85000"/>
            </a:schemeClr>
          </a:solidFill>
          <a:ln/>
          <a:extLst>
            <a:ext uri="{C572A759-6A51-4108-AA02-DFA0A04FC94B}"/>
          </a:ex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20092" tIns="20092" rIns="20092" bIns="20092" anchor="ctr"/>
          <a:lstStyle>
            <a:lvl1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2286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marL="0" marR="0" lvl="0" indent="0" algn="ctr" defTabSz="43815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SimHei" panose="02010609060101010101" pitchFamily="49" charset="-122"/>
                <a:ea typeface="SimHei" panose="02010609060101010101" pitchFamily="49" charset="-122"/>
                <a:cs typeface="Futura Medium" panose="020B0602020204020303" pitchFamily="34" charset="-79"/>
                <a:sym typeface="Helvetica Light"/>
              </a:rPr>
              <a:t>宇宙再电离时代的探针</a:t>
            </a:r>
            <a:r>
              <a:rPr kumimoji="0" lang="en-US" altLang="zh-CN" sz="21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SimHei" panose="02010609060101010101" pitchFamily="49" charset="-122"/>
                <a:ea typeface="SimHei" panose="02010609060101010101" pitchFamily="49" charset="-122"/>
                <a:cs typeface="Futura Medium" panose="020B0602020204020303" pitchFamily="34" charset="-79"/>
                <a:sym typeface="Helvetica Light"/>
              </a:rPr>
              <a:t>-3: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Futura medium" charset="0"/>
                <a:ea typeface="SimHei" panose="02010609060101010101" pitchFamily="49" charset="-122"/>
                <a:cs typeface="Futura Condensed" pitchFamily="-102" charset="0"/>
                <a:sym typeface="Helvetica Light"/>
              </a:rPr>
              <a:t> 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  <a:sym typeface="Helvetica Light"/>
              </a:rPr>
              <a:t>Ly</a:t>
            </a:r>
            <a:r>
              <a:rPr kumimoji="0" lang="el-GR" sz="21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  <a:sym typeface="Helvetica Light"/>
              </a:rPr>
              <a:t>α</a:t>
            </a:r>
            <a:r>
              <a:rPr kumimoji="0" lang="zh-CN" alt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  <a:sym typeface="Helvetica Light"/>
              </a:rPr>
              <a:t> </a:t>
            </a:r>
            <a:r>
              <a:rPr kumimoji="0" lang="zh-CN" alt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Futura medium" charset="0"/>
                <a:ea typeface="SimHei" panose="02010609060101010101" pitchFamily="49" charset="-122"/>
                <a:cs typeface="Futura Condensed" pitchFamily="-102" charset="0"/>
                <a:sym typeface="Helvetica Light"/>
              </a:rPr>
              <a:t>发射体</a:t>
            </a:r>
            <a:endParaRPr kumimoji="0" lang="en-US" sz="21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SimHei" panose="02010609060101010101" pitchFamily="49" charset="-122"/>
              <a:ea typeface="SimHei" panose="02010609060101010101" pitchFamily="49" charset="-122"/>
              <a:cs typeface="Futura Medium" panose="020B0602020204020303" pitchFamily="34" charset="-79"/>
              <a:sym typeface="Helvetica Light"/>
            </a:endParaRPr>
          </a:p>
        </p:txBody>
      </p:sp>
      <p:sp>
        <p:nvSpPr>
          <p:cNvPr id="16" name="Rectangle 2">
            <a:extLst>
              <a:ext uri="{FF2B5EF4-FFF2-40B4-BE49-F238E27FC236}">
                <a16:creationId xmlns:a16="http://schemas.microsoft.com/office/drawing/2014/main" id="{3D08F643-4E2F-DF43-A734-C413C83DF8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61153"/>
            <a:ext cx="9144000" cy="898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l" defTabSz="5143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imHei" panose="02010609060101010101" pitchFamily="49" charset="-122"/>
                <a:ea typeface="SimHei" panose="02010609060101010101" pitchFamily="49" charset="-122"/>
                <a:cs typeface="Futura Medium" panose="020B0602020204020303" pitchFamily="34" charset="-79"/>
              </a:rPr>
              <a:t>第一代星系附近发出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Ly</a:t>
            </a:r>
            <a:r>
              <a:rPr kumimoji="0" lang="el-GR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α</a:t>
            </a:r>
            <a:r>
              <a:rPr kumimoji="0" lang="zh-CN" altLang="el-G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imHei" panose="02010609060101010101" pitchFamily="49" charset="-122"/>
                <a:ea typeface="SimHei" panose="02010609060101010101" pitchFamily="49" charset="-122"/>
                <a:cs typeface="Times New Roman" panose="02020603050405020304" pitchFamily="18" charset="0"/>
              </a:rPr>
              <a:t>波长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imHei" panose="02010609060101010101" pitchFamily="49" charset="-122"/>
                <a:ea typeface="SimHei" panose="02010609060101010101" pitchFamily="49" charset="-122"/>
                <a:cs typeface="Times New Roman" panose="02020603050405020304" pitchFamily="18" charset="0"/>
              </a:rPr>
              <a:t>的光子，会被周围的中性氢气体散射。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 Ly</a:t>
            </a:r>
            <a:r>
              <a:rPr kumimoji="0" lang="el-GR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α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imHei" panose="02010609060101010101" pitchFamily="49" charset="-122"/>
                <a:ea typeface="SimHei" panose="02010609060101010101" pitchFamily="49" charset="-122"/>
                <a:cs typeface="Times New Roman" panose="02020603050405020304" pitchFamily="18" charset="0"/>
              </a:rPr>
              <a:t>光度函数在高光度端的突起表明，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imHei" panose="02010609060101010101" pitchFamily="49" charset="-122"/>
                <a:ea typeface="SimHei" panose="02010609060101010101" pitchFamily="49" charset="-122"/>
                <a:cs typeface="Times New Roman" panose="02020603050405020304" pitchFamily="18" charset="0"/>
              </a:rPr>
              <a:t>宇宙再电离是成泡状结构、非均匀的过程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imHei" panose="02010609060101010101" pitchFamily="49" charset="-122"/>
                <a:ea typeface="SimHei" panose="02010609060101010101" pitchFamily="49" charset="-122"/>
                <a:cs typeface="Times New Roman" panose="02020603050405020304" pitchFamily="18" charset="0"/>
              </a:rPr>
              <a:t>。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imHei" panose="02010609060101010101" pitchFamily="49" charset="-122"/>
              <a:ea typeface="SimHei" panose="02010609060101010101" pitchFamily="49" charset="-122"/>
              <a:cs typeface="Futura Medium" panose="020B06020202040203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8198567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3">
            <a:extLst>
              <a:ext uri="{FF2B5EF4-FFF2-40B4-BE49-F238E27FC236}">
                <a16:creationId xmlns:a16="http://schemas.microsoft.com/office/drawing/2014/main" id="{9F82E2D4-7D13-DE43-9C2D-57A015CA23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4225" y="703175"/>
            <a:ext cx="6563279" cy="4345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91096" marR="0" lvl="0" indent="-191096" algn="l" defTabSz="51435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ts val="338"/>
              </a:spcAft>
              <a:buClrTx/>
              <a:buSzTx/>
              <a:buFont typeface="Arial" pitchFamily="-112" charset="0"/>
              <a:buChar char="•"/>
              <a:tabLst>
                <a:tab pos="191096" algn="l"/>
                <a:tab pos="448271" algn="l"/>
                <a:tab pos="705446" algn="l"/>
                <a:tab pos="962621" algn="l"/>
                <a:tab pos="1219796" algn="l"/>
                <a:tab pos="1476971" algn="l"/>
                <a:tab pos="1734146" algn="l"/>
                <a:tab pos="1991321" algn="l"/>
                <a:tab pos="2248496" algn="l"/>
                <a:tab pos="2505671" algn="l"/>
                <a:tab pos="2762846" algn="l"/>
                <a:tab pos="3020021" algn="l"/>
                <a:tab pos="3277196" algn="l"/>
                <a:tab pos="3534371" algn="l"/>
                <a:tab pos="3791546" algn="l"/>
                <a:tab pos="4048721" algn="l"/>
                <a:tab pos="4305896" algn="l"/>
                <a:tab pos="4563071" algn="l"/>
                <a:tab pos="4820246" algn="l"/>
                <a:tab pos="5077421" algn="l"/>
                <a:tab pos="5334596" algn="l"/>
              </a:tabLst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SimHei" panose="02010609060101010101" pitchFamily="49" charset="-122"/>
                <a:ea typeface="SimHei" panose="02010609060101010101" pitchFamily="49" charset="-122"/>
                <a:cs typeface="Futura Medium"/>
              </a:rPr>
              <a:t>已有探针：</a:t>
            </a:r>
            <a:endParaRPr kumimoji="0" lang="en-US" altLang="zh-CN" sz="1800" b="1" i="0" u="none" strike="noStrike" kern="1200" cap="none" spc="0" normalizeH="0" baseline="0" noProof="0" dirty="0">
              <a:ln>
                <a:solidFill>
                  <a:srgbClr val="FFFFFF"/>
                </a:solidFill>
              </a:ln>
              <a:solidFill>
                <a:srgbClr val="FFFFFF"/>
              </a:solidFill>
              <a:effectLst/>
              <a:uLnTx/>
              <a:uFillTx/>
              <a:latin typeface="SimHei" panose="02010609060101010101" pitchFamily="49" charset="-122"/>
              <a:ea typeface="SimHei" panose="02010609060101010101" pitchFamily="49" charset="-122"/>
              <a:cs typeface="Futura Medium"/>
            </a:endParaRPr>
          </a:p>
          <a:p>
            <a:pPr marL="191096" marR="0" lvl="0" indent="-191096" algn="l" defTabSz="51435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4" charset="2"/>
              <a:buChar char="þ"/>
              <a:tabLst>
                <a:tab pos="191096" algn="l"/>
                <a:tab pos="448271" algn="l"/>
                <a:tab pos="705446" algn="l"/>
                <a:tab pos="962621" algn="l"/>
                <a:tab pos="1219796" algn="l"/>
                <a:tab pos="1476971" algn="l"/>
                <a:tab pos="1734146" algn="l"/>
                <a:tab pos="1991321" algn="l"/>
                <a:tab pos="2248496" algn="l"/>
                <a:tab pos="2505671" algn="l"/>
                <a:tab pos="2762846" algn="l"/>
                <a:tab pos="3020021" algn="l"/>
                <a:tab pos="3277196" algn="l"/>
                <a:tab pos="3534371" algn="l"/>
                <a:tab pos="3791546" algn="l"/>
                <a:tab pos="4048721" algn="l"/>
                <a:tab pos="4305896" algn="l"/>
                <a:tab pos="4563071" algn="l"/>
                <a:tab pos="4820246" algn="l"/>
                <a:tab pos="5077421" algn="l"/>
                <a:tab pos="5334596" algn="l"/>
              </a:tabLst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SimHei" panose="02010609060101010101" pitchFamily="49" charset="-122"/>
                <a:ea typeface="SimHei" panose="02010609060101010101" pitchFamily="49" charset="-122"/>
                <a:cs typeface="Futura Medium"/>
              </a:rPr>
              <a:t> 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Lyα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SimHei" panose="02010609060101010101" pitchFamily="49" charset="-122"/>
                <a:ea typeface="SimHei" panose="02010609060101010101" pitchFamily="49" charset="-122"/>
                <a:cs typeface="Futura Medium"/>
              </a:rPr>
              <a:t> 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SimHei" panose="02010609060101010101" pitchFamily="49" charset="-122"/>
                <a:ea typeface="SimHei" panose="02010609060101010101" pitchFamily="49" charset="-122"/>
                <a:cs typeface="Futura Medium"/>
              </a:rPr>
              <a:t>森林</a:t>
            </a:r>
            <a:r>
              <a:rPr kumimoji="0" lang="zh-CN" altLang="en-CN" sz="1800" b="1" i="0" u="none" strike="noStrike" kern="1200" cap="none" spc="0" normalizeH="0" baseline="0" noProof="0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SimHei" panose="02010609060101010101" pitchFamily="49" charset="-122"/>
                <a:ea typeface="SimHei" panose="02010609060101010101" pitchFamily="49" charset="-122"/>
                <a:cs typeface="Futura Medium"/>
              </a:rPr>
              <a:t>光深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SimHei" panose="02010609060101010101" pitchFamily="49" charset="-122"/>
                <a:ea typeface="SimHei" panose="02010609060101010101" pitchFamily="49" charset="-122"/>
                <a:cs typeface="Futura Medium"/>
              </a:rPr>
              <a:t>测量：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imHei" panose="02010609060101010101" pitchFamily="49" charset="-122"/>
                <a:ea typeface="SimHei" panose="02010609060101010101" pitchFamily="49" charset="-122"/>
                <a:cs typeface="Times New Roman" pitchFamily="-102" charset="0"/>
              </a:rPr>
              <a:t>再电离结束于红移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imHei" panose="02010609060101010101" pitchFamily="49" charset="-122"/>
                <a:ea typeface="SimHei" panose="02010609060101010101" pitchFamily="49" charset="-122"/>
                <a:cs typeface="Times New Roman" pitchFamily="-102" charset="0"/>
              </a:rPr>
              <a:t>6</a:t>
            </a:r>
            <a:endParaRPr kumimoji="0" lang="en-US" altLang="zh-CN" sz="1800" b="1" i="0" u="none" strike="noStrike" kern="1200" cap="none" spc="0" normalizeH="0" baseline="0" noProof="0" dirty="0">
              <a:ln>
                <a:solidFill>
                  <a:srgbClr val="FFFFFF"/>
                </a:solidFill>
              </a:ln>
              <a:solidFill>
                <a:srgbClr val="FFFFFF"/>
              </a:solidFill>
              <a:effectLst/>
              <a:uLnTx/>
              <a:uFillTx/>
              <a:latin typeface="SimHei" panose="02010609060101010101" pitchFamily="49" charset="-122"/>
              <a:ea typeface="SimHei" panose="02010609060101010101" pitchFamily="49" charset="-122"/>
              <a:cs typeface="Futura Medium"/>
            </a:endParaRPr>
          </a:p>
          <a:p>
            <a:pPr marL="191096" marR="0" lvl="0" indent="-191096" algn="l" defTabSz="51435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4" charset="2"/>
              <a:buChar char="þ"/>
              <a:tabLst>
                <a:tab pos="191096" algn="l"/>
                <a:tab pos="448271" algn="l"/>
                <a:tab pos="705446" algn="l"/>
                <a:tab pos="962621" algn="l"/>
                <a:tab pos="1219796" algn="l"/>
                <a:tab pos="1476971" algn="l"/>
                <a:tab pos="1734146" algn="l"/>
                <a:tab pos="1991321" algn="l"/>
                <a:tab pos="2248496" algn="l"/>
                <a:tab pos="2505671" algn="l"/>
                <a:tab pos="2762846" algn="l"/>
                <a:tab pos="3020021" algn="l"/>
                <a:tab pos="3277196" algn="l"/>
                <a:tab pos="3534371" algn="l"/>
                <a:tab pos="3791546" algn="l"/>
                <a:tab pos="4048721" algn="l"/>
                <a:tab pos="4305896" algn="l"/>
                <a:tab pos="4563071" algn="l"/>
                <a:tab pos="4820246" algn="l"/>
                <a:tab pos="5077421" algn="l"/>
                <a:tab pos="5334596" algn="l"/>
              </a:tabLst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SimHei" panose="02010609060101010101" pitchFamily="49" charset="-122"/>
                <a:ea typeface="SimHei" panose="02010609060101010101" pitchFamily="49" charset="-122"/>
                <a:cs typeface="Futura Medium"/>
              </a:rPr>
              <a:t> 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SimHei" panose="02010609060101010101" pitchFamily="49" charset="-122"/>
                <a:ea typeface="SimHei" panose="02010609060101010101" pitchFamily="49" charset="-122"/>
                <a:cs typeface="Futura Medium"/>
              </a:rPr>
              <a:t>宇宙微波背景辐射：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imHei" panose="02010609060101010101" pitchFamily="49" charset="-122"/>
                <a:ea typeface="SimHei" panose="02010609060101010101" pitchFamily="49" charset="-122"/>
                <a:cs typeface="+mn-cs"/>
              </a:rPr>
              <a:t>再电离渐变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SimHei" panose="02010609060101010101" pitchFamily="49" charset="-122"/>
                <a:ea typeface="SimHei" panose="02010609060101010101" pitchFamily="49" charset="-122"/>
                <a:cs typeface="Futura Medium"/>
              </a:rPr>
              <a:t>	</a:t>
            </a:r>
          </a:p>
          <a:p>
            <a:pPr marL="191096" marR="0" lvl="0" indent="-191096" algn="l" defTabSz="51435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ts val="338"/>
              </a:spcAft>
              <a:buClrTx/>
              <a:buSzTx/>
              <a:buFont typeface="Wingdings" pitchFamily="4" charset="2"/>
              <a:buChar char="þ"/>
              <a:tabLst>
                <a:tab pos="191096" algn="l"/>
                <a:tab pos="448271" algn="l"/>
                <a:tab pos="705446" algn="l"/>
                <a:tab pos="962621" algn="l"/>
                <a:tab pos="1219796" algn="l"/>
                <a:tab pos="1476971" algn="l"/>
                <a:tab pos="1734146" algn="l"/>
                <a:tab pos="1991321" algn="l"/>
                <a:tab pos="2248496" algn="l"/>
                <a:tab pos="2505671" algn="l"/>
                <a:tab pos="2762846" algn="l"/>
                <a:tab pos="3020021" algn="l"/>
                <a:tab pos="3277196" algn="l"/>
                <a:tab pos="3534371" algn="l"/>
                <a:tab pos="3791546" algn="l"/>
                <a:tab pos="4048721" algn="l"/>
                <a:tab pos="4305896" algn="l"/>
                <a:tab pos="4563071" algn="l"/>
                <a:tab pos="4820246" algn="l"/>
                <a:tab pos="5077421" algn="l"/>
                <a:tab pos="5334596" algn="l"/>
              </a:tabLst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SimHei" panose="02010609060101010101" pitchFamily="49" charset="-122"/>
                <a:ea typeface="SimHei" panose="02010609060101010101" pitchFamily="49" charset="-122"/>
                <a:cs typeface="Futura Medium"/>
              </a:rPr>
              <a:t> 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Lyα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SimHei" panose="02010609060101010101" pitchFamily="49" charset="-122"/>
                <a:ea typeface="SimHei" panose="02010609060101010101" pitchFamily="49" charset="-122"/>
                <a:cs typeface="Futura Medium"/>
              </a:rPr>
              <a:t> 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SimHei" panose="02010609060101010101" pitchFamily="49" charset="-122"/>
                <a:ea typeface="SimHei" panose="02010609060101010101" pitchFamily="49" charset="-122"/>
                <a:cs typeface="Futura Medium"/>
              </a:rPr>
              <a:t>发射体：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imHei" panose="02010609060101010101" pitchFamily="49" charset="-122"/>
                <a:ea typeface="SimHei" panose="02010609060101010101" pitchFamily="49" charset="-122"/>
                <a:cs typeface="Times New Roman" pitchFamily="-102" charset="0"/>
              </a:rPr>
              <a:t>再电离非均匀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SimHei" panose="02010609060101010101" pitchFamily="49" charset="-122"/>
              <a:ea typeface="SimHei" panose="02010609060101010101" pitchFamily="49" charset="-122"/>
              <a:cs typeface="Times New Roman" pitchFamily="-102" charset="0"/>
            </a:endParaRPr>
          </a:p>
          <a:p>
            <a:pPr marL="0" marR="0" lvl="0" indent="0" algn="l" defTabSz="51435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ts val="338"/>
              </a:spcAft>
              <a:buClrTx/>
              <a:buSzTx/>
              <a:buFontTx/>
              <a:buNone/>
              <a:tabLst>
                <a:tab pos="191096" algn="l"/>
                <a:tab pos="448271" algn="l"/>
                <a:tab pos="705446" algn="l"/>
                <a:tab pos="962621" algn="l"/>
                <a:tab pos="1219796" algn="l"/>
                <a:tab pos="1476971" algn="l"/>
                <a:tab pos="1734146" algn="l"/>
                <a:tab pos="1991321" algn="l"/>
                <a:tab pos="2248496" algn="l"/>
                <a:tab pos="2505671" algn="l"/>
                <a:tab pos="2762846" algn="l"/>
                <a:tab pos="3020021" algn="l"/>
                <a:tab pos="3277196" algn="l"/>
                <a:tab pos="3534371" algn="l"/>
                <a:tab pos="3791546" algn="l"/>
                <a:tab pos="4048721" algn="l"/>
                <a:tab pos="4305896" algn="l"/>
                <a:tab pos="4563071" algn="l"/>
                <a:tab pos="4820246" algn="l"/>
                <a:tab pos="5077421" algn="l"/>
                <a:tab pos="5334596" algn="l"/>
              </a:tabLst>
              <a:defRPr/>
            </a:pPr>
            <a:endParaRPr kumimoji="0" lang="en-US" altLang="zh-CN" sz="1800" b="1" i="0" u="none" strike="noStrike" kern="1200" cap="none" spc="0" normalizeH="0" baseline="0" noProof="0" dirty="0">
              <a:ln>
                <a:solidFill>
                  <a:srgbClr val="FFFFFF"/>
                </a:solidFill>
              </a:ln>
              <a:solidFill>
                <a:srgbClr val="FFFFFF"/>
              </a:solidFill>
              <a:effectLst/>
              <a:uLnTx/>
              <a:uFillTx/>
              <a:latin typeface="SimHei" panose="02010609060101010101" pitchFamily="49" charset="-122"/>
              <a:ea typeface="SimHei" panose="02010609060101010101" pitchFamily="49" charset="-122"/>
              <a:cs typeface="Futura Medium"/>
            </a:endParaRPr>
          </a:p>
          <a:p>
            <a:pPr marL="257175" marR="0" lvl="1" indent="85725" algn="l" defTabSz="51435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ts val="338"/>
              </a:spcAft>
              <a:buClrTx/>
              <a:buSzTx/>
              <a:buFontTx/>
              <a:buNone/>
              <a:tabLst>
                <a:tab pos="191096" algn="l"/>
                <a:tab pos="448271" algn="l"/>
                <a:tab pos="705446" algn="l"/>
                <a:tab pos="962621" algn="l"/>
                <a:tab pos="1219796" algn="l"/>
                <a:tab pos="1476971" algn="l"/>
                <a:tab pos="1734146" algn="l"/>
                <a:tab pos="1991321" algn="l"/>
                <a:tab pos="2248496" algn="l"/>
                <a:tab pos="2505671" algn="l"/>
                <a:tab pos="2762846" algn="l"/>
                <a:tab pos="3020021" algn="l"/>
                <a:tab pos="3277196" algn="l"/>
                <a:tab pos="3534371" algn="l"/>
                <a:tab pos="3791546" algn="l"/>
                <a:tab pos="4048721" algn="l"/>
                <a:tab pos="4305896" algn="l"/>
                <a:tab pos="4563071" algn="l"/>
                <a:tab pos="4820246" algn="l"/>
                <a:tab pos="5077421" algn="l"/>
                <a:tab pos="5334596" algn="l"/>
              </a:tabLst>
              <a:defRPr/>
            </a:pPr>
            <a:endParaRPr kumimoji="0" lang="en-US" altLang="zh-CN" sz="1800" b="1" i="0" u="none" strike="noStrike" kern="1200" cap="none" spc="0" normalizeH="0" baseline="0" noProof="0" dirty="0">
              <a:ln>
                <a:solidFill>
                  <a:srgbClr val="FFFFFF"/>
                </a:solidFill>
              </a:ln>
              <a:solidFill>
                <a:srgbClr val="FFFFFF"/>
              </a:solidFill>
              <a:effectLst/>
              <a:uLnTx/>
              <a:uFillTx/>
              <a:latin typeface="SimHei" panose="02010609060101010101" pitchFamily="49" charset="-122"/>
              <a:ea typeface="SimHei" panose="02010609060101010101" pitchFamily="49" charset="-122"/>
              <a:cs typeface="Futura Medium"/>
            </a:endParaRPr>
          </a:p>
          <a:p>
            <a:pPr marL="191096" marR="0" lvl="0" indent="-191096" algn="l" defTabSz="51435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ts val="338"/>
              </a:spcAft>
              <a:buClrTx/>
              <a:buSzTx/>
              <a:buFont typeface="Arial"/>
              <a:buChar char="•"/>
              <a:tabLst>
                <a:tab pos="191096" algn="l"/>
                <a:tab pos="448271" algn="l"/>
                <a:tab pos="705446" algn="l"/>
                <a:tab pos="962621" algn="l"/>
                <a:tab pos="1219796" algn="l"/>
                <a:tab pos="1476971" algn="l"/>
                <a:tab pos="1734146" algn="l"/>
                <a:tab pos="1991321" algn="l"/>
                <a:tab pos="2248496" algn="l"/>
                <a:tab pos="2505671" algn="l"/>
                <a:tab pos="2762846" algn="l"/>
                <a:tab pos="3020021" algn="l"/>
                <a:tab pos="3277196" algn="l"/>
                <a:tab pos="3534371" algn="l"/>
                <a:tab pos="3791546" algn="l"/>
                <a:tab pos="4048721" algn="l"/>
                <a:tab pos="4305896" algn="l"/>
                <a:tab pos="4563071" algn="l"/>
                <a:tab pos="4820246" algn="l"/>
                <a:tab pos="5077421" algn="l"/>
                <a:tab pos="5334596" algn="l"/>
              </a:tabLst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SimHei" panose="02010609060101010101" pitchFamily="49" charset="-122"/>
                <a:ea typeface="SimHei" panose="02010609060101010101" pitchFamily="49" charset="-122"/>
                <a:cs typeface="Futura Medium"/>
              </a:rPr>
              <a:t>未来探针：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SimHei" panose="02010609060101010101" pitchFamily="49" charset="-122"/>
                <a:ea typeface="SimHei" panose="02010609060101010101" pitchFamily="49" charset="-122"/>
                <a:cs typeface="Futura Medium"/>
              </a:rPr>
              <a:t> </a:t>
            </a:r>
          </a:p>
          <a:p>
            <a:pPr marL="191096" marR="0" lvl="0" indent="-191096" algn="l" defTabSz="51435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ts val="338"/>
              </a:spcAft>
              <a:buClrTx/>
              <a:buSzTx/>
              <a:buFontTx/>
              <a:buNone/>
              <a:tabLst>
                <a:tab pos="191096" algn="l"/>
                <a:tab pos="448271" algn="l"/>
                <a:tab pos="705446" algn="l"/>
                <a:tab pos="962621" algn="l"/>
                <a:tab pos="1219796" algn="l"/>
                <a:tab pos="1476971" algn="l"/>
                <a:tab pos="1734146" algn="l"/>
                <a:tab pos="1991321" algn="l"/>
                <a:tab pos="2248496" algn="l"/>
                <a:tab pos="2505671" algn="l"/>
                <a:tab pos="2762846" algn="l"/>
                <a:tab pos="3020021" algn="l"/>
                <a:tab pos="3277196" algn="l"/>
                <a:tab pos="3534371" algn="l"/>
                <a:tab pos="3791546" algn="l"/>
                <a:tab pos="4048721" algn="l"/>
                <a:tab pos="4305896" algn="l"/>
                <a:tab pos="4563071" algn="l"/>
                <a:tab pos="4820246" algn="l"/>
                <a:tab pos="5077421" algn="l"/>
                <a:tab pos="5334596" algn="l"/>
              </a:tabLst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SimHei" panose="02010609060101010101" pitchFamily="49" charset="-122"/>
                <a:ea typeface="SimHei" panose="02010609060101010101" pitchFamily="49" charset="-122"/>
                <a:cs typeface="Wingdings"/>
              </a:rPr>
              <a:t>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SimHei" panose="02010609060101010101" pitchFamily="49" charset="-122"/>
                <a:ea typeface="SimHei" panose="02010609060101010101" pitchFamily="49" charset="-122"/>
                <a:cs typeface="Futura Medium"/>
              </a:rPr>
              <a:t> 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SimHei" panose="02010609060101010101" pitchFamily="49" charset="-122"/>
                <a:ea typeface="SimHei" panose="02010609060101010101" pitchFamily="49" charset="-122"/>
                <a:cs typeface="Futura Medium"/>
              </a:rPr>
              <a:t>中性氢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SimHei" panose="02010609060101010101" pitchFamily="49" charset="-122"/>
                <a:ea typeface="SimHei" panose="02010609060101010101" pitchFamily="49" charset="-122"/>
                <a:cs typeface="Futura Medium"/>
              </a:rPr>
              <a:t>21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SimHei" panose="02010609060101010101" pitchFamily="49" charset="-122"/>
                <a:ea typeface="SimHei" panose="02010609060101010101" pitchFamily="49" charset="-122"/>
                <a:cs typeface="Futura Medium"/>
              </a:rPr>
              <a:t>厘米谱线强度映射</a:t>
            </a:r>
            <a:endParaRPr kumimoji="0" lang="en-US" altLang="zh-CN" sz="1800" b="1" i="0" u="none" strike="noStrike" kern="1200" cap="none" spc="0" normalizeH="0" baseline="0" noProof="0" dirty="0">
              <a:ln>
                <a:solidFill>
                  <a:srgbClr val="FFFF00"/>
                </a:solidFill>
              </a:ln>
              <a:solidFill>
                <a:srgbClr val="FFFF00"/>
              </a:solidFill>
              <a:effectLst/>
              <a:uLnTx/>
              <a:uFillTx/>
              <a:latin typeface="SimHei" panose="02010609060101010101" pitchFamily="49" charset="-122"/>
              <a:ea typeface="SimHei" panose="02010609060101010101" pitchFamily="49" charset="-122"/>
              <a:cs typeface="Futura Medium"/>
            </a:endParaRPr>
          </a:p>
          <a:p>
            <a:pPr marL="191096" marR="0" lvl="0" indent="-191096" algn="l" defTabSz="51435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ts val="338"/>
              </a:spcAft>
              <a:buClrTx/>
              <a:buSzTx/>
              <a:buFontTx/>
              <a:buNone/>
              <a:tabLst>
                <a:tab pos="191096" algn="l"/>
                <a:tab pos="448271" algn="l"/>
                <a:tab pos="705446" algn="l"/>
                <a:tab pos="962621" algn="l"/>
                <a:tab pos="1219796" algn="l"/>
                <a:tab pos="1476971" algn="l"/>
                <a:tab pos="1734146" algn="l"/>
                <a:tab pos="1991321" algn="l"/>
                <a:tab pos="2248496" algn="l"/>
                <a:tab pos="2505671" algn="l"/>
                <a:tab pos="2762846" algn="l"/>
                <a:tab pos="3020021" algn="l"/>
                <a:tab pos="3277196" algn="l"/>
                <a:tab pos="3534371" algn="l"/>
                <a:tab pos="3791546" algn="l"/>
                <a:tab pos="4048721" algn="l"/>
                <a:tab pos="4305896" algn="l"/>
                <a:tab pos="4563071" algn="l"/>
                <a:tab pos="4820246" algn="l"/>
                <a:tab pos="5077421" algn="l"/>
                <a:tab pos="5334596" algn="l"/>
              </a:tabLst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SimHei" panose="02010609060101010101" pitchFamily="49" charset="-122"/>
                <a:ea typeface="SimHei" panose="02010609060101010101" pitchFamily="49" charset="-122"/>
                <a:cs typeface="Wingdings"/>
              </a:rPr>
              <a:t>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SimHei" panose="02010609060101010101" pitchFamily="49" charset="-122"/>
                <a:ea typeface="SimHei" panose="02010609060101010101" pitchFamily="49" charset="-122"/>
                <a:cs typeface="Futura Medium"/>
              </a:rPr>
              <a:t> 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SimHei" panose="02010609060101010101" pitchFamily="49" charset="-122"/>
                <a:ea typeface="SimHei" panose="02010609060101010101" pitchFamily="49" charset="-122"/>
                <a:cs typeface="Futura Medium"/>
              </a:rPr>
              <a:t>分子</a:t>
            </a:r>
            <a:r>
              <a:rPr kumimoji="0" lang="zh-CN" altLang="en-CN" sz="1800" b="1" i="0" u="none" strike="noStrike" kern="1200" cap="none" spc="0" normalizeH="0" baseline="0" noProof="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SimHei" panose="02010609060101010101" pitchFamily="49" charset="-122"/>
                <a:ea typeface="SimHei" panose="02010609060101010101" pitchFamily="49" charset="-122"/>
                <a:cs typeface="Futura Medium"/>
              </a:rPr>
              <a:t>谱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SimHei" panose="02010609060101010101" pitchFamily="49" charset="-122"/>
                <a:ea typeface="SimHei" panose="02010609060101010101" pitchFamily="49" charset="-122"/>
                <a:cs typeface="Futura Medium"/>
              </a:rPr>
              <a:t>线强度映射，及其与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SimHei" panose="02010609060101010101" pitchFamily="49" charset="-122"/>
                <a:ea typeface="SimHei" panose="02010609060101010101" pitchFamily="49" charset="-122"/>
                <a:cs typeface="Futura Medium"/>
              </a:rPr>
              <a:t>21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SimHei" panose="02010609060101010101" pitchFamily="49" charset="-122"/>
                <a:ea typeface="SimHei" panose="02010609060101010101" pitchFamily="49" charset="-122"/>
                <a:cs typeface="Futura Medium"/>
              </a:rPr>
              <a:t>厘米交叉关联</a:t>
            </a:r>
            <a:endParaRPr kumimoji="0" lang="en-US" altLang="zh-CN" sz="1800" b="1" i="0" u="none" strike="noStrike" kern="1200" cap="none" spc="0" normalizeH="0" baseline="0" noProof="0" dirty="0">
              <a:ln>
                <a:solidFill>
                  <a:srgbClr val="FFFF00"/>
                </a:solidFill>
              </a:ln>
              <a:solidFill>
                <a:srgbClr val="FFFF00"/>
              </a:solidFill>
              <a:effectLst/>
              <a:uLnTx/>
              <a:uFillTx/>
              <a:latin typeface="SimHei" panose="02010609060101010101" pitchFamily="49" charset="-122"/>
              <a:ea typeface="SimHei" panose="02010609060101010101" pitchFamily="49" charset="-122"/>
              <a:cs typeface="Futura Medium"/>
            </a:endParaRPr>
          </a:p>
          <a:p>
            <a:pPr marL="191096" marR="0" lvl="0" indent="-191096" algn="l" defTabSz="51435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ts val="338"/>
              </a:spcAft>
              <a:buClrTx/>
              <a:buSzTx/>
              <a:buFontTx/>
              <a:buNone/>
              <a:tabLst>
                <a:tab pos="191096" algn="l"/>
                <a:tab pos="448271" algn="l"/>
                <a:tab pos="705446" algn="l"/>
                <a:tab pos="962621" algn="l"/>
                <a:tab pos="1219796" algn="l"/>
                <a:tab pos="1476971" algn="l"/>
                <a:tab pos="1734146" algn="l"/>
                <a:tab pos="1991321" algn="l"/>
                <a:tab pos="2248496" algn="l"/>
                <a:tab pos="2505671" algn="l"/>
                <a:tab pos="2762846" algn="l"/>
                <a:tab pos="3020021" algn="l"/>
                <a:tab pos="3277196" algn="l"/>
                <a:tab pos="3534371" algn="l"/>
                <a:tab pos="3791546" algn="l"/>
                <a:tab pos="4048721" algn="l"/>
                <a:tab pos="4305896" algn="l"/>
                <a:tab pos="4563071" algn="l"/>
                <a:tab pos="4820246" algn="l"/>
                <a:tab pos="5077421" algn="l"/>
                <a:tab pos="5334596" algn="l"/>
              </a:tabLst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SimHei" panose="02010609060101010101" pitchFamily="49" charset="-122"/>
                <a:ea typeface="SimHei" panose="02010609060101010101" pitchFamily="49" charset="-122"/>
                <a:cs typeface="Wingdings"/>
              </a:rPr>
              <a:t>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SimHei" panose="02010609060101010101" pitchFamily="49" charset="-122"/>
                <a:ea typeface="SimHei" panose="02010609060101010101" pitchFamily="49" charset="-122"/>
                <a:cs typeface="Futura Medium"/>
              </a:rPr>
              <a:t> 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SimHei" panose="02010609060101010101" pitchFamily="49" charset="-122"/>
                <a:ea typeface="SimHei" panose="02010609060101010101" pitchFamily="49" charset="-122"/>
                <a:cs typeface="Futura Medium"/>
              </a:rPr>
              <a:t>中性氢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SimHei" panose="02010609060101010101" pitchFamily="49" charset="-122"/>
                <a:ea typeface="SimHei" panose="02010609060101010101" pitchFamily="49" charset="-122"/>
                <a:cs typeface="Futura Medium"/>
              </a:rPr>
              <a:t>21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SimHei" panose="02010609060101010101" pitchFamily="49" charset="-122"/>
                <a:ea typeface="SimHei" panose="02010609060101010101" pitchFamily="49" charset="-122"/>
                <a:cs typeface="Futura Medium"/>
              </a:rPr>
              <a:t>厘米森林</a:t>
            </a:r>
            <a:endParaRPr kumimoji="0" lang="en-US" altLang="zh-CN" sz="1800" b="1" i="0" u="none" strike="noStrike" kern="1200" cap="none" spc="0" normalizeH="0" baseline="0" noProof="0" dirty="0">
              <a:ln>
                <a:solidFill>
                  <a:srgbClr val="FFFF00"/>
                </a:solidFill>
              </a:ln>
              <a:solidFill>
                <a:srgbClr val="FFFF00"/>
              </a:solidFill>
              <a:effectLst/>
              <a:uLnTx/>
              <a:uFillTx/>
              <a:latin typeface="SimHei" panose="02010609060101010101" pitchFamily="49" charset="-122"/>
              <a:ea typeface="SimHei" panose="02010609060101010101" pitchFamily="49" charset="-122"/>
              <a:cs typeface="Futura Medium"/>
            </a:endParaRPr>
          </a:p>
          <a:p>
            <a:pPr marL="191096" marR="0" lvl="0" indent="-191096" algn="l" defTabSz="51435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ts val="338"/>
              </a:spcAft>
              <a:buClrTx/>
              <a:buSzTx/>
              <a:buFontTx/>
              <a:buNone/>
              <a:tabLst>
                <a:tab pos="191096" algn="l"/>
                <a:tab pos="448271" algn="l"/>
                <a:tab pos="705446" algn="l"/>
                <a:tab pos="962621" algn="l"/>
                <a:tab pos="1219796" algn="l"/>
                <a:tab pos="1476971" algn="l"/>
                <a:tab pos="1734146" algn="l"/>
                <a:tab pos="1991321" algn="l"/>
                <a:tab pos="2248496" algn="l"/>
                <a:tab pos="2505671" algn="l"/>
                <a:tab pos="2762846" algn="l"/>
                <a:tab pos="3020021" algn="l"/>
                <a:tab pos="3277196" algn="l"/>
                <a:tab pos="3534371" algn="l"/>
                <a:tab pos="3791546" algn="l"/>
                <a:tab pos="4048721" algn="l"/>
                <a:tab pos="4305896" algn="l"/>
                <a:tab pos="4563071" algn="l"/>
                <a:tab pos="4820246" algn="l"/>
                <a:tab pos="5077421" algn="l"/>
                <a:tab pos="5334596" algn="l"/>
              </a:tabLst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SimHei" panose="02010609060101010101" pitchFamily="49" charset="-122"/>
                <a:ea typeface="SimHei" panose="02010609060101010101" pitchFamily="49" charset="-122"/>
                <a:cs typeface="Wingdings"/>
              </a:rPr>
              <a:t>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SimHei" panose="02010609060101010101" pitchFamily="49" charset="-122"/>
                <a:ea typeface="SimHei" panose="02010609060101010101" pitchFamily="49" charset="-122"/>
                <a:cs typeface="Futura Medium"/>
              </a:rPr>
              <a:t> </a:t>
            </a:r>
            <a:r>
              <a:rPr kumimoji="0" lang="zh-CN" altLang="en-CN" sz="1800" b="1" i="0" u="none" strike="noStrike" kern="1200" cap="none" spc="0" normalizeH="0" baseline="0" noProof="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SimHei" panose="02010609060101010101" pitchFamily="49" charset="-122"/>
                <a:ea typeface="SimHei" panose="02010609060101010101" pitchFamily="49" charset="-122"/>
                <a:cs typeface="Futura Medium"/>
              </a:rPr>
              <a:t>低红移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Lyα 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SimHei" panose="02010609060101010101" pitchFamily="49" charset="-122"/>
                <a:ea typeface="SimHei" panose="02010609060101010101" pitchFamily="49" charset="-122"/>
                <a:cs typeface="Futura Medium"/>
              </a:rPr>
              <a:t>森林功率谱</a:t>
            </a:r>
            <a:endParaRPr kumimoji="0" lang="en-US" altLang="zh-CN" sz="1800" b="1" i="0" u="none" strike="noStrike" kern="1200" cap="none" spc="0" normalizeH="0" baseline="0" noProof="0" dirty="0">
              <a:ln>
                <a:solidFill>
                  <a:srgbClr val="FFFF00"/>
                </a:solidFill>
              </a:ln>
              <a:solidFill>
                <a:srgbClr val="FFFF00"/>
              </a:solidFill>
              <a:effectLst/>
              <a:uLnTx/>
              <a:uFillTx/>
              <a:latin typeface="SimHei" panose="02010609060101010101" pitchFamily="49" charset="-122"/>
              <a:ea typeface="SimHei" panose="02010609060101010101" pitchFamily="49" charset="-122"/>
              <a:cs typeface="Futura Medium"/>
            </a:endParaRPr>
          </a:p>
        </p:txBody>
      </p:sp>
      <p:pic>
        <p:nvPicPr>
          <p:cNvPr id="65539" name="Picture 2">
            <a:extLst>
              <a:ext uri="{FF2B5EF4-FFF2-40B4-BE49-F238E27FC236}">
                <a16:creationId xmlns:a16="http://schemas.microsoft.com/office/drawing/2014/main" id="{87661976-B231-C847-A20D-EB40FFA69A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0158" y="938787"/>
            <a:ext cx="1851422" cy="132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0" name="Picture 4">
            <a:extLst>
              <a:ext uri="{FF2B5EF4-FFF2-40B4-BE49-F238E27FC236}">
                <a16:creationId xmlns:a16="http://schemas.microsoft.com/office/drawing/2014/main" id="{B2B0B534-0FBA-9340-ABF2-20D973F052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0158" y="2876968"/>
            <a:ext cx="1851422" cy="154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标题 1">
            <a:extLst>
              <a:ext uri="{FF2B5EF4-FFF2-40B4-BE49-F238E27FC236}">
                <a16:creationId xmlns:a16="http://schemas.microsoft.com/office/drawing/2014/main" id="{ED7F172D-5989-DD44-938B-9FDCD1D4C509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492919"/>
          </a:xfrm>
          <a:prstGeom prst="rect">
            <a:avLst/>
          </a:prstGeom>
          <a:solidFill>
            <a:schemeClr val="bg1">
              <a:lumMod val="85000"/>
            </a:schemeClr>
          </a:solidFill>
          <a:ln/>
          <a:extLst>
            <a:ext uri="{C572A759-6A51-4108-AA02-DFA0A04FC94B}"/>
          </a:ex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20092" tIns="20092" rIns="20092" bIns="20092" anchor="ctr"/>
          <a:lstStyle>
            <a:lvl1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2286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marL="0" marR="0" lvl="0" indent="0" algn="ctr" defTabSz="43815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SimHei" panose="02010609060101010101" pitchFamily="49" charset="-122"/>
                <a:ea typeface="SimHei" panose="02010609060101010101" pitchFamily="49" charset="-122"/>
                <a:cs typeface="Futura Medium" panose="020B0602020204020303" pitchFamily="34" charset="-79"/>
                <a:sym typeface="Helvetica Light"/>
              </a:rPr>
              <a:t>宇宙再电离时代的观测证据</a:t>
            </a:r>
            <a:endParaRPr kumimoji="0" lang="en-US" sz="21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SimHei" panose="02010609060101010101" pitchFamily="49" charset="-122"/>
              <a:ea typeface="SimHei" panose="02010609060101010101" pitchFamily="49" charset="-122"/>
              <a:cs typeface="Futura Medium" panose="020B0602020204020303" pitchFamily="34" charset="-79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9411098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3">
            <a:extLst>
              <a:ext uri="{FF2B5EF4-FFF2-40B4-BE49-F238E27FC236}">
                <a16:creationId xmlns:a16="http://schemas.microsoft.com/office/drawing/2014/main" id="{FD72F230-B764-BC49-9CB6-797AF892E3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49525"/>
            <a:ext cx="9144000" cy="264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>
            <a:extLst>
              <a:ext uri="{FF2B5EF4-FFF2-40B4-BE49-F238E27FC236}">
                <a16:creationId xmlns:a16="http://schemas.microsoft.com/office/drawing/2014/main" id="{19068C6C-1BD2-794E-ACAB-C5A2FEB477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254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14F47496-5D28-1342-848F-93F2B19A4808}"/>
              </a:ext>
            </a:extLst>
          </p:cNvPr>
          <p:cNvSpPr/>
          <p:nvPr/>
        </p:nvSpPr>
        <p:spPr>
          <a:xfrm>
            <a:off x="0" y="0"/>
            <a:ext cx="9144000" cy="5192713"/>
          </a:xfrm>
          <a:prstGeom prst="rect">
            <a:avLst/>
          </a:prstGeom>
          <a:solidFill>
            <a:schemeClr val="tx1"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341" name="矩形 3">
            <a:extLst>
              <a:ext uri="{FF2B5EF4-FFF2-40B4-BE49-F238E27FC236}">
                <a16:creationId xmlns:a16="http://schemas.microsoft.com/office/drawing/2014/main" id="{5C45E64F-8154-584B-8FDA-1FB786704D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09916" y="2001961"/>
            <a:ext cx="724749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100000">
                      <a:prstClr val="white"/>
                    </a:gs>
                    <a:gs pos="34000">
                      <a:srgbClr val="FFC000"/>
                    </a:gs>
                  </a:gsLst>
                  <a:path path="circle">
                    <a:fillToRect l="100000" t="100000"/>
                  </a:path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宇宙黎明和再电离时代的</a:t>
            </a:r>
            <a:r>
              <a:rPr kumimoji="0" lang="zh-CN" altLang="en-US" sz="3600" b="1" i="1" u="sng" strike="noStrike" kern="1200" cap="none" spc="0" normalizeH="0" baseline="0" noProof="0" dirty="0">
                <a:ln>
                  <a:noFill/>
                </a:ln>
                <a:gradFill>
                  <a:gsLst>
                    <a:gs pos="100000">
                      <a:prstClr val="white"/>
                    </a:gs>
                    <a:gs pos="34000">
                      <a:srgbClr val="FFC000"/>
                    </a:gs>
                  </a:gsLst>
                  <a:path path="circle">
                    <a:fillToRect l="100000" t="100000"/>
                  </a:path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直接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100000">
                      <a:prstClr val="white"/>
                    </a:gs>
                    <a:gs pos="34000">
                      <a:srgbClr val="FFC000"/>
                    </a:gs>
                  </a:gsLst>
                  <a:path path="circle">
                    <a:fillToRect l="100000" t="100000"/>
                  </a:path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观测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100000">
                      <a:prstClr val="white"/>
                    </a:gs>
                    <a:gs pos="34000">
                      <a:srgbClr val="FFC000"/>
                    </a:gs>
                  </a:gsLst>
                  <a:path path="circle">
                    <a:fillToRect l="100000" t="100000"/>
                  </a:path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gradFill>
                <a:gsLst>
                  <a:gs pos="100000">
                    <a:prstClr val="white"/>
                  </a:gs>
                  <a:gs pos="34000">
                    <a:srgbClr val="FFC000"/>
                  </a:gs>
                </a:gsLst>
                <a:path path="circle">
                  <a:fillToRect l="100000" t="100000"/>
                </a:path>
              </a:gra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58263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10" name="组合 2">
            <a:extLst>
              <a:ext uri="{FF2B5EF4-FFF2-40B4-BE49-F238E27FC236}">
                <a16:creationId xmlns:a16="http://schemas.microsoft.com/office/drawing/2014/main" id="{F7CC17E2-81B7-514E-BDE1-865366CF6972}"/>
              </a:ext>
            </a:extLst>
          </p:cNvPr>
          <p:cNvGrpSpPr>
            <a:grpSpLocks/>
          </p:cNvGrpSpPr>
          <p:nvPr/>
        </p:nvGrpSpPr>
        <p:grpSpPr bwMode="auto">
          <a:xfrm>
            <a:off x="-33338" y="1112838"/>
            <a:ext cx="9177338" cy="3278187"/>
            <a:chOff x="-33455" y="1204642"/>
            <a:chExt cx="9177455" cy="3278458"/>
          </a:xfrm>
        </p:grpSpPr>
        <p:pic>
          <p:nvPicPr>
            <p:cNvPr id="17414" name="Picture 8">
              <a:extLst>
                <a:ext uri="{FF2B5EF4-FFF2-40B4-BE49-F238E27FC236}">
                  <a16:creationId xmlns:a16="http://schemas.microsoft.com/office/drawing/2014/main" id="{9727B350-E40C-0A49-B725-614957C5339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977" t="15924" r="977" b="17958"/>
            <a:stretch>
              <a:fillRect/>
            </a:stretch>
          </p:blipFill>
          <p:spPr bwMode="auto">
            <a:xfrm>
              <a:off x="-33455" y="1204642"/>
              <a:ext cx="9144000" cy="2966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矩形 1">
              <a:extLst>
                <a:ext uri="{FF2B5EF4-FFF2-40B4-BE49-F238E27FC236}">
                  <a16:creationId xmlns:a16="http://schemas.microsoft.com/office/drawing/2014/main" id="{34F5E4CF-E5DD-C64F-8D64-830EE9C532AE}"/>
                </a:ext>
              </a:extLst>
            </p:cNvPr>
            <p:cNvSpPr/>
            <p:nvPr/>
          </p:nvSpPr>
          <p:spPr>
            <a:xfrm>
              <a:off x="-117" y="4170337"/>
              <a:ext cx="9144117" cy="312763"/>
            </a:xfrm>
            <a:prstGeom prst="rect">
              <a:avLst/>
            </a:prstGeom>
            <a:solidFill>
              <a:srgbClr val="0000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10" name="标题 1">
            <a:extLst>
              <a:ext uri="{FF2B5EF4-FFF2-40B4-BE49-F238E27FC236}">
                <a16:creationId xmlns:a16="http://schemas.microsoft.com/office/drawing/2014/main" id="{C8202260-A653-D642-9A97-D5985C6063E6}"/>
              </a:ext>
            </a:extLst>
          </p:cNvPr>
          <p:cNvSpPr txBox="1">
            <a:spLocks/>
          </p:cNvSpPr>
          <p:nvPr/>
        </p:nvSpPr>
        <p:spPr>
          <a:xfrm>
            <a:off x="0" y="454820"/>
            <a:ext cx="9144000" cy="65722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26789" tIns="26789" rIns="26789" bIns="26789" anchor="ctr"/>
          <a:lstStyle>
            <a:lvl1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2286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marL="0" marR="0" lvl="0" indent="0" algn="ctr" defTabSz="584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27000">
                      <a:srgbClr val="FFC000"/>
                    </a:gs>
                    <a:gs pos="100000">
                      <a:prstClr val="white"/>
                    </a:gs>
                  </a:gsLst>
                  <a:path path="circle">
                    <a:fillToRect l="100000" t="100000"/>
                  </a:path>
                </a:gradFill>
                <a:effectLst/>
                <a:uLnTx/>
                <a:uFillTx/>
                <a:latin typeface="Songti TC" panose="02010600040101010101" pitchFamily="2" charset="-120"/>
                <a:ea typeface="Songti TC" panose="02010600040101010101" pitchFamily="2" charset="-120"/>
                <a:cs typeface="+mn-cs"/>
                <a:sym typeface="Helvetica Light"/>
              </a:rPr>
              <a:t>中性氢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gradFill>
                <a:gsLst>
                  <a:gs pos="27000">
                    <a:srgbClr val="FFC000"/>
                  </a:gs>
                  <a:gs pos="100000">
                    <a:prstClr val="white"/>
                  </a:gs>
                </a:gsLst>
                <a:path path="circle">
                  <a:fillToRect l="100000" t="100000"/>
                </a:path>
              </a:gradFill>
              <a:effectLst/>
              <a:uLnTx/>
              <a:uFillTx/>
              <a:latin typeface="Songti TC" panose="02010600040101010101" pitchFamily="2" charset="-120"/>
              <a:ea typeface="Songti TC" panose="02010600040101010101" pitchFamily="2" charset="-120"/>
              <a:cs typeface="+mn-cs"/>
              <a:sym typeface="Helvetica Ligh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EEE46F9-6B13-6343-8890-A5BE6F6DAC2D}"/>
              </a:ext>
            </a:extLst>
          </p:cNvPr>
          <p:cNvSpPr txBox="1"/>
          <p:nvPr/>
        </p:nvSpPr>
        <p:spPr>
          <a:xfrm>
            <a:off x="6400800" y="2751138"/>
            <a:ext cx="1179513" cy="400050"/>
          </a:xfrm>
          <a:prstGeom prst="rect">
            <a:avLst/>
          </a:prstGeom>
          <a:solidFill>
            <a:srgbClr val="F6CB09"/>
          </a:solidFill>
          <a:ln>
            <a:solidFill>
              <a:srgbClr val="FFC000"/>
            </a:solidFill>
          </a:ln>
        </p:spPr>
        <p:txBody>
          <a:bodyPr>
            <a:spAutoFit/>
          </a:bodyPr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中性氢</a:t>
            </a:r>
            <a:endParaRPr kumimoji="0" lang="en-US" altLang="zh-CN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0542EA0-7869-E848-8195-B960CBF41D7E}"/>
              </a:ext>
            </a:extLst>
          </p:cNvPr>
          <p:cNvSpPr txBox="1"/>
          <p:nvPr/>
        </p:nvSpPr>
        <p:spPr>
          <a:xfrm>
            <a:off x="5456238" y="3021013"/>
            <a:ext cx="1179512" cy="33813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电离氢</a:t>
            </a:r>
            <a:endParaRPr kumimoji="0" lang="en-US" altLang="zh-CN" sz="1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7" descr="::Outreach:赛先生－21厘米宇宙学:21cm-3.jpg">
            <a:extLst>
              <a:ext uri="{FF2B5EF4-FFF2-40B4-BE49-F238E27FC236}">
                <a16:creationId xmlns:a16="http://schemas.microsoft.com/office/drawing/2014/main" id="{015D85A0-0F9A-4949-A024-B110F1217D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4837" y="1088990"/>
            <a:ext cx="5394325" cy="3187933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标题 1">
            <a:extLst>
              <a:ext uri="{FF2B5EF4-FFF2-40B4-BE49-F238E27FC236}">
                <a16:creationId xmlns:a16="http://schemas.microsoft.com/office/drawing/2014/main" id="{011FCA2E-1752-3943-B52E-76A48CB358CE}"/>
              </a:ext>
            </a:extLst>
          </p:cNvPr>
          <p:cNvSpPr txBox="1">
            <a:spLocks/>
          </p:cNvSpPr>
          <p:nvPr/>
        </p:nvSpPr>
        <p:spPr>
          <a:xfrm>
            <a:off x="0" y="301625"/>
            <a:ext cx="9144000" cy="65722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26789" tIns="26789" rIns="26789" bIns="26789" anchor="ctr"/>
          <a:lstStyle>
            <a:lvl1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2286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marL="0" marR="0" lvl="0" indent="0" algn="ctr" defTabSz="584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27000">
                      <a:srgbClr val="FFC000"/>
                    </a:gs>
                    <a:gs pos="100000">
                      <a:prstClr val="white"/>
                    </a:gs>
                  </a:gsLst>
                  <a:path path="circle">
                    <a:fillToRect l="100000" t="100000"/>
                  </a:path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Helvetica Light"/>
              </a:rPr>
              <a:t>中性氢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27000">
                      <a:srgbClr val="FFC000"/>
                    </a:gs>
                    <a:gs pos="100000">
                      <a:prstClr val="white"/>
                    </a:gs>
                  </a:gsLst>
                  <a:path path="circle">
                    <a:fillToRect l="100000" t="100000"/>
                  </a:path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Helvetica Light"/>
              </a:rPr>
              <a:t>21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27000">
                      <a:srgbClr val="FFC000"/>
                    </a:gs>
                    <a:gs pos="100000">
                      <a:prstClr val="white"/>
                    </a:gs>
                  </a:gsLst>
                  <a:path path="circle">
                    <a:fillToRect l="100000" t="100000"/>
                  </a:path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Helvetica Light"/>
              </a:rPr>
              <a:t>厘米谱线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gradFill>
                <a:gsLst>
                  <a:gs pos="27000">
                    <a:srgbClr val="FFC000"/>
                  </a:gs>
                  <a:gs pos="100000">
                    <a:prstClr val="white"/>
                  </a:gs>
                </a:gsLst>
                <a:path path="circle">
                  <a:fillToRect l="100000" t="100000"/>
                </a:path>
              </a:gra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Helvetica Ligh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8673605-B478-9043-BC28-ADA15E2878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8641" y="4329923"/>
            <a:ext cx="6496210" cy="300403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" name="Text Box 6">
            <a:extLst>
              <a:ext uri="{FF2B5EF4-FFF2-40B4-BE49-F238E27FC236}">
                <a16:creationId xmlns:a16="http://schemas.microsoft.com/office/drawing/2014/main" id="{16566EBD-C28B-D541-B101-B648514D67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7844" y="4789915"/>
            <a:ext cx="6858000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0" marR="0" lvl="0" indent="0" algn="l" defTabSz="51435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Futura Medium" charset="0"/>
                <a:ea typeface="Futura Medium" charset="0"/>
                <a:cs typeface="Futura Medium" charset="0"/>
              </a:rPr>
              <a:t>(</a:t>
            </a:r>
            <a:r>
              <a:rPr kumimoji="1" lang="zh-CN" alt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Futura Medium" charset="0"/>
                <a:ea typeface="Futura Medium" charset="0"/>
                <a:cs typeface="Futura Medium" charset="0"/>
              </a:rPr>
              <a:t>对应于</a:t>
            </a:r>
            <a:r>
              <a:rPr kumimoji="1" lang="en-US" altLang="zh-CN" sz="15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Futura Medium" charset="0"/>
                <a:ea typeface="Futura Medium" charset="0"/>
                <a:cs typeface="Futura Medium" charset="0"/>
              </a:rPr>
              <a:t>32Myrs</a:t>
            </a:r>
            <a:r>
              <a:rPr kumimoji="1" lang="zh-CN" alt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Futura Medium" charset="0"/>
                <a:ea typeface="Futura Medium" charset="0"/>
                <a:cs typeface="Futura Medium" charset="0"/>
              </a:rPr>
              <a:t>才会自发跃迁一次！）</a:t>
            </a:r>
            <a:r>
              <a:rPr kumimoji="1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Futura Medium" charset="0"/>
                <a:ea typeface="Futura Medium" charset="0"/>
                <a:cs typeface="Futura Medium" charset="0"/>
              </a:rPr>
              <a:t>So 21 cm line is optically thin!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标题 1">
            <a:extLst>
              <a:ext uri="{FF2B5EF4-FFF2-40B4-BE49-F238E27FC236}">
                <a16:creationId xmlns:a16="http://schemas.microsoft.com/office/drawing/2014/main" id="{DE298D5E-1C85-E141-A20D-EDEA302B5ABB}"/>
              </a:ext>
            </a:extLst>
          </p:cNvPr>
          <p:cNvSpPr txBox="1">
            <a:spLocks/>
          </p:cNvSpPr>
          <p:nvPr/>
        </p:nvSpPr>
        <p:spPr>
          <a:xfrm>
            <a:off x="57150" y="1204913"/>
            <a:ext cx="9144000" cy="65722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26789" tIns="26789" rIns="26789" bIns="26789" anchor="ctr"/>
          <a:lstStyle>
            <a:lvl1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2286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marL="0" marR="0" lvl="0" indent="0" algn="ctr" defTabSz="584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27000">
                      <a:srgbClr val="FFC000"/>
                    </a:gs>
                    <a:gs pos="100000">
                      <a:prstClr val="white"/>
                    </a:gs>
                  </a:gsLst>
                  <a:path path="circle">
                    <a:fillToRect l="100000" t="100000"/>
                  </a:path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Helvetica Light"/>
              </a:rPr>
              <a:t>通过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27000">
                      <a:srgbClr val="FFC000"/>
                    </a:gs>
                    <a:gs pos="100000">
                      <a:prstClr val="white"/>
                    </a:gs>
                  </a:gsLst>
                  <a:path path="circle">
                    <a:fillToRect l="100000" t="100000"/>
                  </a:path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Helvetica Light"/>
              </a:rPr>
              <a:t>21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27000">
                      <a:srgbClr val="FFC000"/>
                    </a:gs>
                    <a:gs pos="100000">
                      <a:prstClr val="white"/>
                    </a:gs>
                  </a:gsLst>
                  <a:path path="circle">
                    <a:fillToRect l="100000" t="100000"/>
                  </a:path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Helvetica Light"/>
              </a:rPr>
              <a:t>厘米谱线看到的宇宙（模拟图）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gradFill>
                <a:gsLst>
                  <a:gs pos="27000">
                    <a:srgbClr val="FFC000"/>
                  </a:gs>
                  <a:gs pos="100000">
                    <a:prstClr val="white"/>
                  </a:gs>
                </a:gsLst>
                <a:path path="circle">
                  <a:fillToRect l="100000" t="100000"/>
                </a:path>
              </a:gra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Helvetica Light"/>
            </a:endParaRPr>
          </a:p>
        </p:txBody>
      </p:sp>
      <p:pic>
        <p:nvPicPr>
          <p:cNvPr id="20483" name="Picture 2">
            <a:extLst>
              <a:ext uri="{FF2B5EF4-FFF2-40B4-BE49-F238E27FC236}">
                <a16:creationId xmlns:a16="http://schemas.microsoft.com/office/drawing/2014/main" id="{D93904DE-E124-6D4C-8BE4-60378A40B9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79638"/>
            <a:ext cx="9201150" cy="153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6A07CCD8-DA30-894F-83E7-F5D231056F5D}"/>
              </a:ext>
            </a:extLst>
          </p:cNvPr>
          <p:cNvSpPr/>
          <p:nvPr/>
        </p:nvSpPr>
        <p:spPr>
          <a:xfrm>
            <a:off x="657225" y="669925"/>
            <a:ext cx="3502025" cy="3683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1" name="标题 1">
            <a:extLst>
              <a:ext uri="{FF2B5EF4-FFF2-40B4-BE49-F238E27FC236}">
                <a16:creationId xmlns:a16="http://schemas.microsoft.com/office/drawing/2014/main" id="{1DF4172F-B744-F04D-A659-0B2276A6763B}"/>
              </a:ext>
            </a:extLst>
          </p:cNvPr>
          <p:cNvSpPr txBox="1">
            <a:spLocks/>
          </p:cNvSpPr>
          <p:nvPr/>
        </p:nvSpPr>
        <p:spPr>
          <a:xfrm>
            <a:off x="1081088" y="1966913"/>
            <a:ext cx="9144000" cy="65722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26789" tIns="26789" rIns="26789" bIns="26789" anchor="ctr"/>
          <a:lstStyle>
            <a:lvl1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2286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eaLnBrk="1" fontAlgn="auto" hangingPunct="1">
              <a:defRPr/>
            </a:pPr>
            <a:r>
              <a:rPr lang="zh-CN" altLang="en-US" sz="2000" b="1" dirty="0">
                <a:gradFill>
                  <a:gsLst>
                    <a:gs pos="27000">
                      <a:srgbClr val="FFC000"/>
                    </a:gs>
                    <a:gs pos="100000">
                      <a:schemeClr val="bg1"/>
                    </a:gs>
                  </a:gsLst>
                  <a:path path="circle">
                    <a:fillToRect l="100000" t="100000"/>
                  </a:path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中性氢</a:t>
            </a:r>
            <a:r>
              <a:rPr lang="en-US" altLang="zh-CN" sz="2000" b="1" dirty="0">
                <a:gradFill>
                  <a:gsLst>
                    <a:gs pos="27000">
                      <a:srgbClr val="FFC000"/>
                    </a:gs>
                    <a:gs pos="100000">
                      <a:schemeClr val="bg1"/>
                    </a:gs>
                  </a:gsLst>
                  <a:path path="circle">
                    <a:fillToRect l="100000" t="100000"/>
                  </a:path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21</a:t>
            </a:r>
            <a:r>
              <a:rPr lang="zh-CN" altLang="en-US" sz="2000" b="1" dirty="0">
                <a:gradFill>
                  <a:gsLst>
                    <a:gs pos="27000">
                      <a:srgbClr val="FFC000"/>
                    </a:gs>
                    <a:gs pos="100000">
                      <a:schemeClr val="bg1"/>
                    </a:gs>
                  </a:gsLst>
                  <a:path path="circle">
                    <a:fillToRect l="100000" t="100000"/>
                  </a:path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厘米谱线</a:t>
            </a:r>
            <a:endParaRPr lang="en-US" sz="2000" b="1" dirty="0">
              <a:gradFill>
                <a:gsLst>
                  <a:gs pos="27000">
                    <a:srgbClr val="FFC000"/>
                  </a:gs>
                  <a:gs pos="100000">
                    <a:schemeClr val="bg1"/>
                  </a:gs>
                </a:gsLst>
                <a:path path="circle">
                  <a:fillToRect l="100000" t="100000"/>
                </a:path>
              </a:gradFill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</p:txBody>
      </p:sp>
      <p:pic>
        <p:nvPicPr>
          <p:cNvPr id="71684" name="Picture 3">
            <a:extLst>
              <a:ext uri="{FF2B5EF4-FFF2-40B4-BE49-F238E27FC236}">
                <a16:creationId xmlns:a16="http://schemas.microsoft.com/office/drawing/2014/main" id="{6375D137-34F2-E54B-86D5-FBF042A881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288" y="762000"/>
            <a:ext cx="3294062" cy="3506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5" name="TextBox 4">
            <a:extLst>
              <a:ext uri="{FF2B5EF4-FFF2-40B4-BE49-F238E27FC236}">
                <a16:creationId xmlns:a16="http://schemas.microsoft.com/office/drawing/2014/main" id="{80976398-1C92-2A4C-BAC4-1DCDB534EF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24375" y="2514600"/>
            <a:ext cx="42179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kumimoji="1" lang="en-US" altLang="zh-CN" sz="18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1945, H. van de Hulst </a:t>
            </a:r>
            <a:r>
              <a:rPr lang="zh-CN" altLang="en-US" sz="1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Helvetica Light" panose="020B0403020202020204" pitchFamily="34" charset="0"/>
              </a:rPr>
              <a:t>理论预</a:t>
            </a:r>
            <a:r>
              <a:rPr lang="zh-CN" altLang="en-US" sz="1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言</a:t>
            </a:r>
            <a:endParaRPr lang="en-US" altLang="zh-CN" sz="18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71686" name="TextBox 5">
            <a:extLst>
              <a:ext uri="{FF2B5EF4-FFF2-40B4-BE49-F238E27FC236}">
                <a16:creationId xmlns:a16="http://schemas.microsoft.com/office/drawing/2014/main" id="{200EFDF3-A28D-8847-A997-3B5E39DAE7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6288" y="3825875"/>
            <a:ext cx="1312862" cy="306388"/>
          </a:xfrm>
          <a:prstGeom prst="rect">
            <a:avLst/>
          </a:prstGeom>
          <a:solidFill>
            <a:schemeClr val="tx1">
              <a:alpha val="3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kumimoji="1" lang="en-US" altLang="zh-CN" sz="1400">
                <a:solidFill>
                  <a:srgbClr val="FFFFFF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H. van de Hulst</a:t>
            </a:r>
            <a:endParaRPr lang="en-US" altLang="zh-CN">
              <a:ea typeface="MS PGothic" panose="020B0600070205080204" pitchFamily="34" charset="-128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id="{C684F914-FC66-1048-B50C-92863BC38EA9}"/>
              </a:ext>
            </a:extLst>
          </p:cNvPr>
          <p:cNvSpPr/>
          <p:nvPr/>
        </p:nvSpPr>
        <p:spPr>
          <a:xfrm>
            <a:off x="876300" y="587375"/>
            <a:ext cx="7191375" cy="34194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pic>
        <p:nvPicPr>
          <p:cNvPr id="73731" name="Picture 13">
            <a:extLst>
              <a:ext uri="{FF2B5EF4-FFF2-40B4-BE49-F238E27FC236}">
                <a16:creationId xmlns:a16="http://schemas.microsoft.com/office/drawing/2014/main" id="{FBBAF5B5-CCAD-3D43-B88B-C609AA71F4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1" t="2666"/>
          <a:stretch>
            <a:fillRect/>
          </a:stretch>
        </p:blipFill>
        <p:spPr bwMode="auto">
          <a:xfrm>
            <a:off x="3797300" y="698500"/>
            <a:ext cx="4202113" cy="318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2" name="Picture 12">
            <a:extLst>
              <a:ext uri="{FF2B5EF4-FFF2-40B4-BE49-F238E27FC236}">
                <a16:creationId xmlns:a16="http://schemas.microsoft.com/office/drawing/2014/main" id="{6E4BF2A7-6A77-F847-9134-7CE3C03DC4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0" t="5508" r="4616" b="2586"/>
          <a:stretch>
            <a:fillRect/>
          </a:stretch>
        </p:blipFill>
        <p:spPr bwMode="auto">
          <a:xfrm>
            <a:off x="965200" y="682625"/>
            <a:ext cx="2698750" cy="320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5" name="TextBox 4">
            <a:extLst>
              <a:ext uri="{FF2B5EF4-FFF2-40B4-BE49-F238E27FC236}">
                <a16:creationId xmlns:a16="http://schemas.microsoft.com/office/drawing/2014/main" id="{917C36B7-0B2D-054A-BCE6-12F118F123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8625" y="4240213"/>
            <a:ext cx="66690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r>
              <a:rPr kumimoji="1" lang="en-US" altLang="zh-CN" sz="1800" b="1" dirty="0">
                <a:gradFill>
                  <a:gsLst>
                    <a:gs pos="27000">
                      <a:srgbClr val="FFC000"/>
                    </a:gs>
                    <a:gs pos="100000">
                      <a:schemeClr val="bg1"/>
                    </a:gs>
                  </a:gsLst>
                  <a:path path="circle">
                    <a:fillToRect l="100000" t="100000"/>
                  </a:path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1951</a:t>
            </a:r>
            <a:r>
              <a:rPr kumimoji="1" lang="zh-CN" altLang="en-US" sz="1800" b="1" dirty="0">
                <a:gradFill>
                  <a:gsLst>
                    <a:gs pos="27000">
                      <a:srgbClr val="FFC000"/>
                    </a:gs>
                    <a:gs pos="100000">
                      <a:schemeClr val="bg1"/>
                    </a:gs>
                  </a:gsLst>
                  <a:path path="circle">
                    <a:fillToRect l="100000" t="100000"/>
                  </a:path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，</a:t>
            </a:r>
            <a:r>
              <a:rPr kumimoji="1" lang="en-US" altLang="zh-CN" sz="1800" dirty="0">
                <a:gradFill>
                  <a:gsLst>
                    <a:gs pos="27000">
                      <a:srgbClr val="FFC000"/>
                    </a:gs>
                    <a:gs pos="100000">
                      <a:schemeClr val="bg1"/>
                    </a:gs>
                  </a:gsLst>
                  <a:path path="circle">
                    <a:fillToRect l="100000" t="100000"/>
                  </a:path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H. </a:t>
            </a:r>
            <a:r>
              <a:rPr kumimoji="1" lang="en-US" altLang="zh-CN" sz="1800" dirty="0" err="1">
                <a:gradFill>
                  <a:gsLst>
                    <a:gs pos="27000">
                      <a:srgbClr val="FFC000"/>
                    </a:gs>
                    <a:gs pos="100000">
                      <a:schemeClr val="bg1"/>
                    </a:gs>
                  </a:gsLst>
                  <a:path path="circle">
                    <a:fillToRect l="100000" t="100000"/>
                  </a:path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Ewen</a:t>
            </a:r>
            <a:r>
              <a:rPr kumimoji="1" lang="en-US" altLang="zh-CN" sz="1800" dirty="0">
                <a:gradFill>
                  <a:gsLst>
                    <a:gs pos="27000">
                      <a:srgbClr val="FFC000"/>
                    </a:gs>
                    <a:gs pos="100000">
                      <a:schemeClr val="bg1"/>
                    </a:gs>
                  </a:gsLst>
                  <a:path path="circle">
                    <a:fillToRect l="100000" t="100000"/>
                  </a:path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&amp; E. Purcell </a:t>
            </a:r>
            <a:r>
              <a:rPr lang="zh-CN" altLang="en-US" sz="1800" b="1" dirty="0">
                <a:gradFill>
                  <a:gsLst>
                    <a:gs pos="27000">
                      <a:srgbClr val="FFC000"/>
                    </a:gs>
                    <a:gs pos="100000">
                      <a:schemeClr val="bg1"/>
                    </a:gs>
                  </a:gsLst>
                  <a:path path="circle">
                    <a:fillToRect l="100000" t="100000"/>
                  </a:path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Helvetica Light"/>
              </a:rPr>
              <a:t>首次观测到</a:t>
            </a:r>
            <a:r>
              <a:rPr lang="en-US" altLang="zh-CN" sz="1800" b="1" dirty="0">
                <a:gradFill>
                  <a:gsLst>
                    <a:gs pos="27000">
                      <a:srgbClr val="FFC000"/>
                    </a:gs>
                    <a:gs pos="100000">
                      <a:schemeClr val="bg1"/>
                    </a:gs>
                  </a:gsLst>
                  <a:path path="circle">
                    <a:fillToRect l="100000" t="100000"/>
                  </a:path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Helvetica Light"/>
              </a:rPr>
              <a:t>21</a:t>
            </a:r>
            <a:r>
              <a:rPr lang="zh-CN" altLang="en-US" sz="1800" b="1" dirty="0">
                <a:gradFill>
                  <a:gsLst>
                    <a:gs pos="27000">
                      <a:srgbClr val="FFC000"/>
                    </a:gs>
                    <a:gs pos="100000">
                      <a:schemeClr val="bg1"/>
                    </a:gs>
                  </a:gsLst>
                  <a:path path="circle">
                    <a:fillToRect l="100000" t="100000"/>
                  </a:path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Helvetica Light"/>
              </a:rPr>
              <a:t>厘米谱线</a:t>
            </a:r>
            <a:endParaRPr kumimoji="1" lang="en-US" altLang="zh-CN" sz="1800" b="1" dirty="0">
              <a:gradFill>
                <a:gsLst>
                  <a:gs pos="27000">
                    <a:srgbClr val="FFC000"/>
                  </a:gs>
                  <a:gs pos="100000">
                    <a:schemeClr val="bg1"/>
                  </a:gs>
                </a:gsLst>
                <a:path path="circle">
                  <a:fillToRect l="100000" t="100000"/>
                </a:path>
              </a:gra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  <a:sym typeface="Helvetica Light"/>
            </a:endParaRPr>
          </a:p>
        </p:txBody>
      </p:sp>
      <p:sp>
        <p:nvSpPr>
          <p:cNvPr id="73734" name="TextBox 7">
            <a:extLst>
              <a:ext uri="{FF2B5EF4-FFF2-40B4-BE49-F238E27FC236}">
                <a16:creationId xmlns:a16="http://schemas.microsoft.com/office/drawing/2014/main" id="{99321C13-DD2A-FB47-9D8C-214925D06B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5200" y="3373438"/>
            <a:ext cx="2670175" cy="277812"/>
          </a:xfrm>
          <a:prstGeom prst="rect">
            <a:avLst/>
          </a:pr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kumimoji="1" lang="en-US" altLang="zh-CN" sz="12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H. Ewen</a:t>
            </a:r>
            <a:endParaRPr lang="en-US" altLang="zh-CN" sz="12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73735" name="Rectangle 16">
            <a:extLst>
              <a:ext uri="{FF2B5EF4-FFF2-40B4-BE49-F238E27FC236}">
                <a16:creationId xmlns:a16="http://schemas.microsoft.com/office/drawing/2014/main" id="{FE72FFD8-90BD-F84C-8BB9-0819257866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98888" y="3373438"/>
            <a:ext cx="4202112" cy="277812"/>
          </a:xfrm>
          <a:prstGeom prst="rect">
            <a:avLst/>
          </a:prstGeom>
          <a:solidFill>
            <a:schemeClr val="tx1">
              <a:alpha val="41176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zh-CN" sz="1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Ewen</a:t>
            </a:r>
            <a:r>
              <a:rPr lang="zh-CN" altLang="en-US" sz="1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的号角状接收天线，现存于美国国家射电天文台</a:t>
            </a:r>
            <a:endParaRPr lang="zh-CN" altLang="en-US" sz="12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Songti TC" panose="02010600040101010101" pitchFamily="2" charset="-120"/>
            </a:endParaRPr>
          </a:p>
        </p:txBody>
      </p:sp>
    </p:spTree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A0911BB7-688E-5146-9884-89195883A0B3}"/>
              </a:ext>
            </a:extLst>
          </p:cNvPr>
          <p:cNvSpPr/>
          <p:nvPr/>
        </p:nvSpPr>
        <p:spPr>
          <a:xfrm>
            <a:off x="4229100" y="866775"/>
            <a:ext cx="3390900" cy="320992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87E2C8-7993-B14C-8AFD-64604653086B}"/>
              </a:ext>
            </a:extLst>
          </p:cNvPr>
          <p:cNvSpPr txBox="1"/>
          <p:nvPr/>
        </p:nvSpPr>
        <p:spPr>
          <a:xfrm>
            <a:off x="1136650" y="1654175"/>
            <a:ext cx="3033713" cy="1846263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marL="342900" indent="-3429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 eaLnBrk="1" hangingPunct="1">
              <a:lnSpc>
                <a:spcPct val="150000"/>
              </a:lnSpc>
              <a:defRPr/>
            </a:pPr>
            <a:r>
              <a:rPr kumimoji="1" lang="en-US" altLang="zh-CN" sz="2000" b="1" dirty="0">
                <a:gradFill>
                  <a:gsLst>
                    <a:gs pos="27000">
                      <a:srgbClr val="FFC000"/>
                    </a:gs>
                    <a:gs pos="100000">
                      <a:schemeClr val="bg1"/>
                    </a:gs>
                  </a:gsLst>
                  <a:path path="circle">
                    <a:fillToRect l="100000" t="100000"/>
                  </a:path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1952, Jan </a:t>
            </a:r>
            <a:r>
              <a:rPr kumimoji="1" lang="en-US" altLang="zh-CN" sz="2000" b="1" dirty="0" err="1">
                <a:gradFill>
                  <a:gsLst>
                    <a:gs pos="27000">
                      <a:srgbClr val="FFC000"/>
                    </a:gs>
                    <a:gs pos="100000">
                      <a:schemeClr val="bg1"/>
                    </a:gs>
                  </a:gsLst>
                  <a:path path="circle">
                    <a:fillToRect l="100000" t="100000"/>
                  </a:path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Oort</a:t>
            </a:r>
            <a:r>
              <a:rPr kumimoji="1" lang="en-US" altLang="zh-CN" sz="2000" b="1" dirty="0">
                <a:gradFill>
                  <a:gsLst>
                    <a:gs pos="27000">
                      <a:srgbClr val="FFC000"/>
                    </a:gs>
                    <a:gs pos="100000">
                      <a:schemeClr val="bg1"/>
                    </a:gs>
                  </a:gsLst>
                  <a:path path="circle">
                    <a:fillToRect l="100000" t="100000"/>
                  </a:path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Group</a:t>
            </a:r>
          </a:p>
          <a:p>
            <a:pPr marL="0" indent="0" eaLnBrk="1" hangingPunct="1">
              <a:lnSpc>
                <a:spcPct val="150000"/>
              </a:lnSpc>
              <a:defRPr/>
            </a:pPr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首次利用</a:t>
            </a:r>
            <a:r>
              <a:rPr lang="en-US" altLang="zh-CN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21</a:t>
            </a:r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厘米谱线发现银河系旋臂结构。</a:t>
            </a:r>
            <a:endParaRPr lang="en-US" altLang="zh-CN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eaLnBrk="1" hangingPunct="1">
              <a:defRPr/>
            </a:pPr>
            <a:endParaRPr kumimoji="1" lang="en-US" altLang="zh-CN" sz="2400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75780" name="Picture 2">
            <a:extLst>
              <a:ext uri="{FF2B5EF4-FFF2-40B4-BE49-F238E27FC236}">
                <a16:creationId xmlns:a16="http://schemas.microsoft.com/office/drawing/2014/main" id="{4EE497B1-A693-6148-BF77-ECC3D1CEAC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8163" y="965200"/>
            <a:ext cx="3171825" cy="299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E302B86-1676-254B-977B-B4120032B1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499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6BE39786-5D9D-3245-99CD-9A72B6C365AF}"/>
              </a:ext>
            </a:extLst>
          </p:cNvPr>
          <p:cNvSpPr txBox="1">
            <a:spLocks/>
          </p:cNvSpPr>
          <p:nvPr/>
        </p:nvSpPr>
        <p:spPr>
          <a:xfrm>
            <a:off x="3334294" y="802532"/>
            <a:ext cx="2475411" cy="940843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b="1" dirty="0">
                <a:solidFill>
                  <a:schemeClr val="bg1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宇宙</a:t>
            </a:r>
            <a:r>
              <a:rPr lang="en-US" altLang="zh-CN" b="1" dirty="0">
                <a:solidFill>
                  <a:schemeClr val="bg1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38</a:t>
            </a:r>
            <a:r>
              <a:rPr lang="zh-CN" altLang="en-US" b="1" dirty="0">
                <a:solidFill>
                  <a:schemeClr val="bg1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万年</a:t>
            </a:r>
            <a:endParaRPr lang="en-US" altLang="zh-CN" b="1" dirty="0">
              <a:solidFill>
                <a:schemeClr val="bg1"/>
              </a:solidFill>
              <a:latin typeface="Songti TC" panose="02010600040101010101" pitchFamily="2" charset="-120"/>
              <a:ea typeface="Songti TC" panose="02010600040101010101" pitchFamily="2" charset="-120"/>
            </a:endParaRPr>
          </a:p>
          <a:p>
            <a:pPr algn="ctr"/>
            <a:r>
              <a:rPr lang="zh-CN" altLang="en-US" b="1" dirty="0">
                <a:solidFill>
                  <a:schemeClr val="bg1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微波背景辐射</a:t>
            </a:r>
            <a:endParaRPr lang="en-US" b="1" dirty="0">
              <a:solidFill>
                <a:schemeClr val="bg1"/>
              </a:solidFill>
              <a:latin typeface="Songti TC" panose="02010600040101010101" pitchFamily="2" charset="-120"/>
              <a:ea typeface="Songti TC" panose="02010600040101010101" pitchFamily="2" charset="-12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4E1F642-8F51-9640-86D3-7B0F912DBDF6}"/>
              </a:ext>
            </a:extLst>
          </p:cNvPr>
          <p:cNvSpPr/>
          <p:nvPr/>
        </p:nvSpPr>
        <p:spPr>
          <a:xfrm>
            <a:off x="7529209" y="4912668"/>
            <a:ext cx="1616109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900" dirty="0">
                <a:solidFill>
                  <a:schemeClr val="bg1"/>
                </a:solidFill>
                <a:latin typeface="Songti TC" panose="02010600040101010101" pitchFamily="2" charset="-120"/>
                <a:ea typeface="Songti TC" panose="02010600040101010101" pitchFamily="2" charset="-120"/>
                <a:cs typeface="SimSun" panose="02010600030101010101" pitchFamily="2" charset="-122"/>
              </a:rPr>
              <a:t>图：美国 </a:t>
            </a:r>
            <a:r>
              <a:rPr lang="en-US" altLang="zh-CN" sz="900" dirty="0">
                <a:solidFill>
                  <a:schemeClr val="bg1"/>
                </a:solidFill>
                <a:latin typeface="Songti TC" panose="02010600040101010101" pitchFamily="2" charset="-120"/>
                <a:ea typeface="Songti TC" panose="02010600040101010101" pitchFamily="2" charset="-120"/>
                <a:cs typeface="SimSun" panose="02010600030101010101" pitchFamily="2" charset="-122"/>
              </a:rPr>
              <a:t>NASA WMAP</a:t>
            </a:r>
            <a:r>
              <a:rPr lang="zh-CN" altLang="en-US" sz="900" dirty="0">
                <a:solidFill>
                  <a:schemeClr val="bg1"/>
                </a:solidFill>
                <a:latin typeface="Songti TC" panose="02010600040101010101" pitchFamily="2" charset="-120"/>
                <a:ea typeface="Songti TC" panose="02010600040101010101" pitchFamily="2" charset="-120"/>
                <a:cs typeface="SimSun" panose="02010600030101010101" pitchFamily="2" charset="-122"/>
              </a:rPr>
              <a:t> 团队</a:t>
            </a:r>
            <a:endParaRPr lang="en-US" sz="900" dirty="0">
              <a:solidFill>
                <a:schemeClr val="bg1"/>
              </a:solidFill>
              <a:latin typeface="Songti TC" panose="02010600040101010101" pitchFamily="2" charset="-120"/>
              <a:ea typeface="Songti TC" panose="02010600040101010101" pitchFamily="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800142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1143000" y="0"/>
            <a:ext cx="6858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3429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Medium" charset="0"/>
                <a:ea typeface="Times New Roman" pitchFamily="4" charset="0"/>
                <a:cs typeface="Times New Roman" pitchFamily="4" charset="0"/>
              </a:rPr>
              <a:t>21-cm Line of Atomic Hydrogen</a:t>
            </a: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utura Medium" charset="0"/>
              <a:ea typeface="Times New Roman" pitchFamily="4" charset="0"/>
              <a:cs typeface="Times New Roman" pitchFamily="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BA6F133-0557-A54F-9786-9F8B7261AF2E}"/>
              </a:ext>
            </a:extLst>
          </p:cNvPr>
          <p:cNvSpPr txBox="1"/>
          <p:nvPr/>
        </p:nvSpPr>
        <p:spPr>
          <a:xfrm>
            <a:off x="185980" y="616057"/>
            <a:ext cx="877204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</a:rPr>
              <a:t>Intensity (i.e. brightness temperature) gives the density of neutral hydrogen at the time of emission.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</a:rPr>
              <a:t>Displacement of the line gives the line-of-sight velocity (for astronomy) or the cosmological redshift (for cosmology) of the emitting gas. </a:t>
            </a:r>
          </a:p>
          <a:p>
            <a:endParaRPr lang="en-US" sz="1800" dirty="0">
              <a:solidFill>
                <a:schemeClr val="bg1"/>
              </a:solidFill>
            </a:endParaRPr>
          </a:p>
          <a:p>
            <a:r>
              <a:rPr lang="en-US" sz="1800" dirty="0">
                <a:solidFill>
                  <a:schemeClr val="bg1"/>
                </a:solidFill>
              </a:rPr>
              <a:t>Powerful in astronomy: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</a:rPr>
              <a:t>The line profile can deduce the gas temperature (through Doppler broadening).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</a:rPr>
              <a:t>The Zeeman splitting of the transition can be used to measure the magnetic fields. </a:t>
            </a:r>
          </a:p>
          <a:p>
            <a:endParaRPr lang="en-US" sz="1800" dirty="0">
              <a:solidFill>
                <a:schemeClr val="bg1"/>
              </a:solidFill>
            </a:endParaRPr>
          </a:p>
          <a:p>
            <a:r>
              <a:rPr lang="en-US" sz="1800" dirty="0">
                <a:solidFill>
                  <a:schemeClr val="bg1"/>
                </a:solidFill>
              </a:rPr>
              <a:t>Powerful in cosmology.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</a:rPr>
              <a:t>Probe a wide range of redshifts covering the dark ages, the epoch of reionization, and the post-reionization era.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</a:rPr>
              <a:t>A 3D survey of the redshifted 21-cm line (a.k.a. 21cm tomography) can cover a huge volume of our observable Universe.  </a:t>
            </a:r>
          </a:p>
          <a:p>
            <a:endParaRPr lang="en-US" sz="1800" dirty="0">
              <a:solidFill>
                <a:schemeClr val="bg1"/>
              </a:solidFill>
            </a:endParaRPr>
          </a:p>
          <a:p>
            <a:endParaRPr lang="en-US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003945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ubble_volume_slic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28800" y="57150"/>
            <a:ext cx="5086350" cy="508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7" name="Line 4"/>
          <p:cNvSpPr>
            <a:spLocks noChangeShapeType="1"/>
          </p:cNvSpPr>
          <p:nvPr/>
        </p:nvSpPr>
        <p:spPr bwMode="auto">
          <a:xfrm>
            <a:off x="2228850" y="1600200"/>
            <a:ext cx="342900" cy="114300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5829300" y="0"/>
            <a:ext cx="1943100" cy="1028700"/>
            <a:chOff x="4224" y="0"/>
            <a:chExt cx="1632" cy="864"/>
          </a:xfrm>
        </p:grpSpPr>
        <p:sp>
          <p:nvSpPr>
            <p:cNvPr id="21513" name="Text Box 6"/>
            <p:cNvSpPr txBox="1">
              <a:spLocks noChangeArrowheads="1"/>
            </p:cNvSpPr>
            <p:nvPr/>
          </p:nvSpPr>
          <p:spPr bwMode="auto">
            <a:xfrm>
              <a:off x="4224" y="0"/>
              <a:ext cx="1632" cy="5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6858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Futura Medium" charset="0"/>
                  <a:ea typeface="Futura Medium" charset="0"/>
                  <a:cs typeface="Futura Medium" charset="0"/>
                </a:rPr>
                <a:t>Our observable universe</a:t>
              </a:r>
            </a:p>
          </p:txBody>
        </p:sp>
        <p:sp>
          <p:nvSpPr>
            <p:cNvPr id="21514" name="Line 7"/>
            <p:cNvSpPr>
              <a:spLocks noChangeShapeType="1"/>
            </p:cNvSpPr>
            <p:nvPr/>
          </p:nvSpPr>
          <p:spPr bwMode="auto">
            <a:xfrm flipH="1">
              <a:off x="4560" y="576"/>
              <a:ext cx="384" cy="288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7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1509" name="Text Box 2"/>
          <p:cNvSpPr txBox="1">
            <a:spLocks noChangeArrowheads="1"/>
          </p:cNvSpPr>
          <p:nvPr/>
        </p:nvSpPr>
        <p:spPr bwMode="auto">
          <a:xfrm>
            <a:off x="1485900" y="4751785"/>
            <a:ext cx="6457950" cy="242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7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Medium" charset="0"/>
                <a:ea typeface="Times New Roman" pitchFamily="4" charset="0"/>
                <a:cs typeface="Times New Roman" pitchFamily="4" charset="0"/>
              </a:rPr>
              <a:t>YM, </a:t>
            </a:r>
            <a:r>
              <a:rPr kumimoji="0" lang="en-US" sz="975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Medium" charset="0"/>
                <a:ea typeface="Times New Roman" pitchFamily="4" charset="0"/>
                <a:cs typeface="Times New Roman" pitchFamily="4" charset="0"/>
              </a:rPr>
              <a:t>Tegmark</a:t>
            </a:r>
            <a:r>
              <a:rPr kumimoji="0" lang="en-US" sz="97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Medium" charset="0"/>
                <a:ea typeface="Times New Roman" pitchFamily="4" charset="0"/>
                <a:cs typeface="Times New Roman" pitchFamily="4" charset="0"/>
              </a:rPr>
              <a:t>, </a:t>
            </a:r>
            <a:r>
              <a:rPr kumimoji="0" lang="en-US" sz="975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Medium" charset="0"/>
                <a:ea typeface="Times New Roman" pitchFamily="4" charset="0"/>
                <a:cs typeface="Times New Roman" pitchFamily="4" charset="0"/>
              </a:rPr>
              <a:t>McQuinn</a:t>
            </a:r>
            <a:r>
              <a:rPr kumimoji="0" lang="en-US" sz="97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Medium" charset="0"/>
                <a:ea typeface="Times New Roman" pitchFamily="4" charset="0"/>
                <a:cs typeface="Times New Roman" pitchFamily="4" charset="0"/>
              </a:rPr>
              <a:t>, </a:t>
            </a:r>
            <a:r>
              <a:rPr kumimoji="0" lang="en-US" sz="975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Medium" charset="0"/>
                <a:ea typeface="Times New Roman" pitchFamily="4" charset="0"/>
                <a:cs typeface="Times New Roman" pitchFamily="4" charset="0"/>
              </a:rPr>
              <a:t>Zaldarriaga</a:t>
            </a:r>
            <a:r>
              <a:rPr kumimoji="0" lang="en-US" sz="97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Medium" charset="0"/>
                <a:ea typeface="Times New Roman" pitchFamily="4" charset="0"/>
                <a:cs typeface="Times New Roman" pitchFamily="4" charset="0"/>
              </a:rPr>
              <a:t> &amp; Zahn, PRD (2008)</a:t>
            </a:r>
          </a:p>
        </p:txBody>
      </p:sp>
      <p:sp>
        <p:nvSpPr>
          <p:cNvPr id="21510" name="Line 7"/>
          <p:cNvSpPr>
            <a:spLocks noChangeShapeType="1"/>
          </p:cNvSpPr>
          <p:nvPr/>
        </p:nvSpPr>
        <p:spPr bwMode="auto">
          <a:xfrm flipH="1">
            <a:off x="4629150" y="2228850"/>
            <a:ext cx="2171700" cy="239316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1511" name="Text Box 6"/>
          <p:cNvSpPr txBox="1">
            <a:spLocks noChangeArrowheads="1"/>
          </p:cNvSpPr>
          <p:nvPr/>
        </p:nvSpPr>
        <p:spPr bwMode="auto">
          <a:xfrm rot="16200000" flipH="1">
            <a:off x="5513189" y="1807861"/>
            <a:ext cx="3028950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Futura Medium" charset="0"/>
                <a:ea typeface="Futura Medium" charset="0"/>
                <a:cs typeface="Futura Medium" charset="0"/>
              </a:rPr>
              <a:t>Galaxy redshift survey</a:t>
            </a:r>
          </a:p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18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Futura Medium" charset="0"/>
              <a:ea typeface="Futura Medium" charset="0"/>
              <a:cs typeface="Futura Medium" charset="0"/>
            </a:endParaRPr>
          </a:p>
        </p:txBody>
      </p:sp>
      <p:sp>
        <p:nvSpPr>
          <p:cNvPr id="21512" name="WordArt 9"/>
          <p:cNvSpPr>
            <a:spLocks noChangeArrowheads="1" noChangeShapeType="1" noTextEdit="1"/>
          </p:cNvSpPr>
          <p:nvPr/>
        </p:nvSpPr>
        <p:spPr bwMode="auto">
          <a:xfrm rot="-5400000">
            <a:off x="928688" y="2209800"/>
            <a:ext cx="2943225" cy="8001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0"/>
              </a:avLst>
            </a:prstTxWarp>
          </a:bodyPr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0" cap="none" spc="0" normalizeH="0" baseline="0" noProof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latin typeface="Futura Medium"/>
                <a:ea typeface="Futura Medium"/>
                <a:cs typeface="Futura Medium"/>
              </a:rPr>
              <a:t>Last scattering surface</a:t>
            </a:r>
          </a:p>
        </p:txBody>
      </p:sp>
    </p:spTree>
    <p:extLst>
      <p:ext uri="{BB962C8B-B14F-4D97-AF65-F5344CB8AC3E}">
        <p14:creationId xmlns:p14="http://schemas.microsoft.com/office/powerpoint/2010/main" val="371068624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ext Box 2"/>
          <p:cNvSpPr txBox="1">
            <a:spLocks noChangeArrowheads="1"/>
          </p:cNvSpPr>
          <p:nvPr/>
        </p:nvSpPr>
        <p:spPr bwMode="auto">
          <a:xfrm>
            <a:off x="1143000" y="114300"/>
            <a:ext cx="6858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342900" eaLnBrk="1" hangingPunct="1"/>
            <a:r>
              <a:rPr lang="en-US" sz="2400" b="1" dirty="0">
                <a:solidFill>
                  <a:srgbClr val="FFFFFF"/>
                </a:solidFill>
                <a:latin typeface="Futura Medium" charset="0"/>
                <a:ea typeface="Times New Roman" pitchFamily="-104" charset="0"/>
                <a:cs typeface="Times New Roman" pitchFamily="-104" charset="0"/>
              </a:rPr>
              <a:t>Challenges for </a:t>
            </a:r>
            <a:r>
              <a:rPr lang="en-US" altLang="zh-CN" sz="2400" b="1" dirty="0">
                <a:solidFill>
                  <a:srgbClr val="FFFFFF"/>
                </a:solidFill>
                <a:latin typeface="Futura Medium" charset="0"/>
                <a:ea typeface="Times New Roman" pitchFamily="-104" charset="0"/>
                <a:cs typeface="Times New Roman" pitchFamily="-104" charset="0"/>
              </a:rPr>
              <a:t>21</a:t>
            </a:r>
            <a:r>
              <a:rPr lang="zh-CN" altLang="en-US" sz="2400" b="1" dirty="0">
                <a:solidFill>
                  <a:srgbClr val="FFFFFF"/>
                </a:solidFill>
                <a:latin typeface="Futura Medium" charset="0"/>
                <a:ea typeface="Times New Roman" pitchFamily="-104" charset="0"/>
                <a:cs typeface="Times New Roman" pitchFamily="-104" charset="0"/>
              </a:rPr>
              <a:t> </a:t>
            </a:r>
            <a:r>
              <a:rPr lang="en-US" altLang="zh-CN" sz="2400" b="1" dirty="0">
                <a:solidFill>
                  <a:srgbClr val="FFFFFF"/>
                </a:solidFill>
                <a:latin typeface="Futura Medium" charset="0"/>
                <a:ea typeface="Times New Roman" pitchFamily="-104" charset="0"/>
                <a:cs typeface="Times New Roman" pitchFamily="-104" charset="0"/>
              </a:rPr>
              <a:t>cm </a:t>
            </a:r>
            <a:r>
              <a:rPr lang="en-US" sz="2400" b="1" dirty="0">
                <a:solidFill>
                  <a:srgbClr val="FFFFFF"/>
                </a:solidFill>
                <a:latin typeface="Futura Medium" charset="0"/>
                <a:ea typeface="Times New Roman" pitchFamily="-104" charset="0"/>
                <a:cs typeface="Times New Roman" pitchFamily="-104" charset="0"/>
              </a:rPr>
              <a:t>observations</a:t>
            </a:r>
          </a:p>
        </p:txBody>
      </p:sp>
      <p:sp>
        <p:nvSpPr>
          <p:cNvPr id="52227" name="TextBox 1"/>
          <p:cNvSpPr txBox="1">
            <a:spLocks noChangeArrowheads="1"/>
          </p:cNvSpPr>
          <p:nvPr/>
        </p:nvSpPr>
        <p:spPr bwMode="auto">
          <a:xfrm>
            <a:off x="246490" y="742950"/>
            <a:ext cx="8412480" cy="2998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685800" lvl="1" indent="-342900" defTabSz="342900" eaLnBrk="1" hangingPunct="1">
              <a:spcAft>
                <a:spcPts val="450"/>
              </a:spcAft>
              <a:buClr>
                <a:prstClr val="white"/>
              </a:buClr>
              <a:buFont typeface="Wingdings" pitchFamily="-104" charset="2"/>
              <a:buChar char="Ø"/>
            </a:pPr>
            <a:r>
              <a:rPr lang="en-US" sz="2800" dirty="0">
                <a:solidFill>
                  <a:prstClr val="white"/>
                </a:solidFill>
                <a:latin typeface="Futura Medium" charset="0"/>
                <a:ea typeface="Times New Roman" pitchFamily="-104" charset="0"/>
                <a:cs typeface="Times New Roman" pitchFamily="-104" charset="0"/>
              </a:rPr>
              <a:t>Radio </a:t>
            </a:r>
            <a:r>
              <a:rPr lang="en-US" altLang="zh-CN" sz="2800" dirty="0">
                <a:solidFill>
                  <a:prstClr val="white"/>
                </a:solidFill>
                <a:latin typeface="Futura Medium" charset="0"/>
                <a:ea typeface="Times New Roman" pitchFamily="-104" charset="0"/>
                <a:cs typeface="Times New Roman" pitchFamily="-104" charset="0"/>
              </a:rPr>
              <a:t>frequency interference (</a:t>
            </a:r>
            <a:r>
              <a:rPr lang="zh-CN" altLang="en-US" sz="2800" dirty="0">
                <a:solidFill>
                  <a:prstClr val="white"/>
                </a:solidFill>
                <a:latin typeface="Futura Medium" charset="0"/>
                <a:ea typeface="Times New Roman" pitchFamily="-104" charset="0"/>
                <a:cs typeface="Times New Roman" pitchFamily="-104" charset="0"/>
              </a:rPr>
              <a:t>射频干扰</a:t>
            </a:r>
            <a:r>
              <a:rPr lang="en-US" altLang="zh-CN" sz="2800" dirty="0">
                <a:solidFill>
                  <a:prstClr val="white"/>
                </a:solidFill>
                <a:latin typeface="Futura Medium" charset="0"/>
                <a:ea typeface="Times New Roman" pitchFamily="-104" charset="0"/>
                <a:cs typeface="Times New Roman" pitchFamily="-104" charset="0"/>
              </a:rPr>
              <a:t>)</a:t>
            </a:r>
            <a:endParaRPr lang="en-US" sz="2800" dirty="0">
              <a:solidFill>
                <a:prstClr val="white"/>
              </a:solidFill>
              <a:latin typeface="Futura Medium" charset="0"/>
              <a:ea typeface="Times New Roman" pitchFamily="-104" charset="0"/>
              <a:cs typeface="Times New Roman" pitchFamily="-104" charset="0"/>
            </a:endParaRPr>
          </a:p>
          <a:p>
            <a:pPr marL="685800" lvl="1" indent="-342900" defTabSz="342900" eaLnBrk="1" hangingPunct="1">
              <a:spcAft>
                <a:spcPts val="450"/>
              </a:spcAft>
              <a:buClr>
                <a:prstClr val="white"/>
              </a:buClr>
              <a:buFont typeface="Wingdings" pitchFamily="-104" charset="2"/>
              <a:buChar char="Ø"/>
            </a:pPr>
            <a:r>
              <a:rPr lang="en-US" sz="2800" dirty="0">
                <a:solidFill>
                  <a:prstClr val="white"/>
                </a:solidFill>
                <a:latin typeface="Futura Medium" charset="0"/>
                <a:ea typeface="Times New Roman" pitchFamily="-104" charset="0"/>
                <a:cs typeface="Times New Roman" pitchFamily="-104" charset="0"/>
              </a:rPr>
              <a:t>Ionosphere</a:t>
            </a:r>
            <a:r>
              <a:rPr lang="zh-CN" altLang="en-US" sz="2800" dirty="0">
                <a:solidFill>
                  <a:prstClr val="white"/>
                </a:solidFill>
                <a:latin typeface="Futura Medium" charset="0"/>
                <a:ea typeface="Times New Roman" pitchFamily="-104" charset="0"/>
                <a:cs typeface="Times New Roman" pitchFamily="-104" charset="0"/>
              </a:rPr>
              <a:t>（电离层）</a:t>
            </a:r>
            <a:endParaRPr lang="en-US" sz="2800" dirty="0">
              <a:solidFill>
                <a:prstClr val="white"/>
              </a:solidFill>
              <a:latin typeface="Futura Medium" charset="0"/>
              <a:ea typeface="Times New Roman" pitchFamily="-104" charset="0"/>
              <a:cs typeface="Times New Roman" pitchFamily="-104" charset="0"/>
            </a:endParaRPr>
          </a:p>
          <a:p>
            <a:pPr marL="685800" lvl="1" indent="-342900" defTabSz="342900" eaLnBrk="1" hangingPunct="1">
              <a:spcAft>
                <a:spcPts val="450"/>
              </a:spcAft>
              <a:buClr>
                <a:prstClr val="white"/>
              </a:buClr>
              <a:buFont typeface="Wingdings" pitchFamily="-104" charset="2"/>
              <a:buChar char="Ø"/>
            </a:pPr>
            <a:r>
              <a:rPr lang="en-US" sz="2800" dirty="0">
                <a:solidFill>
                  <a:prstClr val="white"/>
                </a:solidFill>
                <a:latin typeface="Futura Medium" charset="0"/>
                <a:ea typeface="Times New Roman" pitchFamily="-104" charset="0"/>
                <a:cs typeface="Times New Roman" pitchFamily="-104" charset="0"/>
              </a:rPr>
              <a:t>Foreground contaminations</a:t>
            </a:r>
            <a:r>
              <a:rPr lang="zh-CN" altLang="en-US" sz="2800" dirty="0">
                <a:solidFill>
                  <a:prstClr val="white"/>
                </a:solidFill>
                <a:latin typeface="Futura Medium" charset="0"/>
                <a:ea typeface="Times New Roman" pitchFamily="-104" charset="0"/>
                <a:cs typeface="Times New Roman" pitchFamily="-104" charset="0"/>
              </a:rPr>
              <a:t>（前景污染）</a:t>
            </a:r>
            <a:r>
              <a:rPr lang="en-US" sz="2800" dirty="0">
                <a:solidFill>
                  <a:prstClr val="white"/>
                </a:solidFill>
                <a:latin typeface="Futura Medium" charset="0"/>
                <a:ea typeface="Times New Roman" pitchFamily="-104" charset="0"/>
                <a:cs typeface="Times New Roman" pitchFamily="-104" charset="0"/>
              </a:rPr>
              <a:t> </a:t>
            </a:r>
          </a:p>
          <a:p>
            <a:pPr marL="685800" lvl="1" indent="-342900" defTabSz="342900" eaLnBrk="1" hangingPunct="1">
              <a:spcAft>
                <a:spcPts val="450"/>
              </a:spcAft>
              <a:buClr>
                <a:prstClr val="white"/>
              </a:buClr>
              <a:buFont typeface="Wingdings" pitchFamily="-104" charset="2"/>
              <a:buChar char="Ø"/>
            </a:pPr>
            <a:r>
              <a:rPr lang="en-US" sz="2800" dirty="0">
                <a:solidFill>
                  <a:prstClr val="white"/>
                </a:solidFill>
                <a:latin typeface="Futura Medium" charset="0"/>
                <a:ea typeface="Times New Roman" pitchFamily="-104" charset="0"/>
                <a:cs typeface="Times New Roman" pitchFamily="-104" charset="0"/>
              </a:rPr>
              <a:t>Thermal noise</a:t>
            </a:r>
            <a:r>
              <a:rPr lang="zh-CN" altLang="en-US" sz="2800" dirty="0">
                <a:solidFill>
                  <a:prstClr val="white"/>
                </a:solidFill>
                <a:latin typeface="Futura Medium" charset="0"/>
                <a:ea typeface="Times New Roman" pitchFamily="-104" charset="0"/>
                <a:cs typeface="Times New Roman" pitchFamily="-104" charset="0"/>
              </a:rPr>
              <a:t>（仪器热噪音）</a:t>
            </a:r>
            <a:endParaRPr lang="en-US" sz="2800" dirty="0">
              <a:solidFill>
                <a:prstClr val="white"/>
              </a:solidFill>
              <a:latin typeface="Futura Medium" charset="0"/>
              <a:ea typeface="Times New Roman" pitchFamily="-104" charset="0"/>
              <a:cs typeface="Times New Roman" pitchFamily="-104" charset="0"/>
            </a:endParaRPr>
          </a:p>
          <a:p>
            <a:pPr marL="685800" lvl="1" indent="-342900" defTabSz="342900" eaLnBrk="1" hangingPunct="1">
              <a:spcAft>
                <a:spcPts val="450"/>
              </a:spcAft>
              <a:buClr>
                <a:prstClr val="white"/>
              </a:buClr>
              <a:buFont typeface="Wingdings" pitchFamily="-104" charset="2"/>
              <a:buChar char="Ø"/>
            </a:pPr>
            <a:r>
              <a:rPr lang="en-US" sz="2800" dirty="0">
                <a:solidFill>
                  <a:prstClr val="white"/>
                </a:solidFill>
                <a:latin typeface="Futura Medium" charset="0"/>
                <a:ea typeface="Times New Roman" pitchFamily="-104" charset="0"/>
                <a:cs typeface="Times New Roman" pitchFamily="-104" charset="0"/>
              </a:rPr>
              <a:t>Calibration</a:t>
            </a:r>
            <a:r>
              <a:rPr lang="zh-CN" altLang="en-US" sz="2800" dirty="0">
                <a:solidFill>
                  <a:prstClr val="white"/>
                </a:solidFill>
                <a:latin typeface="Futura Medium" charset="0"/>
                <a:ea typeface="Times New Roman" pitchFamily="-104" charset="0"/>
                <a:cs typeface="Times New Roman" pitchFamily="-104" charset="0"/>
              </a:rPr>
              <a:t>（校准系统误差）</a:t>
            </a:r>
            <a:endParaRPr lang="en-US" sz="2800" dirty="0">
              <a:solidFill>
                <a:prstClr val="white"/>
              </a:solidFill>
              <a:latin typeface="Futura Medium" charset="0"/>
              <a:ea typeface="Times New Roman" pitchFamily="-104" charset="0"/>
              <a:cs typeface="Times New Roman" pitchFamily="-104" charset="0"/>
            </a:endParaRPr>
          </a:p>
          <a:p>
            <a:pPr marL="342900" indent="-342900" algn="just" defTabSz="342900" eaLnBrk="1" hangingPunct="1">
              <a:buClr>
                <a:prstClr val="white"/>
              </a:buClr>
            </a:pPr>
            <a:r>
              <a:rPr lang="en-US" sz="2800" dirty="0">
                <a:solidFill>
                  <a:prstClr val="white"/>
                </a:solidFill>
                <a:latin typeface="Futura Medium" charset="0"/>
                <a:ea typeface="Times New Roman" pitchFamily="-104" charset="0"/>
                <a:cs typeface="Times New Roman" pitchFamily="-104" charset="0"/>
              </a:rPr>
              <a:t>   </a:t>
            </a:r>
          </a:p>
        </p:txBody>
      </p:sp>
      <p:pic>
        <p:nvPicPr>
          <p:cNvPr id="4" name="Picture 1028" descr="latex-image-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20352" y="2226581"/>
            <a:ext cx="1545955" cy="5383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5311312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579A63C9-00FE-3343-A817-8A923DEC794A}"/>
              </a:ext>
            </a:extLst>
          </p:cNvPr>
          <p:cNvSpPr/>
          <p:nvPr/>
        </p:nvSpPr>
        <p:spPr>
          <a:xfrm>
            <a:off x="7180263" y="863600"/>
            <a:ext cx="985837" cy="3808413"/>
          </a:xfrm>
          <a:prstGeom prst="rect">
            <a:avLst/>
          </a:prstGeom>
          <a:gradFill flip="none" rotWithShape="1">
            <a:gsLst>
              <a:gs pos="68000">
                <a:schemeClr val="accent4">
                  <a:lumMod val="50000"/>
                </a:schemeClr>
              </a:gs>
              <a:gs pos="100000">
                <a:schemeClr val="accent4">
                  <a:lumMod val="40000"/>
                  <a:lumOff val="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8" name="标题 1">
            <a:extLst>
              <a:ext uri="{FF2B5EF4-FFF2-40B4-BE49-F238E27FC236}">
                <a16:creationId xmlns:a16="http://schemas.microsoft.com/office/drawing/2014/main" id="{A57E9333-4BE4-4B47-8402-0E48157945A3}"/>
              </a:ext>
            </a:extLst>
          </p:cNvPr>
          <p:cNvSpPr txBox="1">
            <a:spLocks/>
          </p:cNvSpPr>
          <p:nvPr/>
        </p:nvSpPr>
        <p:spPr>
          <a:xfrm>
            <a:off x="1554163" y="131763"/>
            <a:ext cx="5880100" cy="657225"/>
          </a:xfrm>
          <a:prstGeom prst="rect">
            <a:avLst/>
          </a:prstGeom>
          <a:noFill/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26789" tIns="26789" rIns="26789" bIns="26789" anchor="ctr"/>
          <a:lstStyle>
            <a:lvl1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2286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eaLnBrk="1" fontAlgn="auto" hangingPunct="1">
              <a:defRPr/>
            </a:pPr>
            <a:r>
              <a:rPr lang="zh-CN" altLang="en-US" sz="2400" b="1" dirty="0">
                <a:gradFill>
                  <a:gsLst>
                    <a:gs pos="100000">
                      <a:schemeClr val="bg1"/>
                    </a:gs>
                    <a:gs pos="26000">
                      <a:srgbClr val="FFC000"/>
                    </a:gs>
                  </a:gsLst>
                  <a:path path="circle">
                    <a:fillToRect l="100000" t="100000"/>
                  </a:path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远离</a:t>
            </a:r>
            <a:r>
              <a:rPr lang="zh-CN" altLang="en-US" sz="2400" b="1" dirty="0">
                <a:gradFill>
                  <a:gsLst>
                    <a:gs pos="100000">
                      <a:schemeClr val="bg1"/>
                    </a:gs>
                    <a:gs pos="26000">
                      <a:srgbClr val="FFC000"/>
                    </a:gs>
                  </a:gsLst>
                  <a:path path="circle">
                    <a:fillToRect l="100000" t="100000"/>
                  </a:path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地面无线电干扰</a:t>
            </a:r>
            <a:r>
              <a:rPr lang="en-US" altLang="zh-CN" sz="2400" b="1" dirty="0">
                <a:gradFill>
                  <a:gsLst>
                    <a:gs pos="100000">
                      <a:schemeClr val="bg1"/>
                    </a:gs>
                    <a:gs pos="26000">
                      <a:srgbClr val="FFC000"/>
                    </a:gs>
                  </a:gsLst>
                  <a:path path="circle">
                    <a:fillToRect l="100000" t="100000"/>
                  </a:path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——</a:t>
            </a:r>
            <a:r>
              <a:rPr lang="zh-CN" altLang="en-US" sz="2400" b="1" dirty="0">
                <a:gradFill>
                  <a:gsLst>
                    <a:gs pos="100000">
                      <a:schemeClr val="bg1"/>
                    </a:gs>
                    <a:gs pos="26000">
                      <a:srgbClr val="FFC000"/>
                    </a:gs>
                  </a:gsLst>
                  <a:path path="circle">
                    <a:fillToRect l="100000" t="100000"/>
                  </a:path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到偏远的地方去</a:t>
            </a:r>
            <a:endParaRPr lang="en-US" sz="2400" b="1" dirty="0">
              <a:gradFill>
                <a:gsLst>
                  <a:gs pos="100000">
                    <a:schemeClr val="bg1"/>
                  </a:gs>
                  <a:gs pos="26000">
                    <a:srgbClr val="FFC000"/>
                  </a:gs>
                </a:gsLst>
                <a:path path="circle">
                  <a:fillToRect l="100000" t="100000"/>
                </a:path>
              </a:gradFill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</p:txBody>
      </p:sp>
      <p:pic>
        <p:nvPicPr>
          <p:cNvPr id="77830" name="Picture 2">
            <a:extLst>
              <a:ext uri="{FF2B5EF4-FFF2-40B4-BE49-F238E27FC236}">
                <a16:creationId xmlns:a16="http://schemas.microsoft.com/office/drawing/2014/main" id="{1EE0A674-F93F-C842-A7AC-AE49428B90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563" y="863600"/>
            <a:ext cx="5880100" cy="380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655" name="Text Box 7">
            <a:extLst>
              <a:ext uri="{FF2B5EF4-FFF2-40B4-BE49-F238E27FC236}">
                <a16:creationId xmlns:a16="http://schemas.microsoft.com/office/drawing/2014/main" id="{797410CC-DA27-3241-A4BD-9CC5E83B8C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85038" y="1485900"/>
            <a:ext cx="777875" cy="2492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kumimoji="1" lang="en-US" sz="1013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LOFAR </a:t>
            </a:r>
          </a:p>
        </p:txBody>
      </p:sp>
      <p:sp>
        <p:nvSpPr>
          <p:cNvPr id="13" name="Text Box 6">
            <a:extLst>
              <a:ext uri="{FF2B5EF4-FFF2-40B4-BE49-F238E27FC236}">
                <a16:creationId xmlns:a16="http://schemas.microsoft.com/office/drawing/2014/main" id="{FF96D7EE-1724-6B4B-A015-24F4C6CE77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91388" y="2136775"/>
            <a:ext cx="777875" cy="482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kumimoji="1" lang="en-US" sz="1013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GMRT</a:t>
            </a:r>
          </a:p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kumimoji="1" lang="en-US" sz="1013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SARAS-2</a:t>
            </a:r>
          </a:p>
        </p:txBody>
      </p:sp>
      <p:sp>
        <p:nvSpPr>
          <p:cNvPr id="77833" name="Text Box 7">
            <a:extLst>
              <a:ext uri="{FF2B5EF4-FFF2-40B4-BE49-F238E27FC236}">
                <a16:creationId xmlns:a16="http://schemas.microsoft.com/office/drawing/2014/main" id="{C1F01F0B-F1CE-264C-8AB1-CFC55CB39F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3813" y="1917700"/>
            <a:ext cx="44450" cy="2476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kumimoji="1" lang="en-US" altLang="zh-CN" sz="1000" b="1">
              <a:solidFill>
                <a:srgbClr val="008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7834" name="Text Box 7">
            <a:extLst>
              <a:ext uri="{FF2B5EF4-FFF2-40B4-BE49-F238E27FC236}">
                <a16:creationId xmlns:a16="http://schemas.microsoft.com/office/drawing/2014/main" id="{8EDCF9C4-B578-0B46-8F1B-35B4B4E746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60938" y="2354263"/>
            <a:ext cx="44450" cy="2476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kumimoji="1" lang="en-US" altLang="zh-CN" sz="1000" b="1">
              <a:solidFill>
                <a:srgbClr val="008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7835" name="Text Box 7">
            <a:extLst>
              <a:ext uri="{FF2B5EF4-FFF2-40B4-BE49-F238E27FC236}">
                <a16:creationId xmlns:a16="http://schemas.microsoft.com/office/drawing/2014/main" id="{C298580C-B832-3B40-9286-514F4C59B7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03863" y="3233738"/>
            <a:ext cx="44450" cy="2476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kumimoji="1" lang="en-US" altLang="zh-CN" sz="1000" b="1">
              <a:solidFill>
                <a:srgbClr val="008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7836" name="Text Box 7">
            <a:extLst>
              <a:ext uri="{FF2B5EF4-FFF2-40B4-BE49-F238E27FC236}">
                <a16:creationId xmlns:a16="http://schemas.microsoft.com/office/drawing/2014/main" id="{2E3A7DF3-65E8-C446-88EC-E6A28935E8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86238" y="3108325"/>
            <a:ext cx="44450" cy="2476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kumimoji="1" lang="en-US" altLang="zh-CN" sz="1000" b="1">
              <a:solidFill>
                <a:srgbClr val="008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7837" name="Text Box 7">
            <a:extLst>
              <a:ext uri="{FF2B5EF4-FFF2-40B4-BE49-F238E27FC236}">
                <a16:creationId xmlns:a16="http://schemas.microsoft.com/office/drawing/2014/main" id="{D5FB5400-2883-1947-9A34-7B198C3A98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35413" y="1755775"/>
            <a:ext cx="44450" cy="2476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kumimoji="1" lang="en-US" altLang="zh-CN" sz="1000" b="1">
              <a:solidFill>
                <a:srgbClr val="008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1" name="Text Box 6">
            <a:extLst>
              <a:ext uri="{FF2B5EF4-FFF2-40B4-BE49-F238E27FC236}">
                <a16:creationId xmlns:a16="http://schemas.microsoft.com/office/drawing/2014/main" id="{C9A49B43-E978-6B47-8076-D87485DA98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85038" y="2703513"/>
            <a:ext cx="777875" cy="9493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kumimoji="1" lang="en-US" sz="1013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PRIZM</a:t>
            </a:r>
          </a:p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kumimoji="1" lang="en-US" sz="1013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PAPER</a:t>
            </a:r>
          </a:p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kumimoji="1" lang="en-US" sz="1013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HERA</a:t>
            </a:r>
          </a:p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kumimoji="1" lang="en-US" sz="1013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SKA-mid</a:t>
            </a:r>
          </a:p>
        </p:txBody>
      </p:sp>
      <p:cxnSp>
        <p:nvCxnSpPr>
          <p:cNvPr id="32" name="Elbow Connector 31">
            <a:extLst>
              <a:ext uri="{FF2B5EF4-FFF2-40B4-BE49-F238E27FC236}">
                <a16:creationId xmlns:a16="http://schemas.microsoft.com/office/drawing/2014/main" id="{5736BA05-A8B7-3649-B68E-2356F2D47578}"/>
              </a:ext>
            </a:extLst>
          </p:cNvPr>
          <p:cNvCxnSpPr>
            <a:cxnSpLocks/>
          </p:cNvCxnSpPr>
          <p:nvPr/>
        </p:nvCxnSpPr>
        <p:spPr>
          <a:xfrm>
            <a:off x="5576888" y="3255963"/>
            <a:ext cx="1603375" cy="819150"/>
          </a:xfrm>
          <a:prstGeom prst="bentConnector3">
            <a:avLst>
              <a:gd name="adj1" fmla="val 37961"/>
            </a:avLst>
          </a:prstGeom>
          <a:ln w="38100" cmpd="sng">
            <a:solidFill>
              <a:srgbClr val="C00000"/>
            </a:solidFill>
            <a:head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3" name="Text Box 7">
            <a:extLst>
              <a:ext uri="{FF2B5EF4-FFF2-40B4-BE49-F238E27FC236}">
                <a16:creationId xmlns:a16="http://schemas.microsoft.com/office/drawing/2014/main" id="{14504BEA-6C5D-E740-A076-A20B2DDDF7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91388" y="1811338"/>
            <a:ext cx="777875" cy="2492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kumimoji="1" lang="en-US" sz="1013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21CMA </a:t>
            </a:r>
          </a:p>
        </p:txBody>
      </p:sp>
      <p:sp>
        <p:nvSpPr>
          <p:cNvPr id="48" name="Text Box 6">
            <a:extLst>
              <a:ext uri="{FF2B5EF4-FFF2-40B4-BE49-F238E27FC236}">
                <a16:creationId xmlns:a16="http://schemas.microsoft.com/office/drawing/2014/main" id="{DE08B853-975B-864E-B6CC-3306D110DA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85038" y="3729038"/>
            <a:ext cx="777875" cy="7159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kumimoji="1" lang="en-US" sz="1013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EDGES</a:t>
            </a:r>
          </a:p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kumimoji="1" lang="en-US" sz="1013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MWA</a:t>
            </a:r>
          </a:p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kumimoji="1" lang="en-US" sz="1013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SKA-low</a:t>
            </a:r>
          </a:p>
        </p:txBody>
      </p:sp>
      <p:cxnSp>
        <p:nvCxnSpPr>
          <p:cNvPr id="411661" name="Straight Connector 411660">
            <a:extLst>
              <a:ext uri="{FF2B5EF4-FFF2-40B4-BE49-F238E27FC236}">
                <a16:creationId xmlns:a16="http://schemas.microsoft.com/office/drawing/2014/main" id="{78415508-5512-BE47-BDBE-4B0F85D123C9}"/>
              </a:ext>
            </a:extLst>
          </p:cNvPr>
          <p:cNvCxnSpPr>
            <a:cxnSpLocks/>
          </p:cNvCxnSpPr>
          <p:nvPr/>
        </p:nvCxnSpPr>
        <p:spPr>
          <a:xfrm>
            <a:off x="4306888" y="3124200"/>
            <a:ext cx="2873375" cy="0"/>
          </a:xfrm>
          <a:prstGeom prst="line">
            <a:avLst/>
          </a:prstGeom>
          <a:ln w="38100">
            <a:solidFill>
              <a:srgbClr val="C00000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D60753F7-F13D-CE4F-A852-29B9D9B25216}"/>
              </a:ext>
            </a:extLst>
          </p:cNvPr>
          <p:cNvCxnSpPr>
            <a:cxnSpLocks/>
          </p:cNvCxnSpPr>
          <p:nvPr/>
        </p:nvCxnSpPr>
        <p:spPr>
          <a:xfrm>
            <a:off x="5059363" y="2379663"/>
            <a:ext cx="2120900" cy="0"/>
          </a:xfrm>
          <a:prstGeom prst="line">
            <a:avLst/>
          </a:prstGeom>
          <a:ln w="38100">
            <a:solidFill>
              <a:srgbClr val="C00000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Elbow Connector 92">
            <a:extLst>
              <a:ext uri="{FF2B5EF4-FFF2-40B4-BE49-F238E27FC236}">
                <a16:creationId xmlns:a16="http://schemas.microsoft.com/office/drawing/2014/main" id="{256A9680-4434-9B4F-A3FC-1E82F08EC85E}"/>
              </a:ext>
            </a:extLst>
          </p:cNvPr>
          <p:cNvCxnSpPr>
            <a:cxnSpLocks/>
          </p:cNvCxnSpPr>
          <p:nvPr/>
        </p:nvCxnSpPr>
        <p:spPr>
          <a:xfrm flipV="1">
            <a:off x="4011613" y="1630363"/>
            <a:ext cx="3168650" cy="146050"/>
          </a:xfrm>
          <a:prstGeom prst="bentConnector3">
            <a:avLst>
              <a:gd name="adj1" fmla="val 69535"/>
            </a:avLst>
          </a:prstGeom>
          <a:ln w="38100" cmpd="sng">
            <a:solidFill>
              <a:srgbClr val="C00000"/>
            </a:solidFill>
            <a:head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748F6FB3-92E7-684D-AD8A-55B18AC7A921}"/>
              </a:ext>
            </a:extLst>
          </p:cNvPr>
          <p:cNvCxnSpPr>
            <a:cxnSpLocks/>
          </p:cNvCxnSpPr>
          <p:nvPr/>
        </p:nvCxnSpPr>
        <p:spPr>
          <a:xfrm>
            <a:off x="5189538" y="1936750"/>
            <a:ext cx="1990725" cy="0"/>
          </a:xfrm>
          <a:prstGeom prst="line">
            <a:avLst/>
          </a:prstGeom>
          <a:ln w="38100">
            <a:solidFill>
              <a:srgbClr val="C00000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A955117-0531-5545-9809-04D9D3823A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5560" y="871077"/>
            <a:ext cx="6152996" cy="3807082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BBDFA3EC-E8C2-0B4E-B536-73FA4906D90E}"/>
              </a:ext>
            </a:extLst>
          </p:cNvPr>
          <p:cNvSpPr txBox="1"/>
          <p:nvPr/>
        </p:nvSpPr>
        <p:spPr>
          <a:xfrm>
            <a:off x="1375560" y="4678170"/>
            <a:ext cx="615299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Time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8851771-A283-734D-A58B-A78C2DD7676E}"/>
              </a:ext>
            </a:extLst>
          </p:cNvPr>
          <p:cNvSpPr txBox="1"/>
          <p:nvPr/>
        </p:nvSpPr>
        <p:spPr>
          <a:xfrm rot="16200000">
            <a:off x="-895775" y="2774618"/>
            <a:ext cx="417643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Frequency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128482B-6F2C-E043-A1A6-F2AD24AE2EA4}"/>
              </a:ext>
            </a:extLst>
          </p:cNvPr>
          <p:cNvSpPr txBox="1"/>
          <p:nvPr/>
        </p:nvSpPr>
        <p:spPr>
          <a:xfrm>
            <a:off x="1007776" y="509483"/>
            <a:ext cx="652078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Characteristic RFI Classification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EF03C23-0F13-614B-859B-7537637BF2C8}"/>
              </a:ext>
            </a:extLst>
          </p:cNvPr>
          <p:cNvSpPr txBox="1"/>
          <p:nvPr/>
        </p:nvSpPr>
        <p:spPr>
          <a:xfrm>
            <a:off x="1508951" y="1386537"/>
            <a:ext cx="791337" cy="4154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Broad band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2E5ADD9-35A0-D5AF-760F-A6EC3C19EE87}"/>
              </a:ext>
            </a:extLst>
          </p:cNvPr>
          <p:cNvSpPr txBox="1"/>
          <p:nvPr/>
        </p:nvSpPr>
        <p:spPr>
          <a:xfrm>
            <a:off x="1494079" y="2309850"/>
            <a:ext cx="806209" cy="4154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Narrow band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85A62DB-A1C1-CC5E-FC72-2F3EA47CBC8E}"/>
              </a:ext>
            </a:extLst>
          </p:cNvPr>
          <p:cNvSpPr txBox="1"/>
          <p:nvPr/>
        </p:nvSpPr>
        <p:spPr>
          <a:xfrm>
            <a:off x="1508951" y="3494004"/>
            <a:ext cx="806209" cy="57708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Narrow band burst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7B5B9A4-00C9-92D6-1387-08B9F765DFFA}"/>
              </a:ext>
            </a:extLst>
          </p:cNvPr>
          <p:cNvSpPr txBox="1"/>
          <p:nvPr/>
        </p:nvSpPr>
        <p:spPr>
          <a:xfrm>
            <a:off x="6228786" y="1245338"/>
            <a:ext cx="806209" cy="2539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Blip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67709A9-200E-01A5-34E2-FB420E8CE8E2}"/>
              </a:ext>
            </a:extLst>
          </p:cNvPr>
          <p:cNvSpPr txBox="1"/>
          <p:nvPr/>
        </p:nvSpPr>
        <p:spPr>
          <a:xfrm>
            <a:off x="6228785" y="2326565"/>
            <a:ext cx="822930" cy="2539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Extended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596CF88-34A7-7FBD-F43B-BA0A533B73F6}"/>
              </a:ext>
            </a:extLst>
          </p:cNvPr>
          <p:cNvSpPr txBox="1"/>
          <p:nvPr/>
        </p:nvSpPr>
        <p:spPr>
          <a:xfrm>
            <a:off x="3131499" y="1134874"/>
            <a:ext cx="1322225" cy="4154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Visibility with mock RFI signals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86E457C-D901-03FF-EF38-99E724BF05B7}"/>
              </a:ext>
            </a:extLst>
          </p:cNvPr>
          <p:cNvSpPr txBox="1"/>
          <p:nvPr/>
        </p:nvSpPr>
        <p:spPr>
          <a:xfrm>
            <a:off x="3131499" y="3002529"/>
            <a:ext cx="1322225" cy="2539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Flagged RFI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D04E949-6B0A-2634-82CC-93B1D4E5B9EA}"/>
              </a:ext>
            </a:extLst>
          </p:cNvPr>
          <p:cNvSpPr txBox="1"/>
          <p:nvPr/>
        </p:nvSpPr>
        <p:spPr>
          <a:xfrm>
            <a:off x="6167729" y="3494004"/>
            <a:ext cx="806209" cy="4154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Cleaned Signal</a:t>
            </a:r>
          </a:p>
        </p:txBody>
      </p:sp>
    </p:spTree>
    <p:extLst>
      <p:ext uri="{BB962C8B-B14F-4D97-AF65-F5344CB8AC3E}">
        <p14:creationId xmlns:p14="http://schemas.microsoft.com/office/powerpoint/2010/main" val="2754781011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标题 1">
            <a:extLst>
              <a:ext uri="{FF2B5EF4-FFF2-40B4-BE49-F238E27FC236}">
                <a16:creationId xmlns:a16="http://schemas.microsoft.com/office/drawing/2014/main" id="{8E812600-21ED-2E49-A11F-5C2F2C72EA7B}"/>
              </a:ext>
            </a:extLst>
          </p:cNvPr>
          <p:cNvSpPr txBox="1">
            <a:spLocks/>
          </p:cNvSpPr>
          <p:nvPr/>
        </p:nvSpPr>
        <p:spPr>
          <a:xfrm>
            <a:off x="-16607" y="287338"/>
            <a:ext cx="9144000" cy="657225"/>
          </a:xfrm>
          <a:prstGeom prst="rect">
            <a:avLst/>
          </a:prstGeom>
          <a:noFill/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26789" tIns="26789" rIns="26789" bIns="26789" anchor="ctr"/>
          <a:lstStyle>
            <a:lvl1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2286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marL="0" marR="0" lvl="0" indent="0" algn="ctr" defTabSz="584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100000">
                      <a:prstClr val="white"/>
                    </a:gs>
                    <a:gs pos="26000">
                      <a:srgbClr val="FFC000"/>
                    </a:gs>
                  </a:gsLst>
                  <a:path path="circle">
                    <a:fillToRect l="100000" t="100000"/>
                  </a:path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Helvetica Light"/>
              </a:rPr>
              <a:t>远离地面无线电干扰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100000">
                      <a:prstClr val="white"/>
                    </a:gs>
                    <a:gs pos="26000">
                      <a:srgbClr val="FFC000"/>
                    </a:gs>
                  </a:gsLst>
                  <a:path path="circle">
                    <a:fillToRect l="100000" t="100000"/>
                  </a:path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Helvetica Light"/>
              </a:rPr>
              <a:t>——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100000">
                      <a:prstClr val="white"/>
                    </a:gs>
                    <a:gs pos="26000">
                      <a:srgbClr val="FFC000"/>
                    </a:gs>
                  </a:gsLst>
                  <a:path path="circle">
                    <a:fillToRect l="100000" t="100000"/>
                  </a:path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Helvetica Light"/>
              </a:rPr>
              <a:t>到月球背面去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gradFill>
                <a:gsLst>
                  <a:gs pos="100000">
                    <a:prstClr val="white"/>
                  </a:gs>
                  <a:gs pos="26000">
                    <a:srgbClr val="FFC000"/>
                  </a:gs>
                </a:gsLst>
                <a:path path="circle">
                  <a:fillToRect l="100000" t="100000"/>
                </a:path>
              </a:gra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Helvetica Light"/>
            </a:endParaRPr>
          </a:p>
        </p:txBody>
      </p:sp>
      <p:grpSp>
        <p:nvGrpSpPr>
          <p:cNvPr id="29699" name="组合 2">
            <a:extLst>
              <a:ext uri="{FF2B5EF4-FFF2-40B4-BE49-F238E27FC236}">
                <a16:creationId xmlns:a16="http://schemas.microsoft.com/office/drawing/2014/main" id="{846A986B-A044-BC42-9185-6D2D1455D7BA}"/>
              </a:ext>
            </a:extLst>
          </p:cNvPr>
          <p:cNvGrpSpPr>
            <a:grpSpLocks/>
          </p:cNvGrpSpPr>
          <p:nvPr/>
        </p:nvGrpSpPr>
        <p:grpSpPr bwMode="auto">
          <a:xfrm>
            <a:off x="1970087" y="990600"/>
            <a:ext cx="2495551" cy="3823587"/>
            <a:chOff x="1638299" y="924135"/>
            <a:chExt cx="2543176" cy="4174843"/>
          </a:xfrm>
        </p:grpSpPr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489086B4-6605-1043-B8AC-50DD997415FE}"/>
                </a:ext>
              </a:extLst>
            </p:cNvPr>
            <p:cNvSpPr/>
            <p:nvPr/>
          </p:nvSpPr>
          <p:spPr>
            <a:xfrm>
              <a:off x="1638300" y="924135"/>
              <a:ext cx="2543175" cy="380640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29705" name="Picture 4">
              <a:extLst>
                <a:ext uri="{FF2B5EF4-FFF2-40B4-BE49-F238E27FC236}">
                  <a16:creationId xmlns:a16="http://schemas.microsoft.com/office/drawing/2014/main" id="{BF2DF1A6-EA5C-FB42-842F-0C42E1ED378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2672" y="974830"/>
              <a:ext cx="2450306" cy="33845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706" name="Text Box 7">
              <a:extLst>
                <a:ext uri="{FF2B5EF4-FFF2-40B4-BE49-F238E27FC236}">
                  <a16:creationId xmlns:a16="http://schemas.microsoft.com/office/drawing/2014/main" id="{FA87035E-CC96-9E4C-B51F-0F8AFBC0A06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38299" y="4410074"/>
              <a:ext cx="2543176" cy="68890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6858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DAPPAR</a:t>
              </a:r>
            </a:p>
            <a:p>
              <a:pPr marL="0" marR="0" lvl="0" indent="0" algn="ctr" defTabSz="6858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grpSp>
        <p:nvGrpSpPr>
          <p:cNvPr id="29700" name="组合 1">
            <a:extLst>
              <a:ext uri="{FF2B5EF4-FFF2-40B4-BE49-F238E27FC236}">
                <a16:creationId xmlns:a16="http://schemas.microsoft.com/office/drawing/2014/main" id="{02642397-42E1-7849-9D76-1FFF9C75975F}"/>
              </a:ext>
            </a:extLst>
          </p:cNvPr>
          <p:cNvGrpSpPr>
            <a:grpSpLocks/>
          </p:cNvGrpSpPr>
          <p:nvPr/>
        </p:nvGrpSpPr>
        <p:grpSpPr bwMode="auto">
          <a:xfrm>
            <a:off x="4575175" y="990600"/>
            <a:ext cx="2551113" cy="3806064"/>
            <a:chOff x="4385072" y="908260"/>
            <a:chExt cx="2921000" cy="4155936"/>
          </a:xfrm>
        </p:grpSpPr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DB51BC08-E2C7-074C-AACA-415BBC732463}"/>
                </a:ext>
              </a:extLst>
            </p:cNvPr>
            <p:cNvSpPr/>
            <p:nvPr/>
          </p:nvSpPr>
          <p:spPr>
            <a:xfrm>
              <a:off x="4385072" y="908260"/>
              <a:ext cx="2921000" cy="380661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29702" name="Picture 2">
              <a:extLst>
                <a:ext uri="{FF2B5EF4-FFF2-40B4-BE49-F238E27FC236}">
                  <a16:creationId xmlns:a16="http://schemas.microsoft.com/office/drawing/2014/main" id="{44E8DAE7-8A69-CB41-BA8F-87D86878EB2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743" r="6807"/>
            <a:stretch>
              <a:fillRect/>
            </a:stretch>
          </p:blipFill>
          <p:spPr bwMode="auto">
            <a:xfrm>
              <a:off x="4435871" y="965308"/>
              <a:ext cx="2819400" cy="33939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703" name="Text Box 7">
              <a:extLst>
                <a:ext uri="{FF2B5EF4-FFF2-40B4-BE49-F238E27FC236}">
                  <a16:creationId xmlns:a16="http://schemas.microsoft.com/office/drawing/2014/main" id="{2EBAF3BE-E7F0-B240-814D-8E14AF19FF4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85073" y="4375255"/>
              <a:ext cx="2920999" cy="68894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6858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Songti TC" panose="02010600040101010101" pitchFamily="2" charset="-120"/>
                </a:rPr>
                <a:t>鸿蒙计划</a:t>
              </a:r>
              <a:endParaRPr kumimoji="1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Songti TC" panose="02010600040101010101" pitchFamily="2" charset="-120"/>
              </a:endParaRPr>
            </a:p>
            <a:p>
              <a:pPr marL="0" marR="0" lvl="0" indent="0" algn="ctr" defTabSz="6858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Songti TC" panose="02010600040101010101" pitchFamily="2" charset="-120"/>
                </a:rPr>
                <a:t>（超长波天文观测阵列，</a:t>
              </a:r>
              <a:r>
                <a:rPr kumimoji="1" lang="en-US" altLang="zh-CN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Songti TC" panose="02010600040101010101" pitchFamily="2" charset="-120"/>
                </a:rPr>
                <a:t>DSL)</a:t>
              </a:r>
            </a:p>
          </p:txBody>
        </p:sp>
      </p:grp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3" name="Picture 8">
            <a:extLst>
              <a:ext uri="{FF2B5EF4-FFF2-40B4-BE49-F238E27FC236}">
                <a16:creationId xmlns:a16="http://schemas.microsoft.com/office/drawing/2014/main" id="{D58CFCFF-5D92-3F4B-98BE-4040E82F4C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934" y="1169990"/>
            <a:ext cx="1718438" cy="2844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666A3B7-463A-9B47-9135-C914D9239AB7}"/>
              </a:ext>
            </a:extLst>
          </p:cNvPr>
          <p:cNvCxnSpPr>
            <a:cxnSpLocks/>
          </p:cNvCxnSpPr>
          <p:nvPr/>
        </p:nvCxnSpPr>
        <p:spPr>
          <a:xfrm>
            <a:off x="871791" y="3689351"/>
            <a:ext cx="965993" cy="0"/>
          </a:xfrm>
          <a:prstGeom prst="line">
            <a:avLst/>
          </a:prstGeom>
          <a:ln w="38100">
            <a:solidFill>
              <a:srgbClr val="FFC000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ight Bracket 19">
            <a:extLst>
              <a:ext uri="{FF2B5EF4-FFF2-40B4-BE49-F238E27FC236}">
                <a16:creationId xmlns:a16="http://schemas.microsoft.com/office/drawing/2014/main" id="{003CC3A7-09E5-0E40-8F11-6F2785886F78}"/>
              </a:ext>
            </a:extLst>
          </p:cNvPr>
          <p:cNvSpPr/>
          <p:nvPr/>
        </p:nvSpPr>
        <p:spPr>
          <a:xfrm>
            <a:off x="2806448" y="1420812"/>
            <a:ext cx="163512" cy="1150929"/>
          </a:xfrm>
          <a:prstGeom prst="rightBracket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>
            <a:lvl1pPr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02CD15C-190E-5541-8FE9-4ACD59A30C9D}"/>
              </a:ext>
            </a:extLst>
          </p:cNvPr>
          <p:cNvCxnSpPr>
            <a:cxnSpLocks/>
            <a:stCxn id="17" idx="2"/>
          </p:cNvCxnSpPr>
          <p:nvPr/>
        </p:nvCxnSpPr>
        <p:spPr>
          <a:xfrm flipV="1">
            <a:off x="1349085" y="3117057"/>
            <a:ext cx="325185" cy="3768"/>
          </a:xfrm>
          <a:prstGeom prst="line">
            <a:avLst/>
          </a:prstGeom>
          <a:ln w="38100">
            <a:solidFill>
              <a:srgbClr val="FFC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ight Bracket 23">
            <a:extLst>
              <a:ext uri="{FF2B5EF4-FFF2-40B4-BE49-F238E27FC236}">
                <a16:creationId xmlns:a16="http://schemas.microsoft.com/office/drawing/2014/main" id="{65C5C62A-1CE2-0D47-87A4-A3F0F293478B}"/>
              </a:ext>
            </a:extLst>
          </p:cNvPr>
          <p:cNvSpPr/>
          <p:nvPr/>
        </p:nvSpPr>
        <p:spPr>
          <a:xfrm rot="10800000">
            <a:off x="1674270" y="2829209"/>
            <a:ext cx="163513" cy="564069"/>
          </a:xfrm>
          <a:prstGeom prst="rightBracket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>
            <a:lvl1pPr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8" name="Right Bracket 27">
            <a:extLst>
              <a:ext uri="{FF2B5EF4-FFF2-40B4-BE49-F238E27FC236}">
                <a16:creationId xmlns:a16="http://schemas.microsoft.com/office/drawing/2014/main" id="{500457DA-A101-9E49-B0BD-0B944E04680D}"/>
              </a:ext>
            </a:extLst>
          </p:cNvPr>
          <p:cNvSpPr/>
          <p:nvPr/>
        </p:nvSpPr>
        <p:spPr>
          <a:xfrm rot="10800000">
            <a:off x="1674272" y="1420812"/>
            <a:ext cx="163512" cy="1184276"/>
          </a:xfrm>
          <a:prstGeom prst="rightBracket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>
            <a:lvl1pPr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9" name="Right Bracket 28">
            <a:extLst>
              <a:ext uri="{FF2B5EF4-FFF2-40B4-BE49-F238E27FC236}">
                <a16:creationId xmlns:a16="http://schemas.microsoft.com/office/drawing/2014/main" id="{E572A6D8-49B1-6243-8781-293443C7BD00}"/>
              </a:ext>
            </a:extLst>
          </p:cNvPr>
          <p:cNvSpPr/>
          <p:nvPr/>
        </p:nvSpPr>
        <p:spPr>
          <a:xfrm>
            <a:off x="2274888" y="1420813"/>
            <a:ext cx="163512" cy="1666875"/>
          </a:xfrm>
          <a:prstGeom prst="rightBracket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>
            <a:lvl1pPr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28ACD7F3-A4A8-4B4E-808B-7623C59B21CE}"/>
              </a:ext>
            </a:extLst>
          </p:cNvPr>
          <p:cNvCxnSpPr>
            <a:cxnSpLocks/>
          </p:cNvCxnSpPr>
          <p:nvPr/>
        </p:nvCxnSpPr>
        <p:spPr>
          <a:xfrm>
            <a:off x="1350673" y="1988345"/>
            <a:ext cx="323598" cy="0"/>
          </a:xfrm>
          <a:prstGeom prst="line">
            <a:avLst/>
          </a:prstGeom>
          <a:ln w="38100">
            <a:solidFill>
              <a:srgbClr val="FFC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34" name="Picture 2">
            <a:extLst>
              <a:ext uri="{FF2B5EF4-FFF2-40B4-BE49-F238E27FC236}">
                <a16:creationId xmlns:a16="http://schemas.microsoft.com/office/drawing/2014/main" id="{8A990FB2-E8E1-D74A-A096-1EEAF8E037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9372" y="1169990"/>
            <a:ext cx="901089" cy="2844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右中括号 1">
            <a:extLst>
              <a:ext uri="{FF2B5EF4-FFF2-40B4-BE49-F238E27FC236}">
                <a16:creationId xmlns:a16="http://schemas.microsoft.com/office/drawing/2014/main" id="{0075C9EA-DB70-DE48-B93B-DB8DB0CF436D}"/>
              </a:ext>
            </a:extLst>
          </p:cNvPr>
          <p:cNvSpPr/>
          <p:nvPr/>
        </p:nvSpPr>
        <p:spPr>
          <a:xfrm>
            <a:off x="1126836" y="1420813"/>
            <a:ext cx="223837" cy="1184276"/>
          </a:xfrm>
          <a:prstGeom prst="rightBracket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右中括号 16">
            <a:extLst>
              <a:ext uri="{FF2B5EF4-FFF2-40B4-BE49-F238E27FC236}">
                <a16:creationId xmlns:a16="http://schemas.microsoft.com/office/drawing/2014/main" id="{7C74BC2D-B924-694E-A38F-B59135E319E8}"/>
              </a:ext>
            </a:extLst>
          </p:cNvPr>
          <p:cNvSpPr/>
          <p:nvPr/>
        </p:nvSpPr>
        <p:spPr>
          <a:xfrm>
            <a:off x="1128422" y="2818205"/>
            <a:ext cx="220663" cy="605240"/>
          </a:xfrm>
          <a:prstGeom prst="rightBracket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cxnSp>
        <p:nvCxnSpPr>
          <p:cNvPr id="5" name="直接箭头连接符 4">
            <a:extLst>
              <a:ext uri="{FF2B5EF4-FFF2-40B4-BE49-F238E27FC236}">
                <a16:creationId xmlns:a16="http://schemas.microsoft.com/office/drawing/2014/main" id="{66857A4D-5518-4F40-A8EE-089291351A08}"/>
              </a:ext>
            </a:extLst>
          </p:cNvPr>
          <p:cNvCxnSpPr>
            <a:cxnSpLocks/>
          </p:cNvCxnSpPr>
          <p:nvPr/>
        </p:nvCxnSpPr>
        <p:spPr>
          <a:xfrm>
            <a:off x="2740567" y="3689351"/>
            <a:ext cx="1074196" cy="0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D8D130A6-511C-7132-102D-CA7085CD0393}"/>
              </a:ext>
            </a:extLst>
          </p:cNvPr>
          <p:cNvSpPr txBox="1"/>
          <p:nvPr/>
        </p:nvSpPr>
        <p:spPr>
          <a:xfrm rot="16200000">
            <a:off x="5082790" y="1118266"/>
            <a:ext cx="123480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Songti TC" panose="02010600040101010101" pitchFamily="2" charset="-120"/>
              </a:rPr>
              <a:t>银河系前景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Galactic synchrotron </a:t>
            </a:r>
          </a:p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emission </a:t>
            </a:r>
          </a:p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(~2000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mK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088C747-DBF0-D78E-7136-A9B6DC58E5B6}"/>
              </a:ext>
            </a:extLst>
          </p:cNvPr>
          <p:cNvSpPr txBox="1"/>
          <p:nvPr/>
        </p:nvSpPr>
        <p:spPr>
          <a:xfrm rot="16200000">
            <a:off x="4567648" y="3657371"/>
            <a:ext cx="147250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Songti TC" panose="02010600040101010101" pitchFamily="2" charset="-120"/>
              </a:rPr>
              <a:t>宇宙再电离的</a:t>
            </a:r>
            <a:r>
              <a:rPr kumimoji="1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Songti TC" panose="02010600040101010101" pitchFamily="2" charset="-120"/>
              </a:rPr>
              <a:t>21</a:t>
            </a:r>
            <a:r>
              <a:rPr kumimoji="1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Songti TC" panose="02010600040101010101" pitchFamily="2" charset="-120"/>
              </a:rPr>
              <a:t>厘米信号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Cosmic 21 cm signal from the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EoR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(~10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mK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ED07E7F-E593-D0E7-001C-86B50E8510F6}"/>
              </a:ext>
            </a:extLst>
          </p:cNvPr>
          <p:cNvSpPr txBox="1"/>
          <p:nvPr/>
        </p:nvSpPr>
        <p:spPr>
          <a:xfrm>
            <a:off x="6738704" y="3269556"/>
            <a:ext cx="20838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Sum of all components</a:t>
            </a:r>
          </a:p>
        </p:txBody>
      </p:sp>
      <p:sp>
        <p:nvSpPr>
          <p:cNvPr id="16" name="Right Bracket 15">
            <a:extLst>
              <a:ext uri="{FF2B5EF4-FFF2-40B4-BE49-F238E27FC236}">
                <a16:creationId xmlns:a16="http://schemas.microsoft.com/office/drawing/2014/main" id="{4669FF41-1897-7187-8DBA-19F6C251EFA3}"/>
              </a:ext>
            </a:extLst>
          </p:cNvPr>
          <p:cNvSpPr/>
          <p:nvPr/>
        </p:nvSpPr>
        <p:spPr>
          <a:xfrm>
            <a:off x="2809620" y="2776264"/>
            <a:ext cx="163513" cy="564069"/>
          </a:xfrm>
          <a:prstGeom prst="rightBracket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>
            <a:lvl1pPr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54DBA60A-5C6D-0E8D-ECF3-288CC73C42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0583" y="1327407"/>
            <a:ext cx="2070583" cy="12348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02B2C29C-1347-2007-A306-1E40D679A7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2621" y="2698085"/>
            <a:ext cx="1226505" cy="826316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5BC0421A-E418-D88B-E558-35D61D73CDF6}"/>
              </a:ext>
            </a:extLst>
          </p:cNvPr>
          <p:cNvSpPr txBox="1"/>
          <p:nvPr/>
        </p:nvSpPr>
        <p:spPr>
          <a:xfrm rot="16200000">
            <a:off x="4857808" y="2492624"/>
            <a:ext cx="143085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Songti TC" panose="02010600040101010101" pitchFamily="2" charset="-120"/>
              </a:rPr>
              <a:t>河外前景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Extragalactic point sources </a:t>
            </a:r>
          </a:p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(~800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mK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4EC5DE6E-7E4B-967A-0B75-0CC495CC8A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86314" y="3595983"/>
            <a:ext cx="442426" cy="270304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BF97A715-787C-3803-A8FE-C763F413126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07559" y="1558271"/>
            <a:ext cx="2794703" cy="1692135"/>
          </a:xfrm>
          <a:prstGeom prst="rect">
            <a:avLst/>
          </a:prstGeom>
        </p:spPr>
      </p:pic>
      <p:sp>
        <p:nvSpPr>
          <p:cNvPr id="39" name="Right Bracket 38">
            <a:extLst>
              <a:ext uri="{FF2B5EF4-FFF2-40B4-BE49-F238E27FC236}">
                <a16:creationId xmlns:a16="http://schemas.microsoft.com/office/drawing/2014/main" id="{371BE5F2-ACFC-CA60-632A-8D1722E68BC6}"/>
              </a:ext>
            </a:extLst>
          </p:cNvPr>
          <p:cNvSpPr/>
          <p:nvPr/>
        </p:nvSpPr>
        <p:spPr>
          <a:xfrm>
            <a:off x="6012305" y="1214815"/>
            <a:ext cx="268393" cy="3144995"/>
          </a:xfrm>
          <a:prstGeom prst="rightBracket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>
            <a:lvl1pPr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8CF5763-CB85-A564-A4E7-A884BF47F364}"/>
              </a:ext>
            </a:extLst>
          </p:cNvPr>
          <p:cNvSpPr txBox="1"/>
          <p:nvPr/>
        </p:nvSpPr>
        <p:spPr>
          <a:xfrm>
            <a:off x="5068656" y="4806743"/>
            <a:ext cx="4075344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Zuo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Chen &amp; </a:t>
            </a: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YM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2023, </a:t>
            </a: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ApJ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(arXiv:2208.14675)</a:t>
            </a:r>
          </a:p>
        </p:txBody>
      </p:sp>
      <p:sp>
        <p:nvSpPr>
          <p:cNvPr id="3" name="标题 1">
            <a:extLst>
              <a:ext uri="{FF2B5EF4-FFF2-40B4-BE49-F238E27FC236}">
                <a16:creationId xmlns:a16="http://schemas.microsoft.com/office/drawing/2014/main" id="{021564BA-7FD1-1DA3-39A2-6899B920078B}"/>
              </a:ext>
            </a:extLst>
          </p:cNvPr>
          <p:cNvSpPr txBox="1">
            <a:spLocks/>
          </p:cNvSpPr>
          <p:nvPr/>
        </p:nvSpPr>
        <p:spPr>
          <a:xfrm>
            <a:off x="1827213" y="165100"/>
            <a:ext cx="5194300" cy="657225"/>
          </a:xfrm>
          <a:prstGeom prst="rect">
            <a:avLst/>
          </a:prstGeom>
          <a:solidFill>
            <a:schemeClr val="tx1"/>
          </a:solidFill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26789" tIns="26789" rIns="26789" bIns="26789" anchor="ctr"/>
          <a:lstStyle>
            <a:lvl1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2286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eaLnBrk="1" fontAlgn="auto" hangingPunct="1">
              <a:defRPr/>
            </a:pPr>
            <a:r>
              <a:rPr lang="zh-CN" altLang="en-US" sz="2400" b="1" dirty="0">
                <a:gradFill>
                  <a:gsLst>
                    <a:gs pos="100000">
                      <a:schemeClr val="bg1"/>
                    </a:gs>
                    <a:gs pos="26000">
                      <a:srgbClr val="FFC000"/>
                    </a:gs>
                  </a:gsLst>
                  <a:path path="circle">
                    <a:fillToRect l="100000" t="100000"/>
                  </a:path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银河系和河外射电源</a:t>
            </a:r>
            <a:r>
              <a:rPr lang="zh-CN" altLang="en-US" sz="2400" b="1" dirty="0">
                <a:gradFill>
                  <a:gsLst>
                    <a:gs pos="100000">
                      <a:schemeClr val="bg1"/>
                    </a:gs>
                    <a:gs pos="26000">
                      <a:srgbClr val="FFC000"/>
                    </a:gs>
                  </a:gsLst>
                  <a:path path="circle">
                    <a:fillToRect l="100000" t="100000"/>
                  </a:path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前景</a:t>
            </a:r>
            <a:r>
              <a:rPr lang="zh-CN" altLang="en-US" sz="2400" b="1" dirty="0">
                <a:gradFill>
                  <a:gsLst>
                    <a:gs pos="100000">
                      <a:schemeClr val="bg1"/>
                    </a:gs>
                    <a:gs pos="26000">
                      <a:srgbClr val="FFC000"/>
                    </a:gs>
                  </a:gsLst>
                  <a:path path="circle">
                    <a:fillToRect l="100000" t="100000"/>
                  </a:path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污染</a:t>
            </a:r>
            <a:endParaRPr lang="en-US" sz="2400" b="1" dirty="0">
              <a:gradFill>
                <a:gsLst>
                  <a:gs pos="100000">
                    <a:schemeClr val="bg1"/>
                  </a:gs>
                  <a:gs pos="26000">
                    <a:srgbClr val="FFC000"/>
                  </a:gs>
                </a:gsLst>
                <a:path path="circle">
                  <a:fillToRect l="100000" t="100000"/>
                </a:path>
              </a:gradFill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214" name="组合 6">
            <a:extLst>
              <a:ext uri="{FF2B5EF4-FFF2-40B4-BE49-F238E27FC236}">
                <a16:creationId xmlns:a16="http://schemas.microsoft.com/office/drawing/2014/main" id="{FA8F6144-3D1C-9647-8373-DD905C926077}"/>
              </a:ext>
            </a:extLst>
          </p:cNvPr>
          <p:cNvGrpSpPr>
            <a:grpSpLocks/>
          </p:cNvGrpSpPr>
          <p:nvPr/>
        </p:nvGrpSpPr>
        <p:grpSpPr bwMode="auto">
          <a:xfrm>
            <a:off x="1219201" y="584044"/>
            <a:ext cx="6607319" cy="4439511"/>
            <a:chOff x="457200" y="314325"/>
            <a:chExt cx="6959600" cy="4483100"/>
          </a:xfrm>
        </p:grpSpPr>
        <p:pic>
          <p:nvPicPr>
            <p:cNvPr id="94215" name="Picture 2">
              <a:extLst>
                <a:ext uri="{FF2B5EF4-FFF2-40B4-BE49-F238E27FC236}">
                  <a16:creationId xmlns:a16="http://schemas.microsoft.com/office/drawing/2014/main" id="{C3B517EC-6EA4-A240-8B09-A9790767715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" y="314325"/>
              <a:ext cx="6719887" cy="4483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4216" name="Text Box 7">
              <a:extLst>
                <a:ext uri="{FF2B5EF4-FFF2-40B4-BE49-F238E27FC236}">
                  <a16:creationId xmlns:a16="http://schemas.microsoft.com/office/drawing/2014/main" id="{54891859-1229-8841-989A-E67ACC8E9C0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16362" y="3074988"/>
              <a:ext cx="1030288" cy="527783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51435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CN" altLang="en-US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0080F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Songti TC" panose="02010600040101010101" pitchFamily="2" charset="-120"/>
                </a:rPr>
                <a:t>第一代星系形成</a:t>
              </a:r>
            </a:p>
          </p:txBody>
        </p:sp>
        <p:sp>
          <p:nvSpPr>
            <p:cNvPr id="94217" name="Text Box 7">
              <a:extLst>
                <a:ext uri="{FF2B5EF4-FFF2-40B4-BE49-F238E27FC236}">
                  <a16:creationId xmlns:a16="http://schemas.microsoft.com/office/drawing/2014/main" id="{010B5BC9-F904-E640-82DA-9FB8A43B63B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01837" y="3074988"/>
              <a:ext cx="849313" cy="3225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51435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CN" altLang="en-US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0080F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Songti TC" panose="02010600040101010101" pitchFamily="2" charset="-120"/>
                </a:rPr>
                <a:t>再电离</a:t>
              </a:r>
            </a:p>
          </p:txBody>
        </p:sp>
        <p:sp>
          <p:nvSpPr>
            <p:cNvPr id="94218" name="Text Box 7">
              <a:extLst>
                <a:ext uri="{FF2B5EF4-FFF2-40B4-BE49-F238E27FC236}">
                  <a16:creationId xmlns:a16="http://schemas.microsoft.com/office/drawing/2014/main" id="{D75FB922-9534-8F47-9FC7-E6ACCF5842B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30500" y="3268663"/>
              <a:ext cx="606425" cy="527783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51435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CN" altLang="en-US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0080F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Songti TC" panose="02010600040101010101" pitchFamily="2" charset="-120"/>
                </a:rPr>
                <a:t>加热宇宙</a:t>
              </a:r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E52D94DD-9BB7-FD41-A7A7-443448651452}"/>
                </a:ext>
              </a:extLst>
            </p:cNvPr>
            <p:cNvCxnSpPr>
              <a:cxnSpLocks/>
            </p:cNvCxnSpPr>
            <p:nvPr/>
          </p:nvCxnSpPr>
          <p:spPr>
            <a:xfrm>
              <a:off x="4428937" y="2872762"/>
              <a:ext cx="0" cy="272900"/>
            </a:xfrm>
            <a:prstGeom prst="line">
              <a:avLst/>
            </a:prstGeom>
            <a:ln w="38100">
              <a:solidFill>
                <a:srgbClr val="FFC000"/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8D84D8FB-2C85-F44E-8634-8E30884A8D90}"/>
                </a:ext>
              </a:extLst>
            </p:cNvPr>
            <p:cNvCxnSpPr>
              <a:cxnSpLocks/>
            </p:cNvCxnSpPr>
            <p:nvPr/>
          </p:nvCxnSpPr>
          <p:spPr>
            <a:xfrm>
              <a:off x="2499167" y="2815310"/>
              <a:ext cx="0" cy="271104"/>
            </a:xfrm>
            <a:prstGeom prst="line">
              <a:avLst/>
            </a:prstGeom>
            <a:ln w="38100">
              <a:solidFill>
                <a:srgbClr val="FFC000"/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9F6A27E4-B705-6149-9AEF-2080555A5578}"/>
                </a:ext>
              </a:extLst>
            </p:cNvPr>
            <p:cNvCxnSpPr>
              <a:cxnSpLocks/>
            </p:cNvCxnSpPr>
            <p:nvPr/>
          </p:nvCxnSpPr>
          <p:spPr>
            <a:xfrm>
              <a:off x="3034255" y="3032552"/>
              <a:ext cx="0" cy="271105"/>
            </a:xfrm>
            <a:prstGeom prst="line">
              <a:avLst/>
            </a:prstGeom>
            <a:ln w="38100">
              <a:solidFill>
                <a:srgbClr val="FFC000"/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" name="右中括号 1">
              <a:extLst>
                <a:ext uri="{FF2B5EF4-FFF2-40B4-BE49-F238E27FC236}">
                  <a16:creationId xmlns:a16="http://schemas.microsoft.com/office/drawing/2014/main" id="{0C2652DA-2618-8B40-8137-8F9F973C17C3}"/>
                </a:ext>
              </a:extLst>
            </p:cNvPr>
            <p:cNvSpPr/>
            <p:nvPr/>
          </p:nvSpPr>
          <p:spPr>
            <a:xfrm>
              <a:off x="7276987" y="583634"/>
              <a:ext cx="139813" cy="1651763"/>
            </a:xfrm>
            <a:prstGeom prst="rightBracket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marL="0" marR="0" lvl="0" indent="0" algn="ctr" defTabSz="51435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97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" name="右中括号 15">
              <a:extLst>
                <a:ext uri="{FF2B5EF4-FFF2-40B4-BE49-F238E27FC236}">
                  <a16:creationId xmlns:a16="http://schemas.microsoft.com/office/drawing/2014/main" id="{C71A2133-71EE-674A-BD5E-451DE4023D71}"/>
                </a:ext>
              </a:extLst>
            </p:cNvPr>
            <p:cNvSpPr/>
            <p:nvPr/>
          </p:nvSpPr>
          <p:spPr>
            <a:xfrm>
              <a:off x="7258000" y="2734516"/>
              <a:ext cx="158800" cy="924629"/>
            </a:xfrm>
            <a:prstGeom prst="rightBracket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marL="0" marR="0" lvl="0" indent="0" algn="ctr" defTabSz="51435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97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" name="右中括号 16">
              <a:extLst>
                <a:ext uri="{FF2B5EF4-FFF2-40B4-BE49-F238E27FC236}">
                  <a16:creationId xmlns:a16="http://schemas.microsoft.com/office/drawing/2014/main" id="{6FC1F70A-E90E-4744-9EB9-9903E6DB8DD9}"/>
                </a:ext>
              </a:extLst>
            </p:cNvPr>
            <p:cNvSpPr/>
            <p:nvPr/>
          </p:nvSpPr>
          <p:spPr>
            <a:xfrm>
              <a:off x="7252822" y="3752506"/>
              <a:ext cx="158800" cy="924627"/>
            </a:xfrm>
            <a:prstGeom prst="rightBracket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marL="0" marR="0" lvl="0" indent="0" algn="ctr" defTabSz="51435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97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94210" name="Text Box 7">
            <a:extLst>
              <a:ext uri="{FF2B5EF4-FFF2-40B4-BE49-F238E27FC236}">
                <a16:creationId xmlns:a16="http://schemas.microsoft.com/office/drawing/2014/main" id="{B950E405-C86B-9249-96AC-3228E20FDB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03337" y="3329180"/>
            <a:ext cx="161645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51435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Songti TC" panose="02010600040101010101" pitchFamily="2" charset="-120"/>
              </a:rPr>
              <a:t>平均信号</a:t>
            </a:r>
          </a:p>
        </p:txBody>
      </p:sp>
      <p:sp>
        <p:nvSpPr>
          <p:cNvPr id="94211" name="Text Box 7">
            <a:extLst>
              <a:ext uri="{FF2B5EF4-FFF2-40B4-BE49-F238E27FC236}">
                <a16:creationId xmlns:a16="http://schemas.microsoft.com/office/drawing/2014/main" id="{716C7A10-9D30-104A-8259-378D9BA0A1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21363" y="4308114"/>
            <a:ext cx="161645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51435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Songti TC" panose="02010600040101010101" pitchFamily="2" charset="-120"/>
              </a:rPr>
              <a:t>统计起伏信号</a:t>
            </a:r>
          </a:p>
        </p:txBody>
      </p:sp>
      <p:sp>
        <p:nvSpPr>
          <p:cNvPr id="94212" name="Text Box 7">
            <a:extLst>
              <a:ext uri="{FF2B5EF4-FFF2-40B4-BE49-F238E27FC236}">
                <a16:creationId xmlns:a16="http://schemas.microsoft.com/office/drawing/2014/main" id="{A55A27F5-9BD8-F044-9A4E-992F39BC32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21363" y="1530086"/>
            <a:ext cx="161645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51435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Songti TC" panose="02010600040101010101" pitchFamily="2" charset="-120"/>
              </a:rPr>
              <a:t>图像信号</a:t>
            </a:r>
          </a:p>
        </p:txBody>
      </p:sp>
      <p:sp>
        <p:nvSpPr>
          <p:cNvPr id="94213" name="Rectangle 7">
            <a:extLst>
              <a:ext uri="{FF2B5EF4-FFF2-40B4-BE49-F238E27FC236}">
                <a16:creationId xmlns:a16="http://schemas.microsoft.com/office/drawing/2014/main" id="{4D38C500-6599-D142-823B-36D77D26E5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94717" y="4145628"/>
            <a:ext cx="1327509" cy="196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5143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67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图：</a:t>
            </a:r>
            <a:r>
              <a:rPr kumimoji="0" lang="en-US" altLang="zh-CN" sz="67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A. Liu &amp; R. Shaw</a:t>
            </a:r>
          </a:p>
        </p:txBody>
      </p:sp>
    </p:spTree>
    <p:extLst>
      <p:ext uri="{BB962C8B-B14F-4D97-AF65-F5344CB8AC3E}">
        <p14:creationId xmlns:p14="http://schemas.microsoft.com/office/powerpoint/2010/main" val="75783071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>
            <a:extLst>
              <a:ext uri="{FF2B5EF4-FFF2-40B4-BE49-F238E27FC236}">
                <a16:creationId xmlns:a16="http://schemas.microsoft.com/office/drawing/2014/main" id="{84BF07F1-F268-0F42-9168-2C1A87B324B3}"/>
              </a:ext>
            </a:extLst>
          </p:cNvPr>
          <p:cNvSpPr/>
          <p:nvPr/>
        </p:nvSpPr>
        <p:spPr>
          <a:xfrm>
            <a:off x="6273800" y="1509713"/>
            <a:ext cx="2460625" cy="25781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7445DD45-4FFB-AF47-8960-D079897CC666}"/>
              </a:ext>
            </a:extLst>
          </p:cNvPr>
          <p:cNvSpPr/>
          <p:nvPr/>
        </p:nvSpPr>
        <p:spPr>
          <a:xfrm>
            <a:off x="3254375" y="1503363"/>
            <a:ext cx="2817813" cy="25781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831310D8-3300-DC4A-B404-BC74CB2388C8}"/>
              </a:ext>
            </a:extLst>
          </p:cNvPr>
          <p:cNvSpPr/>
          <p:nvPr/>
        </p:nvSpPr>
        <p:spPr>
          <a:xfrm>
            <a:off x="439738" y="1490663"/>
            <a:ext cx="2625725" cy="2590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31749" name="Picture 7" descr="EDGES.jpg">
            <a:extLst>
              <a:ext uri="{FF2B5EF4-FFF2-40B4-BE49-F238E27FC236}">
                <a16:creationId xmlns:a16="http://schemas.microsoft.com/office/drawing/2014/main" id="{D954FD03-C185-B743-AD1E-A473F24206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8275" y="1566863"/>
            <a:ext cx="1546225" cy="116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0" name="Picture 12">
            <a:extLst>
              <a:ext uri="{FF2B5EF4-FFF2-40B4-BE49-F238E27FC236}">
                <a16:creationId xmlns:a16="http://schemas.microsoft.com/office/drawing/2014/main" id="{56D9A741-FCFA-944A-85C3-5FE4E4DD1E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6913" y="1603375"/>
            <a:ext cx="1600200" cy="118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1" name="Picture 7" descr="Screen Shot 2017-06-04 at 9.43.58 PM.png">
            <a:extLst>
              <a:ext uri="{FF2B5EF4-FFF2-40B4-BE49-F238E27FC236}">
                <a16:creationId xmlns:a16="http://schemas.microsoft.com/office/drawing/2014/main" id="{E5B91F4E-C6DB-E741-8243-D326B216CE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8" t="1630" r="5571" b="1697"/>
          <a:stretch>
            <a:fillRect/>
          </a:stretch>
        </p:blipFill>
        <p:spPr bwMode="auto">
          <a:xfrm>
            <a:off x="4173538" y="1592263"/>
            <a:ext cx="1804987" cy="241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2" name="Picture 2">
            <a:extLst>
              <a:ext uri="{FF2B5EF4-FFF2-40B4-BE49-F238E27FC236}">
                <a16:creationId xmlns:a16="http://schemas.microsoft.com/office/drawing/2014/main" id="{36902607-3AD2-B448-AE50-5AF94F3E5C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8275" y="2728913"/>
            <a:ext cx="1546225" cy="128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3" name="Picture 6">
            <a:extLst>
              <a:ext uri="{FF2B5EF4-FFF2-40B4-BE49-F238E27FC236}">
                <a16:creationId xmlns:a16="http://schemas.microsoft.com/office/drawing/2014/main" id="{5B2E7C88-9F9D-0B4E-B9C4-661AD164C9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9"/>
          <a:stretch>
            <a:fillRect/>
          </a:stretch>
        </p:blipFill>
        <p:spPr bwMode="auto">
          <a:xfrm>
            <a:off x="7046913" y="2862263"/>
            <a:ext cx="1600200" cy="116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标题 1">
            <a:extLst>
              <a:ext uri="{FF2B5EF4-FFF2-40B4-BE49-F238E27FC236}">
                <a16:creationId xmlns:a16="http://schemas.microsoft.com/office/drawing/2014/main" id="{B0D81E60-983A-D846-BFDF-B0EC7C69682B}"/>
              </a:ext>
            </a:extLst>
          </p:cNvPr>
          <p:cNvSpPr txBox="1">
            <a:spLocks/>
          </p:cNvSpPr>
          <p:nvPr/>
        </p:nvSpPr>
        <p:spPr>
          <a:xfrm>
            <a:off x="-22225" y="611188"/>
            <a:ext cx="9144000" cy="657225"/>
          </a:xfrm>
          <a:prstGeom prst="rect">
            <a:avLst/>
          </a:prstGeom>
          <a:noFill/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26789" tIns="26789" rIns="26789" bIns="26789" anchor="ctr"/>
          <a:lstStyle>
            <a:lvl1pPr defTabSz="5842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indent="228600" defTabSz="5842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indent="457200" defTabSz="5842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indent="685800" defTabSz="5842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indent="914400" defTabSz="5842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indent="914400" defTabSz="5842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indent="914400" defTabSz="5842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indent="914400" defTabSz="5842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indent="914400" defTabSz="5842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584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Helvetica Light" panose="020B0403020202020204" pitchFamily="34" charset="0"/>
              </a:rPr>
              <a:t>单个天线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Helvetica Light" panose="020B0403020202020204" pitchFamily="34" charset="0"/>
              </a:rPr>
              <a:t>测量平均信号</a:t>
            </a:r>
            <a:endParaRPr kumimoji="0" lang="en-US" altLang="en-US" sz="2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Helvetica Light" panose="020B0403020202020204" pitchFamily="34" charset="0"/>
            </a:endParaRPr>
          </a:p>
        </p:txBody>
      </p:sp>
      <p:sp>
        <p:nvSpPr>
          <p:cNvPr id="31755" name="Rectangle 1">
            <a:extLst>
              <a:ext uri="{FF2B5EF4-FFF2-40B4-BE49-F238E27FC236}">
                <a16:creationId xmlns:a16="http://schemas.microsoft.com/office/drawing/2014/main" id="{865F7201-97C3-754D-B70F-9A6A01464A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338" y="1874838"/>
            <a:ext cx="11461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EDGES</a:t>
            </a:r>
          </a:p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高频天线</a:t>
            </a: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美国</a:t>
            </a: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/</a:t>
            </a: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澳洲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1756" name="Rectangle 10">
            <a:extLst>
              <a:ext uri="{FF2B5EF4-FFF2-40B4-BE49-F238E27FC236}">
                <a16:creationId xmlns:a16="http://schemas.microsoft.com/office/drawing/2014/main" id="{68372A54-6F46-8E4D-9F15-A8331459CF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9738" y="3198813"/>
            <a:ext cx="8667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EDGES</a:t>
            </a:r>
          </a:p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低频天线</a:t>
            </a: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美国</a:t>
            </a: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/</a:t>
            </a: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澳洲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1757" name="Rectangle 13">
            <a:extLst>
              <a:ext uri="{FF2B5EF4-FFF2-40B4-BE49-F238E27FC236}">
                <a16:creationId xmlns:a16="http://schemas.microsoft.com/office/drawing/2014/main" id="{662B84AD-AF19-A647-80ED-06B910A001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37313" y="1887538"/>
            <a:ext cx="5715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LEDA</a:t>
            </a:r>
          </a:p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美国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1758" name="Rectangle 14">
            <a:extLst>
              <a:ext uri="{FF2B5EF4-FFF2-40B4-BE49-F238E27FC236}">
                <a16:creationId xmlns:a16="http://schemas.microsoft.com/office/drawing/2014/main" id="{BE228E20-AC7F-F94A-B199-BF0FCFDBE6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54375" y="1830388"/>
            <a:ext cx="8001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PRIZM</a:t>
            </a:r>
          </a:p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低频天线</a:t>
            </a: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南非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1759" name="Rectangle 15">
            <a:extLst>
              <a:ext uri="{FF2B5EF4-FFF2-40B4-BE49-F238E27FC236}">
                <a16:creationId xmlns:a16="http://schemas.microsoft.com/office/drawing/2014/main" id="{323D9EA5-C9B0-5B40-939A-ADD8CE54D7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89300" y="3081338"/>
            <a:ext cx="8001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PRIZM</a:t>
            </a:r>
          </a:p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高频天线</a:t>
            </a: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南非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1760" name="Rectangle 16">
            <a:extLst>
              <a:ext uri="{FF2B5EF4-FFF2-40B4-BE49-F238E27FC236}">
                <a16:creationId xmlns:a16="http://schemas.microsoft.com/office/drawing/2014/main" id="{52CEC265-AF94-D046-A0C9-F3FA030B75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9986" y="3090863"/>
            <a:ext cx="83708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SARAS-3</a:t>
            </a:r>
          </a:p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印度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1620163"/>
      </p:ext>
    </p:extLst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4BF515A0-952F-7849-A1A5-69DA8E43CF6A}"/>
              </a:ext>
            </a:extLst>
          </p:cNvPr>
          <p:cNvSpPr/>
          <p:nvPr/>
        </p:nvSpPr>
        <p:spPr>
          <a:xfrm>
            <a:off x="1243013" y="1004888"/>
            <a:ext cx="6599237" cy="337978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32772" name="Picture 3" descr="LOFARnl_640x480">
            <a:extLst>
              <a:ext uri="{FF2B5EF4-FFF2-40B4-BE49-F238E27FC236}">
                <a16:creationId xmlns:a16="http://schemas.microsoft.com/office/drawing/2014/main" id="{BCE55A6E-2686-7748-9906-E47861FC23EF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48050" y="1116013"/>
            <a:ext cx="1978025" cy="1485900"/>
          </a:xfrm>
        </p:spPr>
      </p:pic>
      <p:pic>
        <p:nvPicPr>
          <p:cNvPr id="32773" name="Picture 14" descr="21CMA.jpg">
            <a:extLst>
              <a:ext uri="{FF2B5EF4-FFF2-40B4-BE49-F238E27FC236}">
                <a16:creationId xmlns:a16="http://schemas.microsoft.com/office/drawing/2014/main" id="{1E8C006D-B6E2-3844-9D5A-355FE22062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5088" y="1116013"/>
            <a:ext cx="1987550" cy="148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4" name="Picture 11" descr="1t_ground_shot">
            <a:extLst>
              <a:ext uri="{FF2B5EF4-FFF2-40B4-BE49-F238E27FC236}">
                <a16:creationId xmlns:a16="http://schemas.microsoft.com/office/drawing/2014/main" id="{7EE1C95C-B5F9-C245-87E9-254F1DCD21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1963" y="1116013"/>
            <a:ext cx="2193925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5" name="Picture 18" descr="pgb.jpg">
            <a:extLst>
              <a:ext uri="{FF2B5EF4-FFF2-40B4-BE49-F238E27FC236}">
                <a16:creationId xmlns:a16="http://schemas.microsoft.com/office/drawing/2014/main" id="{D91BEFEB-484E-F843-B33B-A908481101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5725" y="2755900"/>
            <a:ext cx="1966913" cy="153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9" name="Picture 9" descr="gmrta">
            <a:extLst>
              <a:ext uri="{FF2B5EF4-FFF2-40B4-BE49-F238E27FC236}">
                <a16:creationId xmlns:a16="http://schemas.microsoft.com/office/drawing/2014/main" id="{C61AE6C6-1FBB-4941-BD17-52E6DCFDB7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440113" y="2755900"/>
            <a:ext cx="1985962" cy="1522413"/>
          </a:xfrm>
          <a:prstGeom prst="rect">
            <a:avLst/>
          </a:prstGeom>
          <a:noFill/>
          <a:ln w="9525">
            <a:solidFill>
              <a:schemeClr val="tx1">
                <a:lumMod val="85000"/>
                <a:lumOff val="1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777" name="Rectangle 1">
            <a:extLst>
              <a:ext uri="{FF2B5EF4-FFF2-40B4-BE49-F238E27FC236}">
                <a16:creationId xmlns:a16="http://schemas.microsoft.com/office/drawing/2014/main" id="{B7909802-0DB0-F947-B2AB-AF18ACFA7D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5088" y="2293938"/>
            <a:ext cx="1987550" cy="307975"/>
          </a:xfrm>
          <a:prstGeom prst="rect">
            <a:avLst/>
          </a:prstGeom>
          <a:solidFill>
            <a:schemeClr val="tx1">
              <a:alpha val="45882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21CMA </a:t>
            </a:r>
            <a:r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中国</a:t>
            </a:r>
            <a:r>
              <a:rPr kumimoji="0" lang="en-US" altLang="zh-CN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·</a:t>
            </a:r>
            <a:r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新疆</a:t>
            </a: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2778" name="Rectangle 10">
            <a:extLst>
              <a:ext uri="{FF2B5EF4-FFF2-40B4-BE49-F238E27FC236}">
                <a16:creationId xmlns:a16="http://schemas.microsoft.com/office/drawing/2014/main" id="{515CE83F-6354-2A4D-9FCA-A7DD886F63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0113" y="2300288"/>
            <a:ext cx="1985962" cy="307975"/>
          </a:xfrm>
          <a:prstGeom prst="rect">
            <a:avLst/>
          </a:prstGeom>
          <a:solidFill>
            <a:schemeClr val="tx1">
              <a:alpha val="2392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LOFAR </a:t>
            </a:r>
            <a:r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荷兰</a:t>
            </a:r>
            <a:r>
              <a:rPr kumimoji="0" lang="en-US" altLang="zh-CN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/</a:t>
            </a:r>
            <a:r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欧洲</a:t>
            </a: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2779" name="Rectangle 14">
            <a:extLst>
              <a:ext uri="{FF2B5EF4-FFF2-40B4-BE49-F238E27FC236}">
                <a16:creationId xmlns:a16="http://schemas.microsoft.com/office/drawing/2014/main" id="{CCD0AD5F-0B3E-9448-BBE1-E89C5F8A28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41963" y="2301875"/>
            <a:ext cx="2193925" cy="306388"/>
          </a:xfrm>
          <a:prstGeom prst="rect">
            <a:avLst/>
          </a:prstGeom>
          <a:solidFill>
            <a:schemeClr val="tx1">
              <a:alpha val="5098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MWA </a:t>
            </a:r>
            <a:r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澳大利亚</a:t>
            </a: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2780" name="Rectangle 15">
            <a:extLst>
              <a:ext uri="{FF2B5EF4-FFF2-40B4-BE49-F238E27FC236}">
                <a16:creationId xmlns:a16="http://schemas.microsoft.com/office/drawing/2014/main" id="{71D4E516-4084-8B48-B1F1-3E0967474E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6363" y="3932238"/>
            <a:ext cx="1946275" cy="307975"/>
          </a:xfrm>
          <a:prstGeom prst="rect">
            <a:avLst/>
          </a:prstGeom>
          <a:solidFill>
            <a:schemeClr val="tx1">
              <a:alpha val="56862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PAPER </a:t>
            </a:r>
            <a:r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美国</a:t>
            </a:r>
            <a:r>
              <a:rPr kumimoji="0" lang="en-US" altLang="zh-CN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/</a:t>
            </a:r>
            <a:r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南非</a:t>
            </a: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2781" name="Rectangle 16">
            <a:extLst>
              <a:ext uri="{FF2B5EF4-FFF2-40B4-BE49-F238E27FC236}">
                <a16:creationId xmlns:a16="http://schemas.microsoft.com/office/drawing/2014/main" id="{B640DE57-E81F-CA46-B7A6-AD5095995E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8050" y="3922713"/>
            <a:ext cx="1978025" cy="307975"/>
          </a:xfrm>
          <a:prstGeom prst="rect">
            <a:avLst/>
          </a:prstGeom>
          <a:solidFill>
            <a:schemeClr val="tx1">
              <a:alpha val="61176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GMRT </a:t>
            </a:r>
            <a:r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印度</a:t>
            </a: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0" name="标题 1">
            <a:extLst>
              <a:ext uri="{FF2B5EF4-FFF2-40B4-BE49-F238E27FC236}">
                <a16:creationId xmlns:a16="http://schemas.microsoft.com/office/drawing/2014/main" id="{CF72BD3F-562D-9646-98E6-894B49A790C5}"/>
              </a:ext>
            </a:extLst>
          </p:cNvPr>
          <p:cNvSpPr txBox="1">
            <a:spLocks/>
          </p:cNvSpPr>
          <p:nvPr/>
        </p:nvSpPr>
        <p:spPr>
          <a:xfrm>
            <a:off x="5518150" y="2973388"/>
            <a:ext cx="2252663" cy="1100137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26789" tIns="26789" rIns="26789" bIns="26789" anchor="ctr"/>
          <a:lstStyle>
            <a:lvl1pPr defTabSz="5842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indent="228600" defTabSz="5842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indent="457200" defTabSz="5842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indent="685800" defTabSz="5842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indent="914400" defTabSz="5842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indent="914400" defTabSz="5842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indent="914400" defTabSz="5842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indent="914400" defTabSz="5842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indent="914400" defTabSz="5842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just" defTabSz="584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900" b="1" i="0" u="none" strike="noStrike" kern="1200" cap="none" spc="0" normalizeH="0" baseline="0" noProof="0">
                <a:ln>
                  <a:noFill/>
                </a:ln>
                <a:solidFill>
                  <a:srgbClr val="EE7924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Helvetica Light" panose="020B0403020202020204" pitchFamily="34" charset="0"/>
              </a:rPr>
              <a:t>第一代射电干涉阵列</a:t>
            </a:r>
            <a:r>
              <a:rPr kumimoji="0" lang="zh-CN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Helvetica Light" panose="020B0403020202020204" pitchFamily="34" charset="0"/>
              </a:rPr>
              <a:t>（试图）测量信号的统计起伏</a:t>
            </a: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Helvetica Light" panose="020B04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1227351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267B208-B96E-1E44-968E-5AAF035535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1AC5B93-808B-4641-B762-6BFFEA9921A8}"/>
              </a:ext>
            </a:extLst>
          </p:cNvPr>
          <p:cNvSpPr/>
          <p:nvPr/>
        </p:nvSpPr>
        <p:spPr>
          <a:xfrm>
            <a:off x="7772400" y="4912668"/>
            <a:ext cx="1372917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900" dirty="0">
                <a:solidFill>
                  <a:schemeClr val="bg1"/>
                </a:solidFill>
                <a:latin typeface="Songti TC" panose="02010600040101010101" pitchFamily="2" charset="-120"/>
                <a:ea typeface="Songti TC" panose="02010600040101010101" pitchFamily="2" charset="-120"/>
                <a:cs typeface="SimSun" panose="02010600030101010101" pitchFamily="2" charset="-122"/>
              </a:rPr>
              <a:t>图：欧空局</a:t>
            </a:r>
            <a:r>
              <a:rPr lang="en-US" altLang="zh-CN" sz="900" dirty="0">
                <a:solidFill>
                  <a:schemeClr val="bg1"/>
                </a:solidFill>
                <a:latin typeface="Songti TC" panose="02010600040101010101" pitchFamily="2" charset="-120"/>
                <a:ea typeface="Songti TC" panose="02010600040101010101" pitchFamily="2" charset="-120"/>
                <a:cs typeface="SimSun" panose="02010600030101010101" pitchFamily="2" charset="-122"/>
              </a:rPr>
              <a:t> Planck</a:t>
            </a:r>
            <a:r>
              <a:rPr lang="zh-CN" altLang="en-US" sz="900" dirty="0">
                <a:solidFill>
                  <a:schemeClr val="bg1"/>
                </a:solidFill>
                <a:latin typeface="Songti TC" panose="02010600040101010101" pitchFamily="2" charset="-120"/>
                <a:ea typeface="Songti TC" panose="02010600040101010101" pitchFamily="2" charset="-120"/>
                <a:cs typeface="SimSun" panose="02010600030101010101" pitchFamily="2" charset="-122"/>
              </a:rPr>
              <a:t> 团队</a:t>
            </a:r>
            <a:endParaRPr lang="en-US" sz="900" dirty="0">
              <a:solidFill>
                <a:schemeClr val="bg1"/>
              </a:solidFill>
              <a:latin typeface="Songti TC" panose="02010600040101010101" pitchFamily="2" charset="-120"/>
              <a:ea typeface="Songti TC" panose="02010600040101010101" pitchFamily="2" charset="-12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340BFFA-42B4-C940-ABFE-DC20407CEACB}"/>
              </a:ext>
            </a:extLst>
          </p:cNvPr>
          <p:cNvSpPr txBox="1">
            <a:spLocks/>
          </p:cNvSpPr>
          <p:nvPr/>
        </p:nvSpPr>
        <p:spPr>
          <a:xfrm>
            <a:off x="3334294" y="802532"/>
            <a:ext cx="2475411" cy="940843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b="1" dirty="0">
                <a:solidFill>
                  <a:schemeClr val="bg1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宇宙</a:t>
            </a:r>
            <a:r>
              <a:rPr lang="en-US" altLang="zh-CN" b="1" dirty="0">
                <a:solidFill>
                  <a:schemeClr val="bg1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38</a:t>
            </a:r>
            <a:r>
              <a:rPr lang="zh-CN" altLang="en-US" b="1" dirty="0">
                <a:solidFill>
                  <a:schemeClr val="bg1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万年</a:t>
            </a:r>
            <a:endParaRPr lang="en-US" altLang="zh-CN" b="1" dirty="0">
              <a:solidFill>
                <a:schemeClr val="bg1"/>
              </a:solidFill>
              <a:latin typeface="Songti TC" panose="02010600040101010101" pitchFamily="2" charset="-120"/>
              <a:ea typeface="Songti TC" panose="02010600040101010101" pitchFamily="2" charset="-120"/>
            </a:endParaRPr>
          </a:p>
          <a:p>
            <a:pPr algn="ctr"/>
            <a:r>
              <a:rPr lang="zh-CN" altLang="en-US" b="1" dirty="0">
                <a:solidFill>
                  <a:schemeClr val="bg1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微波背景辐射</a:t>
            </a:r>
            <a:endParaRPr lang="en-US" b="1" dirty="0">
              <a:solidFill>
                <a:schemeClr val="bg1"/>
              </a:solidFill>
              <a:latin typeface="Songti TC" panose="02010600040101010101" pitchFamily="2" charset="-120"/>
              <a:ea typeface="Songti TC" panose="02010600040101010101" pitchFamily="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69104070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>
            <a:extLst>
              <a:ext uri="{FF2B5EF4-FFF2-40B4-BE49-F238E27FC236}">
                <a16:creationId xmlns:a16="http://schemas.microsoft.com/office/drawing/2014/main" id="{840C4B55-E6D4-F04B-B080-8D892C0A04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0" y="53768"/>
            <a:ext cx="6826168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5143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Medium" panose="020B0602020204020303" pitchFamily="34" charset="-79"/>
                <a:ea typeface="+mn-ea"/>
                <a:cs typeface="Futura Condensed" panose="020B0602020204020303" pitchFamily="34" charset="-79"/>
              </a:rPr>
              <a:t>Direct Constraints on Reionization: 21-cm</a:t>
            </a:r>
          </a:p>
        </p:txBody>
      </p:sp>
      <p:sp>
        <p:nvSpPr>
          <p:cNvPr id="35844" name="Rectangle 2">
            <a:extLst>
              <a:ext uri="{FF2B5EF4-FFF2-40B4-BE49-F238E27FC236}">
                <a16:creationId xmlns:a16="http://schemas.microsoft.com/office/drawing/2014/main" id="{636469B0-650D-4449-BE82-50DCC2DDC8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8198" y="396788"/>
            <a:ext cx="6695771" cy="719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algn="l" defTabSz="5143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utura Medium" charset="0"/>
                <a:ea typeface="Futura Medium" charset="0"/>
                <a:cs typeface="Futura Medium" charset="0"/>
              </a:rPr>
              <a:t>PAPER, MWA, LOFAR and GMRT measure the </a:t>
            </a:r>
            <a:r>
              <a:rPr kumimoji="0" lang="en-US" sz="1800" b="0" i="0" u="none" strike="noStrike" kern="1200" cap="none" spc="0" normalizeH="0" baseline="0" noProof="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Futura Medium" charset="0"/>
                <a:ea typeface="Futura Medium" charset="0"/>
                <a:cs typeface="Futura Medium" charset="0"/>
              </a:rPr>
              <a:t>power spectrum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utura Medium" charset="0"/>
                <a:ea typeface="Futura Medium" charset="0"/>
                <a:cs typeface="Futura Medium" charset="0"/>
              </a:rPr>
              <a:t>of 21-cm brightness temperature fluctuations. PAPER reported a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Futura Medium" charset="0"/>
                <a:cs typeface="Times New Roman" panose="02020603050405020304" pitchFamily="18" charset="0"/>
              </a:rPr>
              <a:t>2</a:t>
            </a: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Futura Medium" charset="0"/>
                <a:cs typeface="Times New Roman" panose="02020603050405020304" pitchFamily="18" charset="0"/>
              </a:rPr>
              <a:t>σ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Futura Medium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utura Medium" charset="0"/>
                <a:ea typeface="Futura Medium" charset="0"/>
                <a:cs typeface="Futura Medium" charset="0"/>
              </a:rPr>
              <a:t>upper limit on 21-cm power spectrum of (22.4 mK)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utura Medium" charset="0"/>
                <a:ea typeface="Futura Medium" charset="0"/>
                <a:cs typeface="Futura Medium" charset="0"/>
              </a:rPr>
              <a:t>2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utura Medium" charset="0"/>
                <a:ea typeface="Futura Medium" charset="0"/>
                <a:cs typeface="Futura Medium" charset="0"/>
              </a:rPr>
              <a:t> at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utura Medium" charset="0"/>
                <a:ea typeface="Futura Medium" charset="0"/>
                <a:cs typeface="Futura Medium" charset="0"/>
              </a:rPr>
              <a:t>k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utura Medium" charset="0"/>
                <a:ea typeface="Futura Medium" charset="0"/>
                <a:cs typeface="Futura Medium" charset="0"/>
              </a:rPr>
              <a:t>=0.15 – 0.5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utura Medium" charset="0"/>
                <a:ea typeface="Futura Medium" charset="0"/>
                <a:cs typeface="Futura Medium" charset="0"/>
              </a:rPr>
              <a:t>h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utura Medium" charset="0"/>
                <a:ea typeface="Futura Medium" charset="0"/>
                <a:cs typeface="Futura Medium" charset="0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utura Medium" charset="0"/>
                <a:ea typeface="Futura Medium" charset="0"/>
                <a:cs typeface="Futura Medium" charset="0"/>
              </a:rPr>
              <a:t>Mpc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utura Medium" charset="0"/>
                <a:ea typeface="Futura Medium" charset="0"/>
                <a:cs typeface="Futura Medium" charset="0"/>
              </a:rPr>
              <a:t>-1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utura Medium" charset="0"/>
                <a:ea typeface="Futura Medium" charset="0"/>
                <a:cs typeface="Futura Medium" charset="0"/>
              </a:rPr>
              <a:t> at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utura Medium" charset="0"/>
                <a:ea typeface="Futura Medium" charset="0"/>
                <a:cs typeface="Futura Medium" charset="0"/>
              </a:rPr>
              <a:t>z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utura Medium" charset="0"/>
                <a:ea typeface="Futura Medium" charset="0"/>
                <a:cs typeface="Futura Medium" charset="0"/>
              </a:rPr>
              <a:t>=8.4.   </a:t>
            </a:r>
          </a:p>
        </p:txBody>
      </p:sp>
      <p:pic>
        <p:nvPicPr>
          <p:cNvPr id="87057" name="Picture 24" descr="latex-image-1.pdf">
            <a:extLst>
              <a:ext uri="{FF2B5EF4-FFF2-40B4-BE49-F238E27FC236}">
                <a16:creationId xmlns:a16="http://schemas.microsoft.com/office/drawing/2014/main" id="{03B8937F-BC33-1840-B8B6-D9B90AEA33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8835" y="1433079"/>
            <a:ext cx="4057650" cy="278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2F80EF89-344C-3E41-A5A6-DA474CDB424A}"/>
              </a:ext>
            </a:extLst>
          </p:cNvPr>
          <p:cNvGrpSpPr/>
          <p:nvPr/>
        </p:nvGrpSpPr>
        <p:grpSpPr>
          <a:xfrm>
            <a:off x="5862350" y="1400516"/>
            <a:ext cx="2041619" cy="1096480"/>
            <a:chOff x="233781" y="1675042"/>
            <a:chExt cx="2722158" cy="1461973"/>
          </a:xfrm>
        </p:grpSpPr>
        <p:sp>
          <p:nvSpPr>
            <p:cNvPr id="18" name="矩形 1">
              <a:extLst>
                <a:ext uri="{FF2B5EF4-FFF2-40B4-BE49-F238E27FC236}">
                  <a16:creationId xmlns:a16="http://schemas.microsoft.com/office/drawing/2014/main" id="{0BE672DD-81E2-6D4A-B2A2-3AB16DD72D75}"/>
                </a:ext>
              </a:extLst>
            </p:cNvPr>
            <p:cNvSpPr/>
            <p:nvPr/>
          </p:nvSpPr>
          <p:spPr>
            <a:xfrm>
              <a:off x="233781" y="1675042"/>
              <a:ext cx="2722158" cy="146197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51435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97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22" name="Picture 3" descr="LOFARnl_640x480">
              <a:extLst>
                <a:ext uri="{FF2B5EF4-FFF2-40B4-BE49-F238E27FC236}">
                  <a16:creationId xmlns:a16="http://schemas.microsoft.com/office/drawing/2014/main" id="{9AC0AE3D-44E0-F340-AE64-26F15479C29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215293" y="1720429"/>
              <a:ext cx="778553" cy="584852"/>
            </a:xfrm>
            <a:prstGeom prst="rect">
              <a:avLst/>
            </a:prstGeom>
          </p:spPr>
        </p:pic>
        <p:pic>
          <p:nvPicPr>
            <p:cNvPr id="24" name="Picture 14" descr="21CMA.jpg">
              <a:extLst>
                <a:ext uri="{FF2B5EF4-FFF2-40B4-BE49-F238E27FC236}">
                  <a16:creationId xmlns:a16="http://schemas.microsoft.com/office/drawing/2014/main" id="{FE7C8F98-7A6F-A247-B7EE-DAABFFB7561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916" y="1728809"/>
              <a:ext cx="782302" cy="5836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1" descr="1t_ground_shot">
              <a:extLst>
                <a:ext uri="{FF2B5EF4-FFF2-40B4-BE49-F238E27FC236}">
                  <a16:creationId xmlns:a16="http://schemas.microsoft.com/office/drawing/2014/main" id="{6987542F-6658-884F-8D7B-7A8BD496B5E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2421" y="1735365"/>
              <a:ext cx="863531" cy="5848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18" descr="pgb.jpg">
              <a:extLst>
                <a:ext uri="{FF2B5EF4-FFF2-40B4-BE49-F238E27FC236}">
                  <a16:creationId xmlns:a16="http://schemas.microsoft.com/office/drawing/2014/main" id="{64D72440-1771-FA43-8174-5ADBDDD1D77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6646" y="2406029"/>
              <a:ext cx="774180" cy="6048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9" descr="gmrta">
              <a:extLst>
                <a:ext uri="{FF2B5EF4-FFF2-40B4-BE49-F238E27FC236}">
                  <a16:creationId xmlns:a16="http://schemas.microsoft.com/office/drawing/2014/main" id="{DCB2E215-3649-7C48-943F-6B1F2CF9BC4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1204022" y="2411653"/>
              <a:ext cx="781677" cy="599224"/>
            </a:xfrm>
            <a:prstGeom prst="rect">
              <a:avLst/>
            </a:prstGeom>
            <a:noFill/>
            <a:ln w="9525">
              <a:solidFill>
                <a:schemeClr val="tx1">
                  <a:lumMod val="85000"/>
                  <a:lumOff val="15000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标题 1">
              <a:extLst>
                <a:ext uri="{FF2B5EF4-FFF2-40B4-BE49-F238E27FC236}">
                  <a16:creationId xmlns:a16="http://schemas.microsoft.com/office/drawing/2014/main" id="{D8A33189-8925-014C-A464-00D6CA5C3B7B}"/>
                </a:ext>
              </a:extLst>
            </p:cNvPr>
            <p:cNvSpPr txBox="1">
              <a:spLocks/>
            </p:cNvSpPr>
            <p:nvPr/>
          </p:nvSpPr>
          <p:spPr>
            <a:xfrm>
              <a:off x="2042849" y="2389937"/>
              <a:ext cx="843103" cy="657225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20092" tIns="20092" rIns="20092" bIns="20092" anchor="ctr"/>
            <a:lstStyle>
              <a:lvl1pPr defTabSz="584200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indent="228600" defTabSz="5842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indent="457200" defTabSz="5842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indent="685800" defTabSz="5842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indent="914400" defTabSz="5842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457200" indent="914400" defTabSz="5842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914400" indent="914400" defTabSz="5842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1371600" indent="914400" defTabSz="5842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1828800" indent="914400" defTabSz="5842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4381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zh-CN" altLang="en-US" sz="675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Helvetica Light" panose="020B0403020202020204" pitchFamily="34" charset="0"/>
                </a:rPr>
                <a:t>第一代射电干涉阵列（试图）测量信号的统计起伏</a:t>
              </a:r>
              <a:endParaRPr kumimoji="0" lang="en-US" altLang="en-US" sz="675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Helvetica Light" panose="020B0403020202020204" pitchFamily="34" charset="0"/>
              </a:endParaRPr>
            </a:p>
          </p:txBody>
        </p:sp>
      </p:grpSp>
      <p:sp>
        <p:nvSpPr>
          <p:cNvPr id="42" name="Rectangle 3">
            <a:extLst>
              <a:ext uri="{FF2B5EF4-FFF2-40B4-BE49-F238E27FC236}">
                <a16:creationId xmlns:a16="http://schemas.microsoft.com/office/drawing/2014/main" id="{19C8D67D-3E26-F541-A524-3152FC5FBACC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314109" y="3447108"/>
            <a:ext cx="30861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257175" marR="0" lvl="0" indent="-257175" algn="l" defTabSz="685800" rtl="0" eaLnBrk="0" fontAlgn="auto" latinLnBrk="0" hangingPunct="0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utura Medium" charset="0"/>
                <a:ea typeface="Futura Medium" charset="0"/>
                <a:cs typeface="Futura Medium" charset="0"/>
              </a:rPr>
              <a:t>Ali et al. (2015)</a:t>
            </a:r>
          </a:p>
        </p:txBody>
      </p:sp>
      <p:sp>
        <p:nvSpPr>
          <p:cNvPr id="43" name="Rectangle 3">
            <a:extLst>
              <a:ext uri="{FF2B5EF4-FFF2-40B4-BE49-F238E27FC236}">
                <a16:creationId xmlns:a16="http://schemas.microsoft.com/office/drawing/2014/main" id="{B07BDDDD-136B-5848-A5A5-8CFD5D0EB3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33759" y="3085159"/>
            <a:ext cx="2886075" cy="5199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257175" marR="0" lvl="0" indent="-257175" algn="l" defTabSz="685800" rtl="0" eaLnBrk="0" fontAlgn="auto" latinLnBrk="0" hangingPunct="0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utura Medium" charset="0"/>
                <a:ea typeface="Futura Medium" charset="0"/>
                <a:cs typeface="Futura Medium" charset="0"/>
              </a:rPr>
              <a:t>PAPER 2015 observation (black dots with 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Futura Medium" charset="0"/>
                <a:cs typeface="Times New Roman" panose="02020603050405020304" pitchFamily="18" charset="0"/>
              </a:rPr>
              <a:t>2</a:t>
            </a:r>
            <a:r>
              <a:rPr kumimoji="0" lang="el-GR" sz="13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Futura Medium" charset="0"/>
                <a:cs typeface="Times New Roman" panose="02020603050405020304" pitchFamily="18" charset="0"/>
              </a:rPr>
              <a:t>σ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Futura Medium" charset="0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utura Medium" charset="0"/>
                <a:ea typeface="Futura Medium" charset="0"/>
                <a:cs typeface="Futura Medium" charset="0"/>
              </a:rPr>
              <a:t>error bars)</a:t>
            </a:r>
          </a:p>
          <a:p>
            <a:pPr marL="257175" marR="0" lvl="0" indent="-257175" algn="l" defTabSz="685800" rtl="0" eaLnBrk="0" fontAlgn="auto" latinLnBrk="0" hangingPunct="0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utura Medium" charset="0"/>
              <a:ea typeface="Futura Medium" charset="0"/>
              <a:cs typeface="Futura Medium" charset="0"/>
            </a:endParaRP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732BAFD0-93FC-ED47-AB92-4FEDF896826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38329" y="1713558"/>
            <a:ext cx="2752531" cy="3429000"/>
          </a:xfrm>
          <a:prstGeom prst="rect">
            <a:avLst/>
          </a:prstGeom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9DAF9FE4-FB48-AF49-89E8-4296B3E1EA89}"/>
              </a:ext>
            </a:extLst>
          </p:cNvPr>
          <p:cNvSpPr/>
          <p:nvPr/>
        </p:nvSpPr>
        <p:spPr>
          <a:xfrm>
            <a:off x="3647859" y="1957699"/>
            <a:ext cx="1028700" cy="410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marR="0" lvl="0" indent="-257175" algn="ctr" defTabSz="685800" rtl="0" eaLnBrk="0" fontAlgn="auto" latinLnBrk="0" hangingPunct="0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solidFill>
                    <a:srgbClr val="E7E6E6">
                      <a:lumMod val="50000"/>
                    </a:srgbClr>
                  </a:solidFill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Futura Medium" charset="0"/>
                <a:ea typeface="Futura Medium" charset="0"/>
                <a:cs typeface="Futura Medium" charset="0"/>
              </a:rPr>
              <a:t>GMRT </a:t>
            </a:r>
          </a:p>
          <a:p>
            <a:pPr marL="257175" marR="0" lvl="0" indent="-257175" algn="ctr" defTabSz="685800" rtl="0" eaLnBrk="0" fontAlgn="auto" latinLnBrk="0" hangingPunct="0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solidFill>
                    <a:srgbClr val="E7E6E6">
                      <a:lumMod val="50000"/>
                    </a:srgbClr>
                  </a:solidFill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Futura Medium" charset="0"/>
                <a:ea typeface="Futura Medium" charset="0"/>
                <a:cs typeface="Futura Medium" charset="0"/>
              </a:rPr>
              <a:t>(Paciga+’11)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785D55F6-C450-C249-A570-DA84E3DC65FE}"/>
              </a:ext>
            </a:extLst>
          </p:cNvPr>
          <p:cNvSpPr/>
          <p:nvPr/>
        </p:nvSpPr>
        <p:spPr>
          <a:xfrm>
            <a:off x="2619159" y="2071999"/>
            <a:ext cx="1028700" cy="410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marR="0" lvl="0" indent="-257175" algn="ctr" defTabSz="685800" rtl="0" eaLnBrk="0" fontAlgn="auto" latinLnBrk="0" hangingPunct="0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Futura Medium" charset="0"/>
                <a:ea typeface="Futura Medium" charset="0"/>
                <a:cs typeface="Futura Medium" charset="0"/>
              </a:rPr>
              <a:t>MWA </a:t>
            </a:r>
          </a:p>
          <a:p>
            <a:pPr marL="257175" marR="0" lvl="0" indent="-257175" algn="ctr" defTabSz="685800" rtl="0" eaLnBrk="0" fontAlgn="auto" latinLnBrk="0" hangingPunct="0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Futura Medium" charset="0"/>
                <a:ea typeface="Futura Medium" charset="0"/>
                <a:cs typeface="Futura Medium" charset="0"/>
              </a:rPr>
              <a:t>(Dillon+’14)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B577BB5A-C5AC-0148-8DB8-5535DF7B26FD}"/>
              </a:ext>
            </a:extLst>
          </p:cNvPr>
          <p:cNvSpPr/>
          <p:nvPr/>
        </p:nvSpPr>
        <p:spPr>
          <a:xfrm>
            <a:off x="2847759" y="2523601"/>
            <a:ext cx="1143000" cy="410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marR="0" lvl="0" indent="-257175" algn="ctr" defTabSz="685800" rtl="0" eaLnBrk="0" fontAlgn="auto" latinLnBrk="0" hangingPunct="0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solidFill>
                    <a:srgbClr val="A5A5A5">
                      <a:lumMod val="50000"/>
                    </a:srgbClr>
                  </a:solidFill>
                </a:ln>
                <a:solidFill>
                  <a:srgbClr val="A5A5A5">
                    <a:lumMod val="50000"/>
                  </a:srgbClr>
                </a:solidFill>
                <a:effectLst/>
                <a:uLnTx/>
                <a:uFillTx/>
                <a:latin typeface="Futura Medium" charset="0"/>
                <a:ea typeface="Futura Medium" charset="0"/>
                <a:cs typeface="Futura Medium" charset="0"/>
              </a:rPr>
              <a:t>PAPER</a:t>
            </a:r>
          </a:p>
          <a:p>
            <a:pPr marL="257175" marR="0" lvl="0" indent="-257175" algn="ctr" defTabSz="685800" rtl="0" eaLnBrk="0" fontAlgn="auto" latinLnBrk="0" hangingPunct="0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solidFill>
                    <a:srgbClr val="A5A5A5">
                      <a:lumMod val="50000"/>
                    </a:srgbClr>
                  </a:solidFill>
                </a:ln>
                <a:solidFill>
                  <a:srgbClr val="A5A5A5">
                    <a:lumMod val="50000"/>
                  </a:srgbClr>
                </a:solidFill>
                <a:effectLst/>
                <a:uLnTx/>
                <a:uFillTx/>
                <a:latin typeface="Futura Medium" charset="0"/>
                <a:ea typeface="Futura Medium" charset="0"/>
                <a:cs typeface="Futura Medium" charset="0"/>
              </a:rPr>
              <a:t>(Parsons+’14)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E544595B-6A92-FF49-8F83-8197F945078E}"/>
              </a:ext>
            </a:extLst>
          </p:cNvPr>
          <p:cNvSpPr/>
          <p:nvPr/>
        </p:nvSpPr>
        <p:spPr>
          <a:xfrm>
            <a:off x="5133759" y="3890528"/>
            <a:ext cx="2971800" cy="4662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marR="0" lvl="0" indent="-257175" algn="l" defTabSz="685800" rtl="0" eaLnBrk="0" fontAlgn="auto" latinLnBrk="0" hangingPunct="0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utura Medium" charset="0"/>
                <a:ea typeface="Futura Medium" charset="0"/>
                <a:cs typeface="Futura Medium" charset="0"/>
              </a:rPr>
              <a:t>Predicted signal from a theoretical model at 50% ionization</a:t>
            </a:r>
          </a:p>
        </p:txBody>
      </p:sp>
      <p:sp>
        <p:nvSpPr>
          <p:cNvPr id="49" name="Line 33">
            <a:extLst>
              <a:ext uri="{FF2B5EF4-FFF2-40B4-BE49-F238E27FC236}">
                <a16:creationId xmlns:a16="http://schemas.microsoft.com/office/drawing/2014/main" id="{5EFCD141-5E2E-564D-AF3B-FCF4E2FD10A4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676559" y="4056708"/>
            <a:ext cx="457200" cy="0"/>
          </a:xfrm>
          <a:prstGeom prst="line">
            <a:avLst/>
          </a:prstGeom>
          <a:noFill/>
          <a:ln w="57150">
            <a:solidFill>
              <a:srgbClr val="3366FF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38AED36F-A8BE-AD4E-B7FA-DC2D6CB0A87F}"/>
              </a:ext>
            </a:extLst>
          </p:cNvPr>
          <p:cNvSpPr/>
          <p:nvPr/>
        </p:nvSpPr>
        <p:spPr>
          <a:xfrm>
            <a:off x="5133759" y="2570809"/>
            <a:ext cx="2886075" cy="279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marR="0" lvl="0" indent="-257175" algn="l" defTabSz="685800" rtl="0" eaLnBrk="0" fontAlgn="auto" latinLnBrk="0" hangingPunct="0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utura Medium" charset="0"/>
                <a:ea typeface="Futura Medium" charset="0"/>
                <a:cs typeface="Futura Medium" charset="0"/>
              </a:rPr>
              <a:t>Predicted noise 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Futura Medium" charset="0"/>
                <a:cs typeface="Times New Roman" panose="02020603050405020304" pitchFamily="18" charset="0"/>
              </a:rPr>
              <a:t>2</a:t>
            </a:r>
            <a:r>
              <a:rPr kumimoji="0" lang="el-GR" sz="13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Futura Medium" charset="0"/>
                <a:cs typeface="Times New Roman" panose="02020603050405020304" pitchFamily="18" charset="0"/>
              </a:rPr>
              <a:t>σ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Futura Medium" charset="0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utura Medium" charset="0"/>
                <a:ea typeface="Futura Medium" charset="0"/>
                <a:cs typeface="Futura Medium" charset="0"/>
              </a:rPr>
              <a:t>level </a:t>
            </a:r>
          </a:p>
        </p:txBody>
      </p:sp>
      <p:sp>
        <p:nvSpPr>
          <p:cNvPr id="51" name="Line 33">
            <a:extLst>
              <a:ext uri="{FF2B5EF4-FFF2-40B4-BE49-F238E27FC236}">
                <a16:creationId xmlns:a16="http://schemas.microsoft.com/office/drawing/2014/main" id="{5BDE6B41-A724-124A-B4FE-85FE9FA2372A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162209" y="2685108"/>
            <a:ext cx="971550" cy="0"/>
          </a:xfrm>
          <a:prstGeom prst="line">
            <a:avLst/>
          </a:prstGeom>
          <a:noFill/>
          <a:ln w="57150">
            <a:solidFill>
              <a:srgbClr val="3366FF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Line 33">
            <a:extLst>
              <a:ext uri="{FF2B5EF4-FFF2-40B4-BE49-F238E27FC236}">
                <a16:creationId xmlns:a16="http://schemas.microsoft.com/office/drawing/2014/main" id="{5BF59750-B0AF-2840-AD24-B71FD763CB0D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876459" y="3199458"/>
            <a:ext cx="1200150" cy="0"/>
          </a:xfrm>
          <a:prstGeom prst="line">
            <a:avLst/>
          </a:prstGeom>
          <a:noFill/>
          <a:ln w="57150">
            <a:solidFill>
              <a:srgbClr val="3366FF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Merge 52">
            <a:extLst>
              <a:ext uri="{FF2B5EF4-FFF2-40B4-BE49-F238E27FC236}">
                <a16:creationId xmlns:a16="http://schemas.microsoft.com/office/drawing/2014/main" id="{A2763244-D10F-414F-8310-7A96B36850BD}"/>
              </a:ext>
            </a:extLst>
          </p:cNvPr>
          <p:cNvSpPr/>
          <p:nvPr/>
        </p:nvSpPr>
        <p:spPr>
          <a:xfrm>
            <a:off x="2583917" y="2500741"/>
            <a:ext cx="70485" cy="70067"/>
          </a:xfrm>
          <a:prstGeom prst="flowChartMerge">
            <a:avLst/>
          </a:prstGeom>
          <a:solidFill>
            <a:srgbClr val="3366FF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4" name="Text Box 8">
            <a:extLst>
              <a:ext uri="{FF2B5EF4-FFF2-40B4-BE49-F238E27FC236}">
                <a16:creationId xmlns:a16="http://schemas.microsoft.com/office/drawing/2014/main" id="{EF15E7B5-07B4-394E-9B59-63ADBDB978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2448" y="2056458"/>
            <a:ext cx="933269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3366FF"/>
                </a:solidFill>
                <a:effectLst/>
                <a:uLnTx/>
                <a:uFillTx/>
                <a:latin typeface="Futura Medium" charset="0"/>
                <a:ea typeface="Futura Medium" charset="0"/>
                <a:cs typeface="Futura Medium" charset="0"/>
              </a:rPr>
              <a:t>LOFAR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3366FF"/>
                </a:solidFill>
                <a:effectLst/>
                <a:uLnTx/>
                <a:uFillTx/>
                <a:latin typeface="Futura Medium" charset="0"/>
                <a:ea typeface="Futura Medium" charset="0"/>
                <a:cs typeface="Futura Medium" charset="0"/>
              </a:rPr>
              <a:t>(Patil+’17)</a:t>
            </a:r>
          </a:p>
        </p:txBody>
      </p:sp>
      <p:sp>
        <p:nvSpPr>
          <p:cNvPr id="29" name="Merge 28">
            <a:extLst>
              <a:ext uri="{FF2B5EF4-FFF2-40B4-BE49-F238E27FC236}">
                <a16:creationId xmlns:a16="http://schemas.microsoft.com/office/drawing/2014/main" id="{E74D774D-E4FC-B54C-8BA4-736C1C6BCE85}"/>
              </a:ext>
            </a:extLst>
          </p:cNvPr>
          <p:cNvSpPr/>
          <p:nvPr/>
        </p:nvSpPr>
        <p:spPr>
          <a:xfrm>
            <a:off x="3069567" y="3027694"/>
            <a:ext cx="52388" cy="52388"/>
          </a:xfrm>
          <a:prstGeom prst="flowChartMerge">
            <a:avLst/>
          </a:prstGeom>
          <a:solidFill>
            <a:srgbClr val="FF0000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E38E8A0-E6C9-B74B-A874-2B06EEDF5605}"/>
              </a:ext>
            </a:extLst>
          </p:cNvPr>
          <p:cNvSpPr/>
          <p:nvPr/>
        </p:nvSpPr>
        <p:spPr>
          <a:xfrm>
            <a:off x="2721468" y="3092607"/>
            <a:ext cx="995317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92881" marR="0" lvl="0" indent="-192881" algn="ctr" defTabSz="51435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Futura Medium" charset="0"/>
                <a:ea typeface="Futura Medium" charset="0"/>
                <a:cs typeface="Futura Medium" charset="0"/>
              </a:rPr>
              <a:t>HERA Phase I</a:t>
            </a:r>
          </a:p>
          <a:p>
            <a:pPr marL="192881" marR="0" lvl="0" indent="-192881" algn="ctr" defTabSz="51435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75" b="0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Futura Medium" charset="0"/>
                <a:ea typeface="Futura Medium" charset="0"/>
                <a:cs typeface="Futura Medium" charset="0"/>
              </a:rPr>
              <a:t>(</a:t>
            </a:r>
            <a:r>
              <a:rPr kumimoji="0" lang="en-US" sz="675" b="0" i="0" u="none" strike="noStrike" kern="1200" cap="none" spc="0" normalizeH="0" baseline="0" noProof="0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Futura Medium" charset="0"/>
                <a:ea typeface="Futura Medium" charset="0"/>
                <a:cs typeface="Futura Medium" charset="0"/>
              </a:rPr>
              <a:t>Abdurashidova</a:t>
            </a:r>
            <a:r>
              <a:rPr kumimoji="0" lang="en-US" sz="675" b="0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Futura Medium" charset="0"/>
                <a:ea typeface="Futura Medium" charset="0"/>
                <a:cs typeface="Futura Medium" charset="0"/>
              </a:rPr>
              <a:t>+’21)</a:t>
            </a:r>
          </a:p>
        </p:txBody>
      </p:sp>
    </p:spTree>
    <p:extLst>
      <p:ext uri="{BB962C8B-B14F-4D97-AF65-F5344CB8AC3E}">
        <p14:creationId xmlns:p14="http://schemas.microsoft.com/office/powerpoint/2010/main" val="354709130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A31058E5-2C1A-C448-AA6F-10940D5DAD0A}"/>
              </a:ext>
            </a:extLst>
          </p:cNvPr>
          <p:cNvSpPr/>
          <p:nvPr/>
        </p:nvSpPr>
        <p:spPr>
          <a:xfrm>
            <a:off x="1438275" y="1273175"/>
            <a:ext cx="6292850" cy="3028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46E2FADB-5CF6-E146-A365-259B15B5558F}"/>
              </a:ext>
            </a:extLst>
          </p:cNvPr>
          <p:cNvSpPr/>
          <p:nvPr/>
        </p:nvSpPr>
        <p:spPr>
          <a:xfrm>
            <a:off x="4197350" y="1314450"/>
            <a:ext cx="3503613" cy="1671638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5FF38010-D1B6-0E46-A98D-1AD7C0CD95F9}"/>
              </a:ext>
            </a:extLst>
          </p:cNvPr>
          <p:cNvSpPr/>
          <p:nvPr/>
        </p:nvSpPr>
        <p:spPr>
          <a:xfrm>
            <a:off x="4197350" y="3021013"/>
            <a:ext cx="3503613" cy="123825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33797" name="Picture 5">
            <a:extLst>
              <a:ext uri="{FF2B5EF4-FFF2-40B4-BE49-F238E27FC236}">
                <a16:creationId xmlns:a16="http://schemas.microsoft.com/office/drawing/2014/main" id="{46440D53-78C6-3441-9C17-583F7AAEA7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488" y="3021013"/>
            <a:ext cx="2674937" cy="123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标题 1">
            <a:extLst>
              <a:ext uri="{FF2B5EF4-FFF2-40B4-BE49-F238E27FC236}">
                <a16:creationId xmlns:a16="http://schemas.microsoft.com/office/drawing/2014/main" id="{58291668-E077-4544-8A37-B87878311838}"/>
              </a:ext>
            </a:extLst>
          </p:cNvPr>
          <p:cNvSpPr txBox="1">
            <a:spLocks/>
          </p:cNvSpPr>
          <p:nvPr/>
        </p:nvSpPr>
        <p:spPr>
          <a:xfrm>
            <a:off x="0" y="468313"/>
            <a:ext cx="9144000" cy="657225"/>
          </a:xfrm>
          <a:prstGeom prst="rect">
            <a:avLst/>
          </a:prstGeom>
          <a:noFill/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26789" tIns="26789" rIns="26789" bIns="26789" anchor="ctr"/>
          <a:lstStyle>
            <a:lvl1pPr defTabSz="5842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indent="228600" defTabSz="5842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indent="457200" defTabSz="5842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indent="685800" defTabSz="5842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indent="914400" defTabSz="5842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indent="914400" defTabSz="5842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indent="914400" defTabSz="5842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indent="914400" defTabSz="5842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indent="914400" defTabSz="5842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584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Helvetica Light" panose="020B0403020202020204" pitchFamily="34" charset="0"/>
              </a:rPr>
              <a:t>第二代射电干涉阵列</a:t>
            </a:r>
            <a:r>
              <a: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Helvetica Light" panose="020B0403020202020204" pitchFamily="34" charset="0"/>
              </a:rPr>
              <a:t>将测量信号的统计起伏和图像</a:t>
            </a:r>
            <a:endParaRPr kumimoji="0" lang="en-US" altLang="en-US" sz="2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Helvetica Light" panose="020B0403020202020204" pitchFamily="34" charset="0"/>
            </a:endParaRPr>
          </a:p>
        </p:txBody>
      </p:sp>
      <p:sp>
        <p:nvSpPr>
          <p:cNvPr id="33799" name="Rectangle 1">
            <a:extLst>
              <a:ext uri="{FF2B5EF4-FFF2-40B4-BE49-F238E27FC236}">
                <a16:creationId xmlns:a16="http://schemas.microsoft.com/office/drawing/2014/main" id="{2042FC9B-AE55-504C-8F9D-73404A3CCD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7350" y="1616075"/>
            <a:ext cx="3503613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SKA</a:t>
            </a:r>
            <a:r>
              <a: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（平方公里阵列射电望远镜） </a:t>
            </a:r>
            <a:endParaRPr kumimoji="0" lang="en-US" altLang="zh-CN" sz="14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一期工程～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10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亿欧元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14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国国际合作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（澳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/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加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/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中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/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法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/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德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/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印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/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意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/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荷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/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新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/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南非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/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西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/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瑞典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/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瑞士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/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英）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3800" name="Rectangle 10">
            <a:extLst>
              <a:ext uri="{FF2B5EF4-FFF2-40B4-BE49-F238E27FC236}">
                <a16:creationId xmlns:a16="http://schemas.microsoft.com/office/drawing/2014/main" id="{48E2305B-1444-E848-99CE-4FC439E8B5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7350" y="3271838"/>
            <a:ext cx="3503613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1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HERA</a:t>
            </a:r>
          </a:p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美国 </a:t>
            </a: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（</a:t>
            </a:r>
            <a:r>
              <a:rPr kumimoji="0" lang="en-US" altLang="zh-CN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+</a:t>
            </a:r>
            <a:r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加</a:t>
            </a:r>
            <a:r>
              <a:rPr kumimoji="0" lang="en-US" altLang="zh-CN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/</a:t>
            </a:r>
            <a:r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英</a:t>
            </a:r>
            <a:r>
              <a:rPr kumimoji="0" lang="en-US" altLang="zh-CN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/</a:t>
            </a:r>
            <a:r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南非</a:t>
            </a:r>
            <a:r>
              <a:rPr kumimoji="0" lang="en-US" altLang="zh-CN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/</a:t>
            </a:r>
            <a:r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意）</a:t>
            </a: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33801" name="P 1">
            <a:extLst>
              <a:ext uri="{FF2B5EF4-FFF2-40B4-BE49-F238E27FC236}">
                <a16:creationId xmlns:a16="http://schemas.microsoft.com/office/drawing/2014/main" id="{B1FDF130-8117-9C4E-8785-570C157298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488" y="1314450"/>
            <a:ext cx="2674937" cy="167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0339478"/>
      </p:ext>
    </p:extLst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69BE82B-8F69-E11C-8C33-60F26E95ABB9}"/>
              </a:ext>
            </a:extLst>
          </p:cNvPr>
          <p:cNvSpPr/>
          <p:nvPr/>
        </p:nvSpPr>
        <p:spPr>
          <a:xfrm>
            <a:off x="1429142" y="2155764"/>
            <a:ext cx="5173157" cy="868407"/>
          </a:xfrm>
          <a:prstGeom prst="rect">
            <a:avLst/>
          </a:prstGeom>
          <a:solidFill>
            <a:srgbClr val="FFFF00"/>
          </a:solidFill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06C1D58-8352-B773-9450-717499DC4859}"/>
              </a:ext>
            </a:extLst>
          </p:cNvPr>
          <p:cNvSpPr txBox="1"/>
          <p:nvPr/>
        </p:nvSpPr>
        <p:spPr>
          <a:xfrm>
            <a:off x="1429141" y="2127734"/>
            <a:ext cx="51855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华文楷体"/>
              </a:rPr>
              <a:t>宇宙再电离时代的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华文楷体"/>
              </a:rPr>
              <a:t>21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华文楷体"/>
              </a:rPr>
              <a:t>厘米观测是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华文楷体"/>
              </a:rPr>
              <a:t>SKA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华文楷体"/>
              </a:rPr>
              <a:t>最重要的科学目标之一。</a:t>
            </a:r>
            <a:endParaRPr kumimoji="0" lang="en-US" altLang="zh-CN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华文楷体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华文楷体"/>
              </a:rPr>
              <a:t>这个领域将迎来宇宙学的重大突破！</a:t>
            </a:r>
          </a:p>
        </p:txBody>
      </p:sp>
      <p:sp>
        <p:nvSpPr>
          <p:cNvPr id="4" name="文本框 15">
            <a:extLst>
              <a:ext uri="{FF2B5EF4-FFF2-40B4-BE49-F238E27FC236}">
                <a16:creationId xmlns:a16="http://schemas.microsoft.com/office/drawing/2014/main" id="{34E2569F-2D8F-4ADD-4061-B9EF2F04A24E}"/>
              </a:ext>
            </a:extLst>
          </p:cNvPr>
          <p:cNvSpPr txBox="1"/>
          <p:nvPr/>
        </p:nvSpPr>
        <p:spPr>
          <a:xfrm>
            <a:off x="0" y="-6603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443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3200" b="1" dirty="0">
                <a:solidFill>
                  <a:srgbClr val="0070C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世界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imHei" panose="02010609060101010101" pitchFamily="49" charset="-122"/>
                <a:ea typeface="SimHei" panose="02010609060101010101" pitchFamily="49" charset="-122"/>
                <a:cs typeface="+mn-cs"/>
              </a:rPr>
              <a:t>巨眼：平方公里阵列射电望远镜（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imHei" panose="02010609060101010101" pitchFamily="49" charset="-122"/>
                <a:ea typeface="SimHei" panose="02010609060101010101" pitchFamily="49" charset="-122"/>
                <a:cs typeface="+mn-cs"/>
              </a:rPr>
              <a:t>SKA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imHei" panose="02010609060101010101" pitchFamily="49" charset="-122"/>
                <a:ea typeface="SimHei" panose="02010609060101010101" pitchFamily="49" charset="-122"/>
                <a:cs typeface="+mn-cs"/>
              </a:rPr>
              <a:t>）</a:t>
            </a:r>
          </a:p>
        </p:txBody>
      </p:sp>
      <p:sp>
        <p:nvSpPr>
          <p:cNvPr id="5" name="TextBox 2">
            <a:extLst>
              <a:ext uri="{FF2B5EF4-FFF2-40B4-BE49-F238E27FC236}">
                <a16:creationId xmlns:a16="http://schemas.microsoft.com/office/drawing/2014/main" id="{F3E43450-6448-2492-A863-7B5975B3460F}"/>
              </a:ext>
            </a:extLst>
          </p:cNvPr>
          <p:cNvSpPr txBox="1"/>
          <p:nvPr/>
        </p:nvSpPr>
        <p:spPr>
          <a:xfrm>
            <a:off x="1429142" y="1142348"/>
            <a:ext cx="5173157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  <a:sym typeface="+mn-ea"/>
              </a:rPr>
              <a:t>SKA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  <a:sym typeface="+mn-ea"/>
              </a:rPr>
              <a:t>将是世界最大综合孔径射电望远镜。</a:t>
            </a:r>
            <a:endParaRPr kumimoji="0" lang="en-US" altLang="zh-CN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  <a:sym typeface="+mn-ea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  <a:sym typeface="+mn-ea"/>
              </a:rPr>
              <a:t>革命性特点：高分辨率、高灵敏度、大视场、宽频段、大数据</a:t>
            </a:r>
          </a:p>
        </p:txBody>
      </p:sp>
      <p:sp>
        <p:nvSpPr>
          <p:cNvPr id="6" name="矩形标注 9">
            <a:extLst>
              <a:ext uri="{FF2B5EF4-FFF2-40B4-BE49-F238E27FC236}">
                <a16:creationId xmlns:a16="http://schemas.microsoft.com/office/drawing/2014/main" id="{E559B309-7209-0F5C-1C56-232F56132807}"/>
              </a:ext>
            </a:extLst>
          </p:cNvPr>
          <p:cNvSpPr/>
          <p:nvPr/>
        </p:nvSpPr>
        <p:spPr>
          <a:xfrm>
            <a:off x="178331" y="1433424"/>
            <a:ext cx="957313" cy="507396"/>
          </a:xfrm>
          <a:prstGeom prst="wedgeRectCallout">
            <a:avLst>
              <a:gd name="adj1" fmla="val 79105"/>
              <a:gd name="adj2" fmla="val 24959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ZA" altLang="zh-CN" sz="3200" b="1" i="0" u="none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Tahom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文本框 10">
            <a:extLst>
              <a:ext uri="{FF2B5EF4-FFF2-40B4-BE49-F238E27FC236}">
                <a16:creationId xmlns:a16="http://schemas.microsoft.com/office/drawing/2014/main" id="{3E128301-C11D-1CA8-350C-8F1ED6D0DC44}"/>
              </a:ext>
            </a:extLst>
          </p:cNvPr>
          <p:cNvSpPr txBox="1"/>
          <p:nvPr/>
        </p:nvSpPr>
        <p:spPr>
          <a:xfrm>
            <a:off x="190170" y="1515952"/>
            <a:ext cx="945474" cy="369332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特点</a:t>
            </a:r>
          </a:p>
        </p:txBody>
      </p:sp>
      <p:sp>
        <p:nvSpPr>
          <p:cNvPr id="9" name="矩形标注 9">
            <a:extLst>
              <a:ext uri="{FF2B5EF4-FFF2-40B4-BE49-F238E27FC236}">
                <a16:creationId xmlns:a16="http://schemas.microsoft.com/office/drawing/2014/main" id="{45C1F30A-D614-3560-C5FF-29F773E13EEE}"/>
              </a:ext>
            </a:extLst>
          </p:cNvPr>
          <p:cNvSpPr/>
          <p:nvPr/>
        </p:nvSpPr>
        <p:spPr>
          <a:xfrm>
            <a:off x="178331" y="2274731"/>
            <a:ext cx="957313" cy="507396"/>
          </a:xfrm>
          <a:prstGeom prst="wedgeRectCallout">
            <a:avLst>
              <a:gd name="adj1" fmla="val 79105"/>
              <a:gd name="adj2" fmla="val 24959"/>
            </a:avLst>
          </a:prstGeom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ZA" altLang="zh-CN" sz="3200" b="1" i="0" u="none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Tahom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文本框 10">
            <a:extLst>
              <a:ext uri="{FF2B5EF4-FFF2-40B4-BE49-F238E27FC236}">
                <a16:creationId xmlns:a16="http://schemas.microsoft.com/office/drawing/2014/main" id="{A4FCC053-6F3F-358C-F3ED-107E8FA64FDF}"/>
              </a:ext>
            </a:extLst>
          </p:cNvPr>
          <p:cNvSpPr txBox="1"/>
          <p:nvPr/>
        </p:nvSpPr>
        <p:spPr>
          <a:xfrm>
            <a:off x="178331" y="2338307"/>
            <a:ext cx="957312" cy="369332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重要性</a:t>
            </a:r>
          </a:p>
        </p:txBody>
      </p:sp>
      <p:sp>
        <p:nvSpPr>
          <p:cNvPr id="12" name="TextBox 2">
            <a:extLst>
              <a:ext uri="{FF2B5EF4-FFF2-40B4-BE49-F238E27FC236}">
                <a16:creationId xmlns:a16="http://schemas.microsoft.com/office/drawing/2014/main" id="{B56E19B8-9874-3B21-DAA0-E9CF19E130CE}"/>
              </a:ext>
            </a:extLst>
          </p:cNvPr>
          <p:cNvSpPr txBox="1"/>
          <p:nvPr/>
        </p:nvSpPr>
        <p:spPr>
          <a:xfrm>
            <a:off x="1421666" y="3207481"/>
            <a:ext cx="5170744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marR="0" lvl="0" indent="-28575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  <a:sym typeface="+mn-ea"/>
              </a:rPr>
              <a:t>2019年，中、英、澳、南非、意、荷、葡签署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  <a:sym typeface="+mn-ea"/>
              </a:rPr>
              <a:t>SKA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  <a:sym typeface="+mn-ea"/>
              </a:rPr>
              <a:t>天文台公约。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  <a:p>
            <a:pPr marL="285750" marR="0" lvl="0" indent="-28575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2021年，全国人大批准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  <a:sym typeface="+mn-ea"/>
              </a:rPr>
              <a:t>SKA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  <a:sym typeface="+mn-ea"/>
              </a:rPr>
              <a:t>天文台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公约。</a:t>
            </a:r>
            <a:endParaRPr kumimoji="0" lang="en-US" altLang="zh-CN" sz="1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  <a:p>
            <a:pPr marL="285750" marR="0" lvl="0" indent="-28575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2028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年，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SKA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预计完成建设。</a:t>
            </a:r>
          </a:p>
        </p:txBody>
      </p:sp>
      <p:sp>
        <p:nvSpPr>
          <p:cNvPr id="13" name="矩形标注 9">
            <a:extLst>
              <a:ext uri="{FF2B5EF4-FFF2-40B4-BE49-F238E27FC236}">
                <a16:creationId xmlns:a16="http://schemas.microsoft.com/office/drawing/2014/main" id="{DF1142F0-247C-85FE-BF8D-83084E93948C}"/>
              </a:ext>
            </a:extLst>
          </p:cNvPr>
          <p:cNvSpPr/>
          <p:nvPr/>
        </p:nvSpPr>
        <p:spPr>
          <a:xfrm>
            <a:off x="178330" y="3507304"/>
            <a:ext cx="957313" cy="507396"/>
          </a:xfrm>
          <a:prstGeom prst="wedgeRectCallout">
            <a:avLst>
              <a:gd name="adj1" fmla="val 79105"/>
              <a:gd name="adj2" fmla="val 24959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ZA" altLang="zh-CN" sz="3200" b="1" i="0" u="none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Tahom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4" name="文本框 10">
            <a:extLst>
              <a:ext uri="{FF2B5EF4-FFF2-40B4-BE49-F238E27FC236}">
                <a16:creationId xmlns:a16="http://schemas.microsoft.com/office/drawing/2014/main" id="{94058EB9-898B-8451-721D-682CE1254BC4}"/>
              </a:ext>
            </a:extLst>
          </p:cNvPr>
          <p:cNvSpPr txBox="1"/>
          <p:nvPr/>
        </p:nvSpPr>
        <p:spPr>
          <a:xfrm>
            <a:off x="86475" y="3573068"/>
            <a:ext cx="1141021" cy="369332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国际合作</a:t>
            </a:r>
          </a:p>
        </p:txBody>
      </p:sp>
      <p:sp>
        <p:nvSpPr>
          <p:cNvPr id="16" name="内容占位符 2">
            <a:extLst>
              <a:ext uri="{FF2B5EF4-FFF2-40B4-BE49-F238E27FC236}">
                <a16:creationId xmlns:a16="http://schemas.microsoft.com/office/drawing/2014/main" id="{C6DC70F9-8640-E1CA-87E1-27984E22D95E}"/>
              </a:ext>
            </a:extLst>
          </p:cNvPr>
          <p:cNvSpPr txBox="1">
            <a:spLocks/>
          </p:cNvSpPr>
          <p:nvPr/>
        </p:nvSpPr>
        <p:spPr>
          <a:xfrm>
            <a:off x="6699282" y="4609903"/>
            <a:ext cx="2216117" cy="501019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0" indent="0" algn="ctr" defTabSz="3429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342900" rtl="0" eaLnBrk="1" latinLnBrk="0" hangingPunct="1">
              <a:spcBef>
                <a:spcPct val="20000"/>
              </a:spcBef>
              <a:buFont typeface="Arial"/>
              <a:buNone/>
              <a:defRPr sz="2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3429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342900" rtl="0" eaLnBrk="1" latinLnBrk="0" hangingPunct="1">
              <a:spcBef>
                <a:spcPct val="20000"/>
              </a:spcBef>
              <a:buFont typeface="Arial"/>
              <a:buNone/>
              <a:defRPr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342900" rtl="0" eaLnBrk="1" latinLnBrk="0" hangingPunct="1">
              <a:spcBef>
                <a:spcPct val="20000"/>
              </a:spcBef>
              <a:buFont typeface="Arial"/>
              <a:buNone/>
              <a:defRPr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342900" rtl="0" eaLnBrk="1" latinLnBrk="0" hangingPunct="1">
              <a:spcBef>
                <a:spcPct val="20000"/>
              </a:spcBef>
              <a:buFont typeface="Arial"/>
              <a:buNone/>
              <a:defRPr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342900" rtl="0" eaLnBrk="1" latinLnBrk="0" hangingPunct="1">
              <a:spcBef>
                <a:spcPct val="20000"/>
              </a:spcBef>
              <a:buFont typeface="Arial"/>
              <a:buNone/>
              <a:defRPr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342900" rtl="0" eaLnBrk="1" latinLnBrk="0" hangingPunct="1">
              <a:spcBef>
                <a:spcPct val="20000"/>
              </a:spcBef>
              <a:buFont typeface="Arial"/>
              <a:buNone/>
              <a:defRPr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342900" rtl="0" eaLnBrk="1" latinLnBrk="0" hangingPunct="1">
              <a:spcBef>
                <a:spcPct val="20000"/>
              </a:spcBef>
              <a:buFont typeface="Arial"/>
              <a:buNone/>
              <a:defRPr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mHei" panose="02010609060101010101" pitchFamily="49" charset="-122"/>
                <a:ea typeface="SimHei" panose="02010609060101010101" pitchFamily="49" charset="-122"/>
                <a:cs typeface="+mn-cs"/>
              </a:rPr>
              <a:t>习近平主席批准</a:t>
            </a: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mHei" panose="02010609060101010101" pitchFamily="49" charset="-122"/>
                <a:ea typeface="SimHei" panose="02010609060101010101" pitchFamily="49" charset="-122"/>
                <a:cs typeface="+mn-cs"/>
              </a:rPr>
              <a:t>《</a:t>
            </a:r>
            <a:r>
              <a: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mHei" panose="02010609060101010101" pitchFamily="49" charset="-122"/>
                <a:ea typeface="SimHei" panose="02010609060101010101" pitchFamily="49" charset="-122"/>
                <a:cs typeface="+mn-cs"/>
              </a:rPr>
              <a:t>成立平方公里阵列天文台公约</a:t>
            </a: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mHei" panose="02010609060101010101" pitchFamily="49" charset="-122"/>
                <a:ea typeface="SimHei" panose="02010609060101010101" pitchFamily="49" charset="-122"/>
                <a:cs typeface="+mn-cs"/>
              </a:rPr>
              <a:t>》</a:t>
            </a:r>
            <a:endParaRPr kumimoji="0" lang="zh-CN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SimHei" panose="02010609060101010101" pitchFamily="49" charset="-122"/>
              <a:ea typeface="SimHei" panose="02010609060101010101" pitchFamily="49" charset="-122"/>
              <a:cs typeface="+mn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84C796E-0030-FBBC-AEDB-5A55601312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4154" y="1884876"/>
            <a:ext cx="2259676" cy="2669938"/>
          </a:xfrm>
          <a:prstGeom prst="rect">
            <a:avLst/>
          </a:prstGeom>
        </p:spPr>
      </p:pic>
      <p:sp>
        <p:nvSpPr>
          <p:cNvPr id="18" name="矩形 3">
            <a:extLst>
              <a:ext uri="{FF2B5EF4-FFF2-40B4-BE49-F238E27FC236}">
                <a16:creationId xmlns:a16="http://schemas.microsoft.com/office/drawing/2014/main" id="{FBBCA967-D3E9-4E47-0D05-DD3E7048AE37}"/>
              </a:ext>
            </a:extLst>
          </p:cNvPr>
          <p:cNvSpPr/>
          <p:nvPr/>
        </p:nvSpPr>
        <p:spPr>
          <a:xfrm>
            <a:off x="6694154" y="1884876"/>
            <a:ext cx="2216117" cy="2669938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443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143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B429AC87-F682-1600-C0CE-A2D91AF6CD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4153" y="603761"/>
            <a:ext cx="2216117" cy="1244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44520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36">
            <a:extLst>
              <a:ext uri="{FF2B5EF4-FFF2-40B4-BE49-F238E27FC236}">
                <a16:creationId xmlns:a16="http://schemas.microsoft.com/office/drawing/2014/main" id="{745CEC85-384A-2F42-A39C-67F7099A60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" y="1295400"/>
            <a:ext cx="2530475" cy="2465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235" name="Text Box 7">
            <a:extLst>
              <a:ext uri="{FF2B5EF4-FFF2-40B4-BE49-F238E27FC236}">
                <a16:creationId xmlns:a16="http://schemas.microsoft.com/office/drawing/2014/main" id="{B730EE28-3748-3344-9EA1-48B6BD565A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825" y="3760788"/>
            <a:ext cx="2530475" cy="3381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kumimoji="1" lang="en-US" altLang="zh-CN" sz="1600" b="1">
                <a:latin typeface="Songti TC" panose="02010600040101010101" pitchFamily="2" charset="-120"/>
                <a:ea typeface="Songti TC" panose="02010600040101010101" pitchFamily="2" charset="-120"/>
                <a:cs typeface="Songti TC" panose="02010600040101010101" pitchFamily="2" charset="-120"/>
              </a:rPr>
              <a:t>1978</a:t>
            </a:r>
            <a:r>
              <a:rPr kumimoji="1" lang="zh-CN" altLang="en-US" sz="1600" b="1">
                <a:latin typeface="Songti TC" panose="02010600040101010101" pitchFamily="2" charset="-120"/>
                <a:ea typeface="Songti TC" panose="02010600040101010101" pitchFamily="2" charset="-120"/>
                <a:cs typeface="Songti TC" panose="02010600040101010101" pitchFamily="2" charset="-120"/>
              </a:rPr>
              <a:t> </a:t>
            </a:r>
            <a:r>
              <a:rPr kumimoji="1" lang="en-US" altLang="zh-CN" sz="1600" b="1">
                <a:latin typeface="Songti TC" panose="02010600040101010101" pitchFamily="2" charset="-120"/>
                <a:ea typeface="Songti TC" panose="02010600040101010101" pitchFamily="2" charset="-120"/>
                <a:cs typeface="Songti TC" panose="02010600040101010101" pitchFamily="2" charset="-120"/>
              </a:rPr>
              <a:t>Nobel </a:t>
            </a:r>
          </a:p>
        </p:txBody>
      </p:sp>
      <p:pic>
        <p:nvPicPr>
          <p:cNvPr id="95236" name="Picture 39">
            <a:extLst>
              <a:ext uri="{FF2B5EF4-FFF2-40B4-BE49-F238E27FC236}">
                <a16:creationId xmlns:a16="http://schemas.microsoft.com/office/drawing/2014/main" id="{A8FDFE68-AA7D-2A48-B249-D0FEA169D1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1188" y="1295400"/>
            <a:ext cx="2762250" cy="2465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237" name="Text Box 7">
            <a:extLst>
              <a:ext uri="{FF2B5EF4-FFF2-40B4-BE49-F238E27FC236}">
                <a16:creationId xmlns:a16="http://schemas.microsoft.com/office/drawing/2014/main" id="{77435F06-7B77-D34E-823B-4E9B32FF97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51188" y="3760788"/>
            <a:ext cx="2762250" cy="3381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kumimoji="1" lang="en-US" altLang="zh-CN" sz="1600" b="1">
                <a:latin typeface="Songti TC" panose="02010600040101010101" pitchFamily="2" charset="-120"/>
                <a:ea typeface="Songti TC" panose="02010600040101010101" pitchFamily="2" charset="-120"/>
                <a:cs typeface="Songti TC" panose="02010600040101010101" pitchFamily="2" charset="-120"/>
              </a:rPr>
              <a:t>2006</a:t>
            </a:r>
            <a:r>
              <a:rPr kumimoji="1" lang="zh-CN" altLang="en-US" sz="1600" b="1">
                <a:latin typeface="Songti TC" panose="02010600040101010101" pitchFamily="2" charset="-120"/>
                <a:ea typeface="Songti TC" panose="02010600040101010101" pitchFamily="2" charset="-120"/>
                <a:cs typeface="Songti TC" panose="02010600040101010101" pitchFamily="2" charset="-120"/>
              </a:rPr>
              <a:t> </a:t>
            </a:r>
            <a:r>
              <a:rPr kumimoji="1" lang="en-US" altLang="zh-CN" sz="1600" b="1">
                <a:latin typeface="Songti TC" panose="02010600040101010101" pitchFamily="2" charset="-120"/>
                <a:ea typeface="Songti TC" panose="02010600040101010101" pitchFamily="2" charset="-120"/>
                <a:cs typeface="Songti TC" panose="02010600040101010101" pitchFamily="2" charset="-120"/>
              </a:rPr>
              <a:t>Nobel </a:t>
            </a:r>
          </a:p>
        </p:txBody>
      </p:sp>
      <p:sp>
        <p:nvSpPr>
          <p:cNvPr id="95238" name="Rectangle 41">
            <a:extLst>
              <a:ext uri="{FF2B5EF4-FFF2-40B4-BE49-F238E27FC236}">
                <a16:creationId xmlns:a16="http://schemas.microsoft.com/office/drawing/2014/main" id="{E06EF07C-8234-F645-9FE9-E1C9ACD407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80125" y="1716088"/>
            <a:ext cx="2603500" cy="189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</a:pPr>
            <a:r>
              <a:rPr lang="zh-CN" altLang="en-US" sz="1600">
                <a:solidFill>
                  <a:srgbClr val="F2F2F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宇宙黎明</a:t>
            </a:r>
            <a:r>
              <a:rPr lang="en-US" altLang="zh-CN" sz="1600">
                <a:solidFill>
                  <a:srgbClr val="F2F2F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/</a:t>
            </a:r>
            <a:r>
              <a:rPr lang="zh-CN" altLang="en-US" sz="1600">
                <a:solidFill>
                  <a:srgbClr val="F2F2F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再电离的</a:t>
            </a:r>
            <a:r>
              <a:rPr lang="en-US" altLang="zh-CN" sz="1600">
                <a:solidFill>
                  <a:srgbClr val="F2F2F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21</a:t>
            </a:r>
            <a:r>
              <a:rPr lang="zh-CN" altLang="en-US" sz="1600">
                <a:solidFill>
                  <a:srgbClr val="F2F2F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厘米观测，将是下一个能和宇宙微波背景辐射媲美的宇宙学探针</a:t>
            </a:r>
            <a:r>
              <a:rPr lang="en-US" altLang="zh-CN" sz="1600">
                <a:solidFill>
                  <a:srgbClr val="F2F2F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, </a:t>
            </a:r>
            <a:r>
              <a:rPr lang="zh-CN" altLang="en-US" sz="1600">
                <a:solidFill>
                  <a:srgbClr val="F2F2F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可能是下一个集中产生诺贝尔奖的宝藏。</a:t>
            </a:r>
            <a:endParaRPr lang="en-US" altLang="zh-CN" sz="1600">
              <a:solidFill>
                <a:srgbClr val="F2F2F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3">
            <a:extLst>
              <a:ext uri="{FF2B5EF4-FFF2-40B4-BE49-F238E27FC236}">
                <a16:creationId xmlns:a16="http://schemas.microsoft.com/office/drawing/2014/main" id="{FA2C0CA3-588C-AB4C-A115-702D8C8C6C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49525"/>
            <a:ext cx="9144000" cy="264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7" name="Picture 3">
            <a:extLst>
              <a:ext uri="{FF2B5EF4-FFF2-40B4-BE49-F238E27FC236}">
                <a16:creationId xmlns:a16="http://schemas.microsoft.com/office/drawing/2014/main" id="{844ED99C-5D6A-7A47-9645-5B31C3E766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254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C06B2BC7-E223-4E4B-840C-7FF0037F5E2F}"/>
              </a:ext>
            </a:extLst>
          </p:cNvPr>
          <p:cNvSpPr/>
          <p:nvPr/>
        </p:nvSpPr>
        <p:spPr>
          <a:xfrm>
            <a:off x="0" y="0"/>
            <a:ext cx="9144000" cy="5192713"/>
          </a:xfrm>
          <a:prstGeom prst="rect">
            <a:avLst/>
          </a:prstGeom>
          <a:solidFill>
            <a:schemeClr val="tx1"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341" name="矩形 3">
            <a:extLst>
              <a:ext uri="{FF2B5EF4-FFF2-40B4-BE49-F238E27FC236}">
                <a16:creationId xmlns:a16="http://schemas.microsoft.com/office/drawing/2014/main" id="{7FD8744C-BF77-6B41-83B9-A6F50FFB06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7180" y="2040779"/>
            <a:ext cx="710963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100000">
                      <a:prstClr val="white"/>
                    </a:gs>
                    <a:gs pos="34000">
                      <a:srgbClr val="FFC000"/>
                    </a:gs>
                  </a:gsLst>
                  <a:path path="circle">
                    <a:fillToRect l="100000" t="100000"/>
                  </a:path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宇宙再电离的理论计算和数值模拟</a:t>
            </a:r>
          </a:p>
        </p:txBody>
      </p:sp>
    </p:spTree>
    <p:extLst>
      <p:ext uri="{BB962C8B-B14F-4D97-AF65-F5344CB8AC3E}">
        <p14:creationId xmlns:p14="http://schemas.microsoft.com/office/powerpoint/2010/main" val="173069517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67C35C7B-ECDC-0C46-9455-326E228EC0B5}"/>
              </a:ext>
            </a:extLst>
          </p:cNvPr>
          <p:cNvSpPr txBox="1"/>
          <p:nvPr/>
        </p:nvSpPr>
        <p:spPr>
          <a:xfrm>
            <a:off x="3519675" y="2861829"/>
            <a:ext cx="521706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marR="0" lvl="0" indent="-34290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The condition for a spherical region to be fully ionized is </a:t>
            </a:r>
          </a:p>
          <a:p>
            <a:pPr marL="342900" marR="0" lvl="0" indent="-34290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342900" marR="0" lvl="0" indent="-34290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342900" marR="0" lvl="0" indent="-34290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342900" marR="0" lvl="0" indent="-34290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342900" marR="0" lvl="0" indent="-34290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Then, can construct the collapsed fraction using EPS. </a:t>
            </a:r>
          </a:p>
        </p:txBody>
      </p:sp>
      <p:sp>
        <p:nvSpPr>
          <p:cNvPr id="46082" name="Text Box 2"/>
          <p:cNvSpPr txBox="1">
            <a:spLocks noChangeArrowheads="1"/>
          </p:cNvSpPr>
          <p:nvPr/>
        </p:nvSpPr>
        <p:spPr bwMode="auto">
          <a:xfrm>
            <a:off x="1143000" y="805842"/>
            <a:ext cx="6858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342900" marR="0" lvl="1" indent="11430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35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Medium" charset="0"/>
                <a:ea typeface="Times New Roman" pitchFamily="-102" charset="0"/>
                <a:cs typeface="Times New Roman" pitchFamily="-102" charset="0"/>
              </a:rPr>
              <a:t>(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Medium" charset="0"/>
                <a:ea typeface="Times New Roman" pitchFamily="-102" charset="0"/>
                <a:cs typeface="Times New Roman" pitchFamily="-102" charset="0"/>
              </a:rPr>
              <a:t>Furlanetto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Medium" charset="0"/>
                <a:ea typeface="Times New Roman" pitchFamily="-102" charset="0"/>
                <a:cs typeface="Times New Roman" pitchFamily="-102" charset="0"/>
              </a:rPr>
              <a:t> et al. 2004)</a:t>
            </a:r>
          </a:p>
        </p:txBody>
      </p:sp>
      <p:sp>
        <p:nvSpPr>
          <p:cNvPr id="46083" name="Rectangle 7"/>
          <p:cNvSpPr>
            <a:spLocks noChangeArrowheads="1"/>
          </p:cNvSpPr>
          <p:nvPr/>
        </p:nvSpPr>
        <p:spPr bwMode="auto">
          <a:xfrm>
            <a:off x="1143000" y="0"/>
            <a:ext cx="6858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Medium" charset="0"/>
                <a:ea typeface="Times New Roman" pitchFamily="-102" charset="0"/>
                <a:cs typeface="Times New Roman" pitchFamily="-102" charset="0"/>
              </a:rPr>
              <a:t>Analytical Modeling of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Medium" charset="0"/>
                <a:ea typeface="Times New Roman" pitchFamily="-102" charset="0"/>
                <a:cs typeface="Times New Roman" pitchFamily="-102" charset="0"/>
              </a:rPr>
              <a:t>Reionization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Medium" charset="0"/>
                <a:ea typeface="Times New Roman" pitchFamily="-102" charset="0"/>
                <a:cs typeface="Times New Roman" pitchFamily="-102" charset="0"/>
              </a:rPr>
              <a:t>: </a:t>
            </a:r>
          </a:p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Medium" charset="0"/>
                <a:ea typeface="Times New Roman" pitchFamily="-102" charset="0"/>
                <a:cs typeface="Times New Roman" pitchFamily="-102" charset="0"/>
              </a:rPr>
              <a:t>Excursion set model of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Medium" charset="0"/>
                <a:ea typeface="Times New Roman" pitchFamily="-102" charset="0"/>
                <a:cs typeface="Times New Roman" pitchFamily="-102" charset="0"/>
              </a:rPr>
              <a:t>reionization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Medium" charset="0"/>
                <a:ea typeface="Times New Roman" pitchFamily="-102" charset="0"/>
                <a:cs typeface="Times New Roman" pitchFamily="-102" charset="0"/>
              </a:rPr>
              <a:t> (ESMR)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425" y="1257004"/>
            <a:ext cx="3048000" cy="293016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19675" y="1241047"/>
            <a:ext cx="56243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5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Simple ansatz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Medium"/>
                <a:ea typeface="+mn-ea"/>
                <a:cs typeface="Futura Medium"/>
              </a:rPr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94ED0A8-6F39-2B40-90CD-E24F66CD1F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7559" y="3145003"/>
            <a:ext cx="1597376" cy="372721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DAAB8AA-76A8-304E-9C4B-ECFFF6B6FD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67559" y="3554761"/>
            <a:ext cx="2935178" cy="37272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1DD1452-2E66-D84C-9907-B32FCF20730C}"/>
              </a:ext>
            </a:extLst>
          </p:cNvPr>
          <p:cNvSpPr txBox="1"/>
          <p:nvPr/>
        </p:nvSpPr>
        <p:spPr>
          <a:xfrm>
            <a:off x="3744117" y="1997088"/>
            <a:ext cx="569914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-102" charset="-128"/>
                <a:cs typeface="ＭＳ Ｐゴシック" pitchFamily="-102" charset="-128"/>
              </a:rPr>
              <a:t>f</a:t>
            </a:r>
            <a:r>
              <a:rPr kumimoji="0" lang="en-US" sz="1300" b="0" i="0" u="none" strike="noStrike" kern="1200" cap="none" spc="0" normalizeH="0" baseline="-2500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-102" charset="-128"/>
                <a:cs typeface="ＭＳ Ｐゴシック" pitchFamily="-102" charset="-128"/>
              </a:rPr>
              <a:t>esc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-102" charset="-128"/>
                <a:cs typeface="ＭＳ Ｐゴシック" pitchFamily="-102" charset="-128"/>
              </a:rPr>
              <a:t> is the fraction of ionizing photons escaping the host galaxy into the IGM</a:t>
            </a:r>
          </a:p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-102" charset="-128"/>
                <a:cs typeface="ＭＳ Ｐゴシック" pitchFamily="-102" charset="-128"/>
              </a:rPr>
              <a:t>f</a:t>
            </a:r>
            <a:r>
              <a:rPr kumimoji="0" lang="en-US" sz="1300" b="0" i="0" u="none" strike="noStrike" kern="120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-102" charset="-128"/>
                <a:cs typeface="ＭＳ Ｐゴシック" pitchFamily="-102" charset="-128"/>
              </a:rPr>
              <a:t>∗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-102" charset="-128"/>
                <a:cs typeface="ＭＳ Ｐゴシック" pitchFamily="-102" charset="-128"/>
              </a:rPr>
              <a:t> is the fraction of galactic gas in stars</a:t>
            </a:r>
          </a:p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-102" charset="-128"/>
                <a:cs typeface="ＭＳ Ｐゴシック" pitchFamily="-102" charset="-128"/>
              </a:rPr>
              <a:t>N</a:t>
            </a:r>
            <a:r>
              <a:rPr kumimoji="0" lang="en-US" sz="1300" b="0" i="0" u="none" strike="noStrike" kern="120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-102" charset="-128"/>
                <a:cs typeface="ＭＳ Ｐゴシック" pitchFamily="-102" charset="-128"/>
              </a:rPr>
              <a:t>*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-102" charset="-128"/>
                <a:cs typeface="ＭＳ Ｐゴシック" pitchFamily="-102" charset="-128"/>
              </a:rPr>
              <a:t> number of photons per baryon produced in stars</a:t>
            </a:r>
          </a:p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-102" charset="-128"/>
                <a:cs typeface="ＭＳ Ｐゴシック" pitchFamily="-102" charset="-128"/>
              </a:rPr>
              <a:t>n</a:t>
            </a:r>
            <a:r>
              <a:rPr kumimoji="0" lang="en-US" sz="1300" b="0" i="0" u="none" strike="noStrike" kern="1200" cap="none" spc="0" normalizeH="0" baseline="-2500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-102" charset="-128"/>
                <a:cs typeface="ＭＳ Ｐゴシック" pitchFamily="-102" charset="-128"/>
              </a:rPr>
              <a:t>rec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-102" charset="-128"/>
                <a:cs typeface="ＭＳ Ｐゴシック" pitchFamily="-102" charset="-128"/>
              </a:rPr>
              <a:t> is the average number of times a hydrogen atom recombines during the </a:t>
            </a: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-102" charset="-128"/>
                <a:cs typeface="ＭＳ Ｐゴシック" pitchFamily="-102" charset="-128"/>
              </a:rPr>
              <a:t>EoR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-102" charset="-128"/>
                <a:cs typeface="ＭＳ Ｐゴシック" pitchFamily="-102" charset="-128"/>
              </a:rPr>
              <a:t>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3538FDE-E757-0345-BC05-E6F98D215C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28318" y="1215248"/>
            <a:ext cx="1583309" cy="34233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0ECB4F3-FF77-1A40-9689-0A92138CFF8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28318" y="1622848"/>
            <a:ext cx="3263874" cy="33598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52DCE82-6C8D-9849-A3BC-C8C6BF8C48A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02101" y="4369325"/>
            <a:ext cx="4583171" cy="757549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247643743"/>
      </p:ext>
    </p:extLst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76B4871-BE3D-DA48-AE42-7846604C51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1251" y="2421474"/>
            <a:ext cx="5536075" cy="590515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46082" name="Text Box 2"/>
          <p:cNvSpPr txBox="1">
            <a:spLocks noChangeArrowheads="1"/>
          </p:cNvSpPr>
          <p:nvPr/>
        </p:nvSpPr>
        <p:spPr bwMode="auto">
          <a:xfrm>
            <a:off x="590204" y="914400"/>
            <a:ext cx="796359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342900" marR="0" lvl="1" indent="11430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35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Medium" charset="0"/>
                <a:ea typeface="Times New Roman" pitchFamily="-102" charset="0"/>
                <a:cs typeface="Times New Roman" pitchFamily="-102" charset="0"/>
              </a:rPr>
              <a:t>(Zhang et al. 2006; reformulated in Mao et al. 2015)</a:t>
            </a:r>
          </a:p>
        </p:txBody>
      </p:sp>
      <p:sp>
        <p:nvSpPr>
          <p:cNvPr id="46083" name="Rectangle 7"/>
          <p:cNvSpPr>
            <a:spLocks noChangeArrowheads="1"/>
          </p:cNvSpPr>
          <p:nvPr/>
        </p:nvSpPr>
        <p:spPr bwMode="auto">
          <a:xfrm>
            <a:off x="490451" y="0"/>
            <a:ext cx="8212974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Medium" charset="0"/>
                <a:ea typeface="Times New Roman" pitchFamily="-102" charset="0"/>
                <a:cs typeface="Times New Roman" pitchFamily="-102" charset="0"/>
              </a:rPr>
              <a:t>Analytical Modeling of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Medium" charset="0"/>
                <a:ea typeface="Times New Roman" pitchFamily="-102" charset="0"/>
                <a:cs typeface="Times New Roman" pitchFamily="-102" charset="0"/>
              </a:rPr>
              <a:t>Reionization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Medium" charset="0"/>
                <a:ea typeface="Times New Roman" pitchFamily="-102" charset="0"/>
                <a:cs typeface="Times New Roman" pitchFamily="-102" charset="0"/>
              </a:rPr>
              <a:t>: </a:t>
            </a:r>
          </a:p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Medium" charset="0"/>
                <a:ea typeface="Times New Roman" pitchFamily="-102" charset="0"/>
                <a:cs typeface="Times New Roman" pitchFamily="-102" charset="0"/>
              </a:rPr>
              <a:t>Linear perturbation theory of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Medium" charset="0"/>
                <a:ea typeface="Times New Roman" pitchFamily="-102" charset="0"/>
                <a:cs typeface="Times New Roman" pitchFamily="-102" charset="0"/>
              </a:rPr>
              <a:t>reionization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Medium" charset="0"/>
                <a:ea typeface="Times New Roman" pitchFamily="-102" charset="0"/>
                <a:cs typeface="Times New Roman" pitchFamily="-102" charset="0"/>
              </a:rPr>
              <a:t> (LPTR) 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utura Medium" charset="0"/>
              <a:ea typeface="Times New Roman" pitchFamily="-102" charset="0"/>
              <a:cs typeface="Times New Roman" pitchFamily="-10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1332711"/>
            <a:ext cx="9002684" cy="33368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45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Medium"/>
                <a:ea typeface="+mn-ea"/>
                <a:cs typeface="Futura Medium"/>
              </a:rPr>
              <a:t> Separate the mean from the perturbations in the radiative transfer (RT) eq.</a:t>
            </a:r>
          </a:p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45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Medium"/>
                <a:ea typeface="+mn-ea"/>
                <a:cs typeface="Futura Medium"/>
              </a:rPr>
              <a:t> The globally averaged photon intensity has an exact solution. </a:t>
            </a:r>
          </a:p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450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Medium"/>
                <a:ea typeface="+mn-ea"/>
                <a:cs typeface="Futura Medium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Medium"/>
                <a:ea typeface="+mn-ea"/>
                <a:cs typeface="Futura Medium"/>
              </a:rPr>
              <a:t>Linearize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Medium"/>
                <a:ea typeface="+mn-ea"/>
                <a:cs typeface="Futura Medium"/>
              </a:rPr>
              <a:t> the RT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Medium"/>
                <a:ea typeface="+mn-ea"/>
                <a:cs typeface="Futura Medium"/>
              </a:rPr>
              <a:t>eqn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Medium"/>
                <a:ea typeface="+mn-ea"/>
                <a:cs typeface="Futura Medium"/>
              </a:rPr>
              <a:t> for the perturbations</a:t>
            </a:r>
          </a:p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540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Medium"/>
                <a:ea typeface="+mn-ea"/>
                <a:cs typeface="Futura Medium"/>
              </a:rPr>
              <a:t> The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Medium"/>
                <a:ea typeface="+mn-ea"/>
                <a:cs typeface="Futura Medium"/>
              </a:rPr>
              <a:t>linearized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Medium"/>
                <a:ea typeface="+mn-ea"/>
                <a:cs typeface="Futura Medium"/>
              </a:rPr>
              <a:t> RT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Medium"/>
                <a:ea typeface="+mn-ea"/>
                <a:cs typeface="Futura Medium"/>
              </a:rPr>
              <a:t>eqn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Medium"/>
                <a:ea typeface="+mn-ea"/>
                <a:cs typeface="Futura Medium"/>
              </a:rPr>
              <a:t> has an exact solution in Fourier space.</a:t>
            </a:r>
          </a:p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540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Medium"/>
                <a:ea typeface="+mn-ea"/>
                <a:cs typeface="Futura Medium"/>
              </a:rPr>
              <a:t> Then, given a model of source spectrum,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Medium"/>
                <a:ea typeface="+mn-ea"/>
                <a:cs typeface="Futura Medium"/>
              </a:rPr>
              <a:t>linearize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Medium"/>
                <a:ea typeface="+mn-ea"/>
                <a:cs typeface="Futura Medium"/>
              </a:rPr>
              <a:t> it and calculate the bias of ionized hydrogen density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Medium"/>
                <a:ea typeface="+mn-ea"/>
                <a:cs typeface="Futura Medium"/>
              </a:rPr>
              <a:t>w.r.t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Medium"/>
                <a:ea typeface="+mn-ea"/>
                <a:cs typeface="Futura Medium"/>
              </a:rPr>
              <a:t>. total matter density fluctuations.  </a:t>
            </a:r>
          </a:p>
        </p:txBody>
      </p:sp>
      <p:sp>
        <p:nvSpPr>
          <p:cNvPr id="12" name="Line 33"/>
          <p:cNvSpPr>
            <a:spLocks noChangeShapeType="1"/>
          </p:cNvSpPr>
          <p:nvPr/>
        </p:nvSpPr>
        <p:spPr bwMode="auto">
          <a:xfrm flipV="1">
            <a:off x="6590309" y="2452721"/>
            <a:ext cx="571500" cy="400050"/>
          </a:xfrm>
          <a:prstGeom prst="line">
            <a:avLst/>
          </a:prstGeom>
          <a:noFill/>
          <a:ln w="57150">
            <a:solidFill>
              <a:srgbClr val="FF0000">
                <a:alpha val="66000"/>
              </a:srgbClr>
            </a:solidFill>
            <a:round/>
            <a:headEnd type="arrow"/>
            <a:tailEnd type="non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E5FB5F7-E9AB-6C48-9DCE-FC039134C6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912" y="3363796"/>
            <a:ext cx="8626923" cy="589875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432941622"/>
      </p:ext>
    </p:extLst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67C35C7B-ECDC-0C46-9455-326E228EC0B5}"/>
              </a:ext>
            </a:extLst>
          </p:cNvPr>
          <p:cNvSpPr txBox="1"/>
          <p:nvPr/>
        </p:nvSpPr>
        <p:spPr>
          <a:xfrm>
            <a:off x="3643936" y="791788"/>
            <a:ext cx="5500064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Calculate the smoothed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overdensity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          within a spherical region of radius R. </a:t>
            </a:r>
          </a:p>
          <a:p>
            <a:pPr marL="342900" marR="0" lvl="0" indent="-34290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Calculate the collapsed fraction using EPS from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simulations of density fields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.</a:t>
            </a:r>
          </a:p>
          <a:p>
            <a:pPr marL="342900" marR="0" lvl="0" indent="-34290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342900" marR="0" lvl="0" indent="-34290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342900" marR="0" lvl="0" indent="-34290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342900" marR="0" lvl="0" indent="-34290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342900" marR="0" lvl="0" indent="-34290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The condition for a spherical region to be fully ionized is </a:t>
            </a:r>
          </a:p>
          <a:p>
            <a:pPr marL="342900" marR="0" lvl="0" indent="-34290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342900" marR="0" lvl="0" indent="-34290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342900" marR="0" lvl="0" indent="-34290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Repeat the steps (from large to small R) until this condition is satisfied for a radius R. Then, mark the central cell as fully ionized. </a:t>
            </a:r>
          </a:p>
          <a:p>
            <a:pPr marL="342900" marR="0" lvl="0" indent="-34290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Otherwise, the averaged ionized fraction for a cell is </a:t>
            </a:r>
          </a:p>
          <a:p>
            <a:pPr marL="342900" marR="0" lvl="0" indent="-34290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342900" marR="0" lvl="0" indent="-34290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904" y="1679920"/>
            <a:ext cx="3048000" cy="29301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DAAB8AA-76A8-304E-9C4B-ECFFF6B6FD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6766" y="3112308"/>
            <a:ext cx="2935178" cy="372721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52DCE82-6C8D-9849-A3BC-C8C6BF8C48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77585" y="1885798"/>
            <a:ext cx="4583171" cy="75754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3" name="Rectangle 7">
            <a:extLst>
              <a:ext uri="{FF2B5EF4-FFF2-40B4-BE49-F238E27FC236}">
                <a16:creationId xmlns:a16="http://schemas.microsoft.com/office/drawing/2014/main" id="{D7ACEE3B-3468-C74C-8E42-DCB818A3D0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2981" y="-1"/>
            <a:ext cx="8293209" cy="1257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Medium" charset="0"/>
                <a:ea typeface="Times New Roman" pitchFamily="-102" charset="0"/>
                <a:cs typeface="Times New Roman" pitchFamily="-102" charset="0"/>
              </a:rPr>
              <a:t>Semi-numerical simulations of Reionization based on ESMR</a:t>
            </a:r>
          </a:p>
          <a:p>
            <a:pPr marL="342900" marR="0" lvl="0" indent="-34290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45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Medium" charset="0"/>
                <a:ea typeface="Times New Roman" pitchFamily="-102" charset="0"/>
                <a:cs typeface="Times New Roman" pitchFamily="-102" charset="0"/>
              </a:rPr>
              <a:t>21cmFAST (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Medium" charset="0"/>
                <a:ea typeface="Times New Roman" pitchFamily="-102" charset="0"/>
                <a:cs typeface="Times New Roman" pitchFamily="-102" charset="0"/>
              </a:rPr>
              <a:t>Mesinger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Medium" charset="0"/>
                <a:ea typeface="Times New Roman" pitchFamily="-102" charset="0"/>
                <a:cs typeface="Times New Roman" pitchFamily="-102" charset="0"/>
              </a:rPr>
              <a:t> et al.)</a:t>
            </a:r>
          </a:p>
          <a:p>
            <a:pPr marL="342900" marR="0" lvl="0" indent="-34290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45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Medium" charset="0"/>
                <a:ea typeface="Times New Roman" pitchFamily="-102" charset="0"/>
                <a:cs typeface="Times New Roman" pitchFamily="-102" charset="0"/>
              </a:rPr>
              <a:t>simFAST21 (Santos et al.)</a:t>
            </a:r>
          </a:p>
          <a:p>
            <a:pPr marL="342900" marR="0" lvl="0" indent="-34290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45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Medium" charset="0"/>
                <a:ea typeface="Times New Roman" pitchFamily="-102" charset="0"/>
                <a:cs typeface="Times New Roman" pitchFamily="-102" charset="0"/>
              </a:rPr>
              <a:t>Fialkov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Medium" charset="0"/>
                <a:ea typeface="Times New Roman" pitchFamily="-102" charset="0"/>
                <a:cs typeface="Times New Roman" pitchFamily="-102" charset="0"/>
              </a:rPr>
              <a:t> &amp;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Medium" charset="0"/>
                <a:ea typeface="Times New Roman" pitchFamily="-102" charset="0"/>
                <a:cs typeface="Times New Roman" pitchFamily="-102" charset="0"/>
              </a:rPr>
              <a:t>Barkana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utura Medium" charset="0"/>
              <a:ea typeface="Times New Roman" pitchFamily="-102" charset="0"/>
              <a:cs typeface="Times New Roman" pitchFamily="-102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2BE84F4-7994-D142-BC1E-8528355E03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19006" y="883492"/>
            <a:ext cx="390039" cy="210021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0CE2F04-8BEC-934C-98A2-9272ED0508C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26766" y="4595558"/>
            <a:ext cx="1835748" cy="377948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489877219"/>
      </p:ext>
    </p:extLst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00F8571-92C9-6869-97B5-A528661887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6393"/>
            <a:ext cx="7968286" cy="670472"/>
          </a:xfrm>
        </p:spPr>
        <p:txBody>
          <a:bodyPr>
            <a:normAutofit fontScale="90000"/>
          </a:bodyPr>
          <a:lstStyle/>
          <a:p>
            <a:r>
              <a:rPr kumimoji="1"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Ionization and Gas temperature are coupled.</a:t>
            </a:r>
            <a:endParaRPr kumimoji="1"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BC22431F-64D0-3C17-CB42-37C90BF322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812" y="712973"/>
            <a:ext cx="5829300" cy="614905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04A86920-C5F0-59D9-88C6-A57AE6F56855}"/>
              </a:ext>
            </a:extLst>
          </p:cNvPr>
          <p:cNvSpPr txBox="1"/>
          <p:nvPr/>
        </p:nvSpPr>
        <p:spPr>
          <a:xfrm>
            <a:off x="1688457" y="1326604"/>
            <a:ext cx="154217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1" lang="en-US" altLang="zh-CN" sz="1350" b="1" dirty="0">
                <a:solidFill>
                  <a:srgbClr val="00B05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Photoionization</a:t>
            </a:r>
            <a:endParaRPr kumimoji="1" lang="zh-CN" altLang="en-US" sz="1350" b="1" dirty="0">
              <a:solidFill>
                <a:srgbClr val="00B050"/>
              </a:solidFill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AAE2D121-54ED-12F8-24DB-E7D91987CB81}"/>
              </a:ext>
            </a:extLst>
          </p:cNvPr>
          <p:cNvSpPr txBox="1"/>
          <p:nvPr/>
        </p:nvSpPr>
        <p:spPr>
          <a:xfrm>
            <a:off x="3515902" y="1221457"/>
            <a:ext cx="164592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1" lang="en-US" altLang="zh-CN" sz="1350" b="1" dirty="0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Recombination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1" lang="en-US" altLang="zh-CN" sz="1350" b="1" dirty="0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(Gas Temperature)</a:t>
            </a:r>
            <a:endParaRPr kumimoji="1" lang="zh-CN" altLang="en-US" sz="1350" b="1" dirty="0">
              <a:solidFill>
                <a:srgbClr val="FF0000"/>
              </a:solidFill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23E2701F-6795-D698-7186-FA70152BDE08}"/>
              </a:ext>
            </a:extLst>
          </p:cNvPr>
          <p:cNvSpPr txBox="1"/>
          <p:nvPr/>
        </p:nvSpPr>
        <p:spPr>
          <a:xfrm>
            <a:off x="1959706" y="2380813"/>
            <a:ext cx="2027478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1" lang="en-US" altLang="zh-CN" sz="1650" b="1" dirty="0">
                <a:solidFill>
                  <a:prstClr val="black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Radiative</a:t>
            </a:r>
            <a:r>
              <a:rPr kumimoji="1" lang="zh-CN" altLang="en-US" sz="1650" b="1" dirty="0">
                <a:solidFill>
                  <a:prstClr val="black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  <a:r>
              <a:rPr kumimoji="1" lang="en-US" altLang="zh-CN" sz="1650" b="1" dirty="0">
                <a:solidFill>
                  <a:prstClr val="black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Transfer</a:t>
            </a:r>
            <a:endParaRPr kumimoji="1" lang="zh-CN" altLang="en-US" sz="1650" b="1" dirty="0">
              <a:solidFill>
                <a:prstClr val="black"/>
              </a:solidFill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85F6ECA6-0188-1806-E78D-1DB2C84B2D55}"/>
              </a:ext>
            </a:extLst>
          </p:cNvPr>
          <p:cNvSpPr txBox="1"/>
          <p:nvPr/>
        </p:nvSpPr>
        <p:spPr>
          <a:xfrm>
            <a:off x="2596617" y="3734750"/>
            <a:ext cx="87141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1" lang="en-US" altLang="zh-CN" sz="1350" b="1" dirty="0">
                <a:solidFill>
                  <a:srgbClr val="ED7D31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Heating</a:t>
            </a:r>
            <a:endParaRPr kumimoji="1" lang="zh-CN" altLang="en-US" sz="1350" b="1" dirty="0">
              <a:solidFill>
                <a:srgbClr val="ED7D31"/>
              </a:solidFill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FA9EE53C-D7A3-3C39-FC94-157D4A3AF39E}"/>
              </a:ext>
            </a:extLst>
          </p:cNvPr>
          <p:cNvSpPr txBox="1"/>
          <p:nvPr/>
        </p:nvSpPr>
        <p:spPr>
          <a:xfrm>
            <a:off x="98466" y="1328401"/>
            <a:ext cx="101945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1" lang="en-US" altLang="zh-CN" sz="1350" b="1" dirty="0">
                <a:solidFill>
                  <a:srgbClr val="4472C4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Ionization</a:t>
            </a:r>
            <a:endParaRPr kumimoji="1" lang="zh-CN" altLang="en-US" sz="1350" b="1" dirty="0">
              <a:solidFill>
                <a:srgbClr val="4472C4"/>
              </a:solidFill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E5854293-E3C3-44DD-F559-7AE88B3EA016}"/>
              </a:ext>
            </a:extLst>
          </p:cNvPr>
          <p:cNvSpPr txBox="1"/>
          <p:nvPr/>
        </p:nvSpPr>
        <p:spPr>
          <a:xfrm>
            <a:off x="5103225" y="3630877"/>
            <a:ext cx="104699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1" lang="en-US" altLang="zh-CN" sz="1350" b="1" dirty="0">
                <a:solidFill>
                  <a:srgbClr val="4472C4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Cooling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1" lang="en-US" altLang="zh-CN" sz="1350" b="1" dirty="0">
                <a:solidFill>
                  <a:srgbClr val="4472C4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(Ionization)</a:t>
            </a:r>
            <a:endParaRPr kumimoji="1" lang="zh-CN" altLang="en-US" sz="1350" b="1" dirty="0">
              <a:solidFill>
                <a:srgbClr val="4472C4"/>
              </a:solidFill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cxnSp>
        <p:nvCxnSpPr>
          <p:cNvPr id="12" name="直线箭头连接符 11">
            <a:extLst>
              <a:ext uri="{FF2B5EF4-FFF2-40B4-BE49-F238E27FC236}">
                <a16:creationId xmlns:a16="http://schemas.microsoft.com/office/drawing/2014/main" id="{719C71CF-3DE2-5FD1-8B2E-3A51DFC081C5}"/>
              </a:ext>
            </a:extLst>
          </p:cNvPr>
          <p:cNvCxnSpPr>
            <a:cxnSpLocks/>
            <a:stCxn id="5" idx="2"/>
            <a:endCxn id="7" idx="0"/>
          </p:cNvCxnSpPr>
          <p:nvPr/>
        </p:nvCxnSpPr>
        <p:spPr>
          <a:xfrm>
            <a:off x="2459546" y="1626686"/>
            <a:ext cx="513899" cy="75412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线箭头连接符 12">
            <a:extLst>
              <a:ext uri="{FF2B5EF4-FFF2-40B4-BE49-F238E27FC236}">
                <a16:creationId xmlns:a16="http://schemas.microsoft.com/office/drawing/2014/main" id="{4D9CEF1C-807F-5887-93DC-6F90C69EB935}"/>
              </a:ext>
            </a:extLst>
          </p:cNvPr>
          <p:cNvCxnSpPr>
            <a:cxnSpLocks/>
            <a:stCxn id="8" idx="0"/>
            <a:endCxn id="7" idx="2"/>
          </p:cNvCxnSpPr>
          <p:nvPr/>
        </p:nvCxnSpPr>
        <p:spPr>
          <a:xfrm flipH="1" flipV="1">
            <a:off x="2973445" y="2727062"/>
            <a:ext cx="58878" cy="100768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本框 16">
            <a:extLst>
              <a:ext uri="{FF2B5EF4-FFF2-40B4-BE49-F238E27FC236}">
                <a16:creationId xmlns:a16="http://schemas.microsoft.com/office/drawing/2014/main" id="{C94AB21A-3D1E-1482-AC35-E7DC2CE21CBE}"/>
              </a:ext>
            </a:extLst>
          </p:cNvPr>
          <p:cNvSpPr txBox="1"/>
          <p:nvPr/>
        </p:nvSpPr>
        <p:spPr>
          <a:xfrm>
            <a:off x="186812" y="3734750"/>
            <a:ext cx="164592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1" lang="en-US" altLang="zh-CN" sz="1350" b="1" dirty="0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Gas Temperature</a:t>
            </a:r>
            <a:endParaRPr kumimoji="1" lang="zh-CN" altLang="en-US" sz="1350" b="1" dirty="0">
              <a:solidFill>
                <a:srgbClr val="FF0000"/>
              </a:solidFill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0B93B847-9A1C-A2DA-203C-24EC1EE2D7E0}"/>
              </a:ext>
            </a:extLst>
          </p:cNvPr>
          <p:cNvSpPr txBox="1"/>
          <p:nvPr/>
        </p:nvSpPr>
        <p:spPr>
          <a:xfrm>
            <a:off x="2008618" y="2399372"/>
            <a:ext cx="1976717" cy="30008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kumimoji="1" lang="zh-CN" altLang="en-US" sz="1350" dirty="0">
              <a:solidFill>
                <a:prstClr val="black"/>
              </a:solidFill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D071A4C1-A96A-0D37-C399-2F8B771D7A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35181" y="0"/>
            <a:ext cx="1008819" cy="95299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1DD80612-B1B4-55E3-003A-4A9059EA52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6813" y="4069414"/>
            <a:ext cx="7495150" cy="721182"/>
          </a:xfrm>
          <a:prstGeom prst="rect">
            <a:avLst/>
          </a:prstGeom>
        </p:spPr>
      </p:pic>
      <p:sp>
        <p:nvSpPr>
          <p:cNvPr id="32" name="文本框 31">
            <a:extLst>
              <a:ext uri="{FF2B5EF4-FFF2-40B4-BE49-F238E27FC236}">
                <a16:creationId xmlns:a16="http://schemas.microsoft.com/office/drawing/2014/main" id="{0A4AA261-68F0-E204-1AB2-8898503928EA}"/>
              </a:ext>
            </a:extLst>
          </p:cNvPr>
          <p:cNvSpPr txBox="1"/>
          <p:nvPr/>
        </p:nvSpPr>
        <p:spPr>
          <a:xfrm>
            <a:off x="7673962" y="3949715"/>
            <a:ext cx="137498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1" lang="en-US" altLang="zh-CN" sz="1350" dirty="0">
                <a:solidFill>
                  <a:prstClr val="black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Zahn et al 2007</a:t>
            </a:r>
            <a:endParaRPr kumimoji="1" lang="zh-CN" altLang="en-US" sz="1350" dirty="0">
              <a:solidFill>
                <a:prstClr val="black"/>
              </a:solidFill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028AADA5-3A4C-779E-516B-BA206DAA5EEC}"/>
              </a:ext>
            </a:extLst>
          </p:cNvPr>
          <p:cNvSpPr txBox="1"/>
          <p:nvPr/>
        </p:nvSpPr>
        <p:spPr>
          <a:xfrm>
            <a:off x="5207578" y="1255849"/>
            <a:ext cx="1976717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1" lang="en-US" altLang="zh-CN" sz="1350" dirty="0">
                <a:solidFill>
                  <a:prstClr val="black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Full numerical: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1" lang="en-US" altLang="zh-CN" sz="1350" b="1" i="1" dirty="0">
                <a:solidFill>
                  <a:prstClr val="black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C</a:t>
            </a:r>
            <a:r>
              <a:rPr kumimoji="1" lang="en-US" altLang="zh-CN" sz="1350" b="1" i="1" baseline="30000" dirty="0">
                <a:solidFill>
                  <a:prstClr val="black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2</a:t>
            </a:r>
            <a:r>
              <a:rPr kumimoji="1" lang="en-US" altLang="zh-CN" sz="1350" b="1" i="1" dirty="0">
                <a:solidFill>
                  <a:prstClr val="black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-Ray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1" lang="en-US" altLang="zh-CN" sz="1350" dirty="0">
                <a:solidFill>
                  <a:prstClr val="black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(</a:t>
            </a:r>
            <a:r>
              <a:rPr kumimoji="1" lang="en-US" altLang="zh-CN" sz="1350" dirty="0" err="1">
                <a:solidFill>
                  <a:prstClr val="black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Mellema</a:t>
            </a:r>
            <a:r>
              <a:rPr kumimoji="1" lang="en-US" altLang="zh-CN" sz="1350" dirty="0">
                <a:solidFill>
                  <a:prstClr val="black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et al),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 sz="1350" b="1" i="1" dirty="0">
                <a:solidFill>
                  <a:prstClr val="black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RAMESES-RT</a:t>
            </a:r>
            <a:endParaRPr kumimoji="1" lang="en-US" altLang="zh-CN" sz="1350" b="1" i="1" dirty="0">
              <a:solidFill>
                <a:prstClr val="black"/>
              </a:solidFill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1" lang="en-US" altLang="zh-CN" sz="1350" dirty="0">
                <a:solidFill>
                  <a:prstClr val="black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(</a:t>
            </a:r>
            <a:r>
              <a:rPr kumimoji="1" lang="en-US" altLang="zh-CN" sz="1350" dirty="0" err="1">
                <a:solidFill>
                  <a:prstClr val="black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Rosdahl</a:t>
            </a:r>
            <a:r>
              <a:rPr kumimoji="1" lang="en-US" altLang="zh-CN" sz="1350" dirty="0">
                <a:solidFill>
                  <a:prstClr val="black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et al)…</a:t>
            </a:r>
            <a:endParaRPr kumimoji="1" lang="zh-CN" altLang="en-US" sz="1350" dirty="0">
              <a:solidFill>
                <a:prstClr val="black"/>
              </a:solidFill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F894C287-9687-EC37-1DB3-5C8C85999040}"/>
              </a:ext>
            </a:extLst>
          </p:cNvPr>
          <p:cNvSpPr txBox="1"/>
          <p:nvPr/>
        </p:nvSpPr>
        <p:spPr>
          <a:xfrm>
            <a:off x="5255145" y="2494048"/>
            <a:ext cx="1432790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1" lang="en-US" altLang="zh-CN" sz="1350" dirty="0">
                <a:solidFill>
                  <a:prstClr val="black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Semi-numerical: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1" lang="en-US" altLang="zh-CN" sz="1350" b="1" i="1" dirty="0">
                <a:solidFill>
                  <a:prstClr val="black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21cmFAST </a:t>
            </a:r>
            <a:r>
              <a:rPr kumimoji="1" lang="en-US" altLang="zh-CN" sz="1350" dirty="0">
                <a:solidFill>
                  <a:prstClr val="black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(</a:t>
            </a:r>
            <a:r>
              <a:rPr kumimoji="1" lang="en-US" altLang="zh-CN" sz="1350" dirty="0" err="1">
                <a:solidFill>
                  <a:prstClr val="black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Mesinger</a:t>
            </a:r>
            <a:r>
              <a:rPr kumimoji="1" lang="en-US" altLang="zh-CN" sz="1350" dirty="0">
                <a:solidFill>
                  <a:prstClr val="black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et al),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1" lang="en-US" altLang="zh-CN" sz="1350" b="1" i="1" dirty="0" err="1">
                <a:solidFill>
                  <a:prstClr val="black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SimFAST</a:t>
            </a:r>
            <a:r>
              <a:rPr kumimoji="1" lang="en-US" altLang="zh-CN" sz="1350" b="1" i="1" dirty="0">
                <a:solidFill>
                  <a:prstClr val="black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  <a:r>
              <a:rPr kumimoji="1" lang="en-US" altLang="zh-CN" sz="1350" dirty="0">
                <a:solidFill>
                  <a:prstClr val="black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(Santos et al)…</a:t>
            </a:r>
            <a:endParaRPr kumimoji="1" lang="zh-CN" altLang="en-US" sz="1350" dirty="0">
              <a:solidFill>
                <a:prstClr val="black"/>
              </a:solidFill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35" name="图片 34">
            <a:extLst>
              <a:ext uri="{FF2B5EF4-FFF2-40B4-BE49-F238E27FC236}">
                <a16:creationId xmlns:a16="http://schemas.microsoft.com/office/drawing/2014/main" id="{257CE718-5370-D630-ECF0-17F4DBDC89C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2893"/>
          <a:stretch/>
        </p:blipFill>
        <p:spPr>
          <a:xfrm rot="5400000">
            <a:off x="6571139" y="2367317"/>
            <a:ext cx="1666623" cy="1635606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2481FF40-E93B-0A2F-0D72-5D3AC8F896A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52893"/>
          <a:stretch/>
        </p:blipFill>
        <p:spPr>
          <a:xfrm rot="5400000">
            <a:off x="6571138" y="736295"/>
            <a:ext cx="1666625" cy="1635606"/>
          </a:xfrm>
          <a:prstGeom prst="rect">
            <a:avLst/>
          </a:prstGeom>
        </p:spPr>
      </p:pic>
      <p:cxnSp>
        <p:nvCxnSpPr>
          <p:cNvPr id="42" name="直线箭头连接符 41">
            <a:extLst>
              <a:ext uri="{FF2B5EF4-FFF2-40B4-BE49-F238E27FC236}">
                <a16:creationId xmlns:a16="http://schemas.microsoft.com/office/drawing/2014/main" id="{60182CB0-3938-3974-E22F-5C2B14BD71E4}"/>
              </a:ext>
            </a:extLst>
          </p:cNvPr>
          <p:cNvCxnSpPr>
            <a:cxnSpLocks/>
            <a:stCxn id="18" idx="3"/>
            <a:endCxn id="33" idx="1"/>
          </p:cNvCxnSpPr>
          <p:nvPr/>
        </p:nvCxnSpPr>
        <p:spPr>
          <a:xfrm flipV="1">
            <a:off x="3985335" y="1821389"/>
            <a:ext cx="1222243" cy="72802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3" name="直线箭头连接符 42">
            <a:extLst>
              <a:ext uri="{FF2B5EF4-FFF2-40B4-BE49-F238E27FC236}">
                <a16:creationId xmlns:a16="http://schemas.microsoft.com/office/drawing/2014/main" id="{0CF51C25-97E3-8B01-52BE-DD7B772D275F}"/>
              </a:ext>
            </a:extLst>
          </p:cNvPr>
          <p:cNvCxnSpPr>
            <a:cxnSpLocks/>
            <a:stCxn id="18" idx="3"/>
            <a:endCxn id="34" idx="1"/>
          </p:cNvCxnSpPr>
          <p:nvPr/>
        </p:nvCxnSpPr>
        <p:spPr>
          <a:xfrm>
            <a:off x="3985335" y="2549413"/>
            <a:ext cx="1269810" cy="51017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文本框 18">
            <a:extLst>
              <a:ext uri="{FF2B5EF4-FFF2-40B4-BE49-F238E27FC236}">
                <a16:creationId xmlns:a16="http://schemas.microsoft.com/office/drawing/2014/main" id="{844D0EC1-FEBC-8F4E-52D1-6EA171B7E974}"/>
              </a:ext>
            </a:extLst>
          </p:cNvPr>
          <p:cNvSpPr txBox="1"/>
          <p:nvPr/>
        </p:nvSpPr>
        <p:spPr>
          <a:xfrm>
            <a:off x="3517184" y="3630877"/>
            <a:ext cx="104699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1" lang="en-US" altLang="zh-CN" sz="1350" b="1" dirty="0">
                <a:solidFill>
                  <a:srgbClr val="4472C4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Cooling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1" lang="en-US" altLang="zh-CN" sz="1350" b="1" dirty="0">
                <a:solidFill>
                  <a:srgbClr val="4472C4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(Atomic)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F862AE7-D26F-45C3-FFD3-6044F1D2F066}"/>
              </a:ext>
            </a:extLst>
          </p:cNvPr>
          <p:cNvSpPr txBox="1"/>
          <p:nvPr/>
        </p:nvSpPr>
        <p:spPr>
          <a:xfrm>
            <a:off x="5920256" y="4851112"/>
            <a:ext cx="2719334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Meng Zhou, Yao Zhang, Yi Mao et al.</a:t>
            </a:r>
          </a:p>
        </p:txBody>
      </p:sp>
    </p:spTree>
    <p:extLst>
      <p:ext uri="{BB962C8B-B14F-4D97-AF65-F5344CB8AC3E}">
        <p14:creationId xmlns:p14="http://schemas.microsoft.com/office/powerpoint/2010/main" val="187011760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E6D6FC-4838-E29B-2F48-EE00C47D62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6042"/>
            <a:ext cx="8215641" cy="920802"/>
          </a:xfrm>
        </p:spPr>
        <p:txBody>
          <a:bodyPr>
            <a:normAutofit/>
          </a:bodyPr>
          <a:lstStyle/>
          <a:p>
            <a:r>
              <a:rPr kumimoji="1" lang="en-US" altLang="zh-CN" sz="2700" dirty="0">
                <a:latin typeface="Courier New" panose="02070309020205020404" pitchFamily="49" charset="0"/>
                <a:cs typeface="Courier New" panose="02070309020205020404" pitchFamily="49" charset="0"/>
              </a:rPr>
              <a:t>SIRIUS</a:t>
            </a:r>
            <a:r>
              <a:rPr kumimoji="1" lang="en-US" altLang="zh-CN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kumimoji="1" lang="en-US" altLang="zh-CN" sz="27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kumimoji="1" lang="en-US" altLang="zh-CN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imulation of </a:t>
            </a:r>
            <a:r>
              <a:rPr kumimoji="1" lang="en-US" altLang="zh-CN" sz="27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kumimoji="1" lang="en-US" altLang="zh-CN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GM </a:t>
            </a:r>
            <a:r>
              <a:rPr kumimoji="1" lang="en-US" altLang="zh-CN" sz="27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kumimoji="1" lang="en-US" altLang="zh-CN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eionization </a:t>
            </a:r>
            <a:r>
              <a:rPr kumimoji="1" lang="en-US" altLang="zh-CN" sz="27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kumimoji="1" lang="en-US" altLang="zh-CN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 the </a:t>
            </a:r>
            <a:r>
              <a:rPr kumimoji="1" lang="en-US" altLang="zh-CN" sz="27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kumimoji="1" lang="en-US" altLang="zh-CN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niverse with </a:t>
            </a:r>
            <a:r>
              <a:rPr kumimoji="1" lang="en-US" altLang="zh-CN" sz="27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kumimoji="1" lang="en-US" altLang="zh-CN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hell-wise method)</a:t>
            </a:r>
            <a:endParaRPr kumimoji="1" lang="zh-CN" altLang="en-US" sz="2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表格 4">
            <a:extLst>
              <a:ext uri="{FF2B5EF4-FFF2-40B4-BE49-F238E27FC236}">
                <a16:creationId xmlns:a16="http://schemas.microsoft.com/office/drawing/2014/main" id="{16D85831-1F43-0530-BAF6-885DA673816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8024965"/>
              </p:ext>
            </p:extLst>
          </p:nvPr>
        </p:nvGraphicFramePr>
        <p:xfrm>
          <a:off x="97491" y="1029939"/>
          <a:ext cx="8949018" cy="38688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99714">
                  <a:extLst>
                    <a:ext uri="{9D8B030D-6E8A-4147-A177-3AD203B41FA5}">
                      <a16:colId xmlns:a16="http://schemas.microsoft.com/office/drawing/2014/main" val="2704588020"/>
                    </a:ext>
                  </a:extLst>
                </a:gridCol>
                <a:gridCol w="3470532">
                  <a:extLst>
                    <a:ext uri="{9D8B030D-6E8A-4147-A177-3AD203B41FA5}">
                      <a16:colId xmlns:a16="http://schemas.microsoft.com/office/drawing/2014/main" val="3847637063"/>
                    </a:ext>
                  </a:extLst>
                </a:gridCol>
                <a:gridCol w="3678772">
                  <a:extLst>
                    <a:ext uri="{9D8B030D-6E8A-4147-A177-3AD203B41FA5}">
                      <a16:colId xmlns:a16="http://schemas.microsoft.com/office/drawing/2014/main" val="2496338701"/>
                    </a:ext>
                  </a:extLst>
                </a:gridCol>
              </a:tblGrid>
              <a:tr h="283489">
                <a:tc>
                  <a:txBody>
                    <a:bodyPr/>
                    <a:lstStyle/>
                    <a:p>
                      <a:pPr algn="ctr"/>
                      <a:endParaRPr lang="zh-CN" alt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UV</a:t>
                      </a:r>
                      <a:r>
                        <a:rPr lang="zh-CN" alt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CN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photons</a:t>
                      </a:r>
                      <a:endParaRPr lang="zh-CN" alt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X-ray photons</a:t>
                      </a:r>
                      <a:endParaRPr lang="zh-CN" alt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2148930132"/>
                  </a:ext>
                </a:extLst>
              </a:tr>
              <a:tr h="892644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Method</a:t>
                      </a:r>
                      <a:endParaRPr lang="zh-CN" alt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zh-CN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1D Radiative Transfer</a:t>
                      </a:r>
                    </a:p>
                    <a:p>
                      <a:pPr algn="ctr"/>
                      <a:r>
                        <a:rPr kumimoji="1" lang="en-US" altLang="zh-CN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(Thomas et al 2008, </a:t>
                      </a:r>
                      <a:r>
                        <a:rPr lang="en-US" altLang="zh-CN" sz="1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Ghara</a:t>
                      </a:r>
                      <a:r>
                        <a:rPr lang="en-US" altLang="zh-CN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1" lang="en-US" altLang="zh-CN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et al 2015, </a:t>
                      </a:r>
                      <a:r>
                        <a:rPr lang="en-US" altLang="zh-CN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Krause et al 2018…</a:t>
                      </a:r>
                      <a:r>
                        <a:rPr kumimoji="1" lang="en-US" altLang="zh-CN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kumimoji="1" lang="en-US" altLang="zh-CN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zh-CN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Linear Perturbation Theory of Reionization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zh-CN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(Zhang et al 2007,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zh-CN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Mao et al</a:t>
                      </a:r>
                      <a:r>
                        <a:rPr kumimoji="1" lang="zh-CN" alt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1" lang="en-US" altLang="zh-CN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2015)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283229155"/>
                  </a:ext>
                </a:extLst>
              </a:tr>
              <a:tr h="355138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Energy Band</a:t>
                      </a:r>
                      <a:endParaRPr lang="zh-CN" alt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zh-CN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13.6-200eV</a:t>
                      </a:r>
                      <a:endParaRPr lang="zh-CN" alt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zh-CN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200-10000eV</a:t>
                      </a:r>
                      <a:endParaRPr lang="zh-CN" alt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49381729"/>
                  </a:ext>
                </a:extLst>
              </a:tr>
              <a:tr h="355138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Power index</a:t>
                      </a:r>
                      <a:endParaRPr lang="zh-CN" alt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-3.0</a:t>
                      </a:r>
                      <a:endParaRPr lang="zh-CN" alt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zh-CN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-1.5</a:t>
                      </a:r>
                      <a:endParaRPr lang="zh-CN" alt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873510738"/>
                  </a:ext>
                </a:extLst>
              </a:tr>
              <a:tr h="355138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Used in</a:t>
                      </a:r>
                      <a:endParaRPr lang="zh-CN" alt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zh-CN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Photoionization</a:t>
                      </a:r>
                      <a:endParaRPr lang="zh-CN" alt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zh-CN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Photoionization, Heating, Ly</a:t>
                      </a:r>
                      <a:r>
                        <a:rPr kumimoji="1" lang="el-GR" altLang="zh-CN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α</a:t>
                      </a:r>
                      <a:r>
                        <a:rPr kumimoji="1" lang="en-US" altLang="zh-CN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background</a:t>
                      </a:r>
                      <a:endParaRPr lang="zh-CN" alt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4100904337"/>
                  </a:ext>
                </a:extLst>
              </a:tr>
              <a:tr h="1245943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Assumptions</a:t>
                      </a:r>
                      <a:endParaRPr lang="zh-CN" alt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zh-CN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Spherically symmetric propagation;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kumimoji="1" lang="en-US" altLang="zh-CN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Spatial average and linear perturbation;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kumimoji="1" lang="en-US" altLang="zh-CN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Attenuated by mean optical depth;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kumimoji="1" lang="en-US" altLang="zh-CN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Cell-Wise.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207442273"/>
                  </a:ext>
                </a:extLst>
              </a:tr>
            </a:tbl>
          </a:graphicData>
        </a:graphic>
      </p:graphicFrame>
      <p:pic>
        <p:nvPicPr>
          <p:cNvPr id="3" name="图片 2">
            <a:extLst>
              <a:ext uri="{FF2B5EF4-FFF2-40B4-BE49-F238E27FC236}">
                <a16:creationId xmlns:a16="http://schemas.microsoft.com/office/drawing/2014/main" id="{680189F1-1D56-C202-81B5-BDBEF2ED74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5181" y="0"/>
            <a:ext cx="1008819" cy="95299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D0A7B88-23DC-4D7C-1045-8E97431DC367}"/>
              </a:ext>
            </a:extLst>
          </p:cNvPr>
          <p:cNvSpPr txBox="1"/>
          <p:nvPr/>
        </p:nvSpPr>
        <p:spPr>
          <a:xfrm>
            <a:off x="6327175" y="4863783"/>
            <a:ext cx="2719334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Meng Zhou, Yao Zhang, Yi Mao et al.</a:t>
            </a:r>
          </a:p>
        </p:txBody>
      </p:sp>
    </p:spTree>
    <p:extLst>
      <p:ext uri="{BB962C8B-B14F-4D97-AF65-F5344CB8AC3E}">
        <p14:creationId xmlns:p14="http://schemas.microsoft.com/office/powerpoint/2010/main" val="35002477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">
            <a:extLst>
              <a:ext uri="{FF2B5EF4-FFF2-40B4-BE49-F238E27FC236}">
                <a16:creationId xmlns:a16="http://schemas.microsoft.com/office/drawing/2014/main" id="{3D4214C7-B334-A744-8D23-D3BB50478C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25" y="0"/>
            <a:ext cx="859155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Rectangle 6">
            <a:extLst>
              <a:ext uri="{FF2B5EF4-FFF2-40B4-BE49-F238E27FC236}">
                <a16:creationId xmlns:a16="http://schemas.microsoft.com/office/drawing/2014/main" id="{EDA1306E-F128-4342-BE58-AE37892132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64500" y="4913313"/>
            <a:ext cx="1081088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zh-CN" altLang="en-US" sz="900">
                <a:solidFill>
                  <a:schemeClr val="bg1"/>
                </a:solidFill>
                <a:latin typeface="Songti TC" panose="02010600040101010101" pitchFamily="2" charset="-120"/>
                <a:ea typeface="Songti TC" panose="02010600040101010101" pitchFamily="2" charset="-120"/>
                <a:cs typeface="宋体" panose="02010600030101010101" pitchFamily="2" charset="-122"/>
              </a:rPr>
              <a:t>图：</a:t>
            </a:r>
            <a:r>
              <a:rPr lang="en-US" altLang="zh-CN" sz="900">
                <a:solidFill>
                  <a:schemeClr val="bg1"/>
                </a:solidFill>
                <a:latin typeface="Songti TC" panose="02010600040101010101" pitchFamily="2" charset="-120"/>
                <a:ea typeface="Songti TC" panose="02010600040101010101" pitchFamily="2" charset="-120"/>
                <a:cs typeface="宋体" panose="02010600030101010101" pitchFamily="2" charset="-122"/>
              </a:rPr>
              <a:t>2dFGRS </a:t>
            </a:r>
            <a:r>
              <a:rPr lang="zh-CN" altLang="en-US" sz="900">
                <a:solidFill>
                  <a:schemeClr val="bg1"/>
                </a:solidFill>
                <a:latin typeface="Songti TC" panose="02010600040101010101" pitchFamily="2" charset="-120"/>
                <a:ea typeface="Songti TC" panose="02010600040101010101" pitchFamily="2" charset="-120"/>
                <a:cs typeface="宋体" panose="02010600030101010101" pitchFamily="2" charset="-122"/>
              </a:rPr>
              <a:t>团队</a:t>
            </a:r>
          </a:p>
        </p:txBody>
      </p:sp>
      <p:sp>
        <p:nvSpPr>
          <p:cNvPr id="8196" name="Title 1">
            <a:extLst>
              <a:ext uri="{FF2B5EF4-FFF2-40B4-BE49-F238E27FC236}">
                <a16:creationId xmlns:a16="http://schemas.microsoft.com/office/drawing/2014/main" id="{CDA96296-4DD8-BB48-9B1F-9114E5585B74}"/>
              </a:ext>
            </a:extLst>
          </p:cNvPr>
          <p:cNvSpPr txBox="1">
            <a:spLocks/>
          </p:cNvSpPr>
          <p:nvPr/>
        </p:nvSpPr>
        <p:spPr bwMode="auto">
          <a:xfrm>
            <a:off x="2900248" y="487363"/>
            <a:ext cx="3225800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>
              <a:lnSpc>
                <a:spcPct val="90000"/>
              </a:lnSpc>
              <a:defRPr/>
            </a:pPr>
            <a:r>
              <a:rPr lang="zh-CN" altLang="en-US" sz="2800" b="1" dirty="0">
                <a:gradFill>
                  <a:gsLst>
                    <a:gs pos="98000">
                      <a:srgbClr val="FFC000"/>
                    </a:gs>
                    <a:gs pos="2000">
                      <a:schemeClr val="bg1"/>
                    </a:gs>
                  </a:gsLst>
                  <a:lin ang="27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今天的近邻宇宙</a:t>
            </a:r>
            <a:endParaRPr lang="en-US" altLang="zh-CN" sz="2800" b="1" dirty="0">
              <a:gradFill>
                <a:gsLst>
                  <a:gs pos="98000">
                    <a:srgbClr val="FFC000"/>
                  </a:gs>
                  <a:gs pos="2000">
                    <a:schemeClr val="bg1"/>
                  </a:gs>
                </a:gsLst>
                <a:lin ang="2700000" scaled="1"/>
              </a:gra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7893" name="图片 2">
            <a:extLst>
              <a:ext uri="{FF2B5EF4-FFF2-40B4-BE49-F238E27FC236}">
                <a16:creationId xmlns:a16="http://schemas.microsoft.com/office/drawing/2014/main" id="{9379273A-8E02-EE40-9BD6-6803803BC3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17866">
            <a:off x="5718176" y="747712"/>
            <a:ext cx="20955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33D6B183-F9BA-6B10-CAA7-004D65987F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815" t="2777" r="6685" b="15926"/>
          <a:stretch/>
        </p:blipFill>
        <p:spPr>
          <a:xfrm>
            <a:off x="2613213" y="2607029"/>
            <a:ext cx="1423492" cy="957540"/>
          </a:xfrm>
          <a:prstGeom prst="rect">
            <a:avLst/>
          </a:prstGeom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E6BE2752-0191-71F8-DDAF-DADC1AABB5B3}"/>
              </a:ext>
            </a:extLst>
          </p:cNvPr>
          <p:cNvGrpSpPr/>
          <p:nvPr/>
        </p:nvGrpSpPr>
        <p:grpSpPr>
          <a:xfrm>
            <a:off x="6546282" y="1977133"/>
            <a:ext cx="1079707" cy="1230303"/>
            <a:chOff x="8564349" y="2816278"/>
            <a:chExt cx="1439609" cy="1640404"/>
          </a:xfrm>
        </p:grpSpPr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id="{73DDDFA7-EEB2-F44B-9CDD-39933B9471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75482"/>
            <a:stretch/>
          </p:blipFill>
          <p:spPr>
            <a:xfrm>
              <a:off x="8564349" y="2816278"/>
              <a:ext cx="1439609" cy="1640404"/>
            </a:xfrm>
            <a:prstGeom prst="rect">
              <a:avLst/>
            </a:prstGeom>
          </p:spPr>
        </p:pic>
        <p:sp>
          <p:nvSpPr>
            <p:cNvPr id="5" name="环形箭头 4">
              <a:extLst>
                <a:ext uri="{FF2B5EF4-FFF2-40B4-BE49-F238E27FC236}">
                  <a16:creationId xmlns:a16="http://schemas.microsoft.com/office/drawing/2014/main" id="{345D0822-0C59-B681-82EE-08B4248A759E}"/>
                </a:ext>
              </a:extLst>
            </p:cNvPr>
            <p:cNvSpPr/>
            <p:nvPr/>
          </p:nvSpPr>
          <p:spPr>
            <a:xfrm rot="10800000">
              <a:off x="8966802" y="3350917"/>
              <a:ext cx="634702" cy="623944"/>
            </a:xfrm>
            <a:prstGeom prst="circular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kumimoji="1" lang="zh-CN" altLang="en-US" sz="135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</p:grpSp>
      <p:grpSp>
        <p:nvGrpSpPr>
          <p:cNvPr id="8" name="组合 7">
            <a:extLst>
              <a:ext uri="{FF2B5EF4-FFF2-40B4-BE49-F238E27FC236}">
                <a16:creationId xmlns:a16="http://schemas.microsoft.com/office/drawing/2014/main" id="{C036B42D-71AF-644C-9722-3E55969BF9EF}"/>
              </a:ext>
            </a:extLst>
          </p:cNvPr>
          <p:cNvGrpSpPr/>
          <p:nvPr/>
        </p:nvGrpSpPr>
        <p:grpSpPr>
          <a:xfrm>
            <a:off x="3942073" y="2123459"/>
            <a:ext cx="1363559" cy="1176267"/>
            <a:chOff x="5033109" y="2888326"/>
            <a:chExt cx="1818079" cy="1568356"/>
          </a:xfrm>
        </p:grpSpPr>
        <p:pic>
          <p:nvPicPr>
            <p:cNvPr id="31" name="图片 30">
              <a:extLst>
                <a:ext uri="{FF2B5EF4-FFF2-40B4-BE49-F238E27FC236}">
                  <a16:creationId xmlns:a16="http://schemas.microsoft.com/office/drawing/2014/main" id="{CA6D4B43-47E6-5043-9BDB-949985C79D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859" r="29573"/>
            <a:stretch/>
          </p:blipFill>
          <p:spPr>
            <a:xfrm>
              <a:off x="5135150" y="2888326"/>
              <a:ext cx="1716038" cy="1568356"/>
            </a:xfrm>
            <a:prstGeom prst="rect">
              <a:avLst/>
            </a:prstGeom>
          </p:spPr>
        </p:pic>
        <p:sp>
          <p:nvSpPr>
            <p:cNvPr id="6" name="右箭头 5">
              <a:extLst>
                <a:ext uri="{FF2B5EF4-FFF2-40B4-BE49-F238E27FC236}">
                  <a16:creationId xmlns:a16="http://schemas.microsoft.com/office/drawing/2014/main" id="{86C50012-CE47-1BBD-5CF5-76E8DEBD79C9}"/>
                </a:ext>
              </a:extLst>
            </p:cNvPr>
            <p:cNvSpPr/>
            <p:nvPr/>
          </p:nvSpPr>
          <p:spPr>
            <a:xfrm>
              <a:off x="5033109" y="3381406"/>
              <a:ext cx="429503" cy="204143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kumimoji="1" lang="zh-CN" altLang="en-US" sz="1350">
                <a:solidFill>
                  <a:prstClr val="white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</p:grpSp>
      <p:grpSp>
        <p:nvGrpSpPr>
          <p:cNvPr id="7" name="组合 6">
            <a:extLst>
              <a:ext uri="{FF2B5EF4-FFF2-40B4-BE49-F238E27FC236}">
                <a16:creationId xmlns:a16="http://schemas.microsoft.com/office/drawing/2014/main" id="{8BB9EB4B-30E6-607F-08A1-A08B7D238EB6}"/>
              </a:ext>
            </a:extLst>
          </p:cNvPr>
          <p:cNvGrpSpPr/>
          <p:nvPr/>
        </p:nvGrpSpPr>
        <p:grpSpPr>
          <a:xfrm>
            <a:off x="1106359" y="2105092"/>
            <a:ext cx="1500863" cy="1178804"/>
            <a:chOff x="1498684" y="2682492"/>
            <a:chExt cx="2001151" cy="1571739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4F4FA165-153C-6A4F-8A32-76A40B8EFE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65888"/>
            <a:stretch/>
          </p:blipFill>
          <p:spPr>
            <a:xfrm>
              <a:off x="1498684" y="2682492"/>
              <a:ext cx="1919120" cy="1571739"/>
            </a:xfrm>
            <a:prstGeom prst="rect">
              <a:avLst/>
            </a:prstGeom>
          </p:spPr>
        </p:pic>
        <p:sp>
          <p:nvSpPr>
            <p:cNvPr id="4" name="环形箭头 3">
              <a:extLst>
                <a:ext uri="{FF2B5EF4-FFF2-40B4-BE49-F238E27FC236}">
                  <a16:creationId xmlns:a16="http://schemas.microsoft.com/office/drawing/2014/main" id="{B99D2B37-8AB9-A57A-3276-B59970BE1466}"/>
                </a:ext>
              </a:extLst>
            </p:cNvPr>
            <p:cNvSpPr/>
            <p:nvPr/>
          </p:nvSpPr>
          <p:spPr>
            <a:xfrm rot="10800000" flipH="1">
              <a:off x="2865133" y="3156389"/>
              <a:ext cx="634702" cy="623944"/>
            </a:xfrm>
            <a:prstGeom prst="circular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kumimoji="1" lang="zh-CN" altLang="en-US" sz="135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</p:grpSp>
      <p:sp>
        <p:nvSpPr>
          <p:cNvPr id="15" name="文本框 14">
            <a:extLst>
              <a:ext uri="{FF2B5EF4-FFF2-40B4-BE49-F238E27FC236}">
                <a16:creationId xmlns:a16="http://schemas.microsoft.com/office/drawing/2014/main" id="{64792CB4-05D9-E84F-847A-FB905B1894F1}"/>
              </a:ext>
            </a:extLst>
          </p:cNvPr>
          <p:cNvSpPr txBox="1"/>
          <p:nvPr/>
        </p:nvSpPr>
        <p:spPr>
          <a:xfrm>
            <a:off x="5714301" y="1343913"/>
            <a:ext cx="337257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1" lang="en-US" altLang="zh-CN" sz="1650" dirty="0">
                <a:solidFill>
                  <a:prstClr val="black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“Elephant”: photons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1" lang="en-US" altLang="zh-CN" sz="1650" dirty="0">
                <a:solidFill>
                  <a:prstClr val="black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“Refrigerator”: profiles of bubbles</a:t>
            </a:r>
          </a:p>
        </p:txBody>
      </p:sp>
      <p:grpSp>
        <p:nvGrpSpPr>
          <p:cNvPr id="40" name="组合 39">
            <a:extLst>
              <a:ext uri="{FF2B5EF4-FFF2-40B4-BE49-F238E27FC236}">
                <a16:creationId xmlns:a16="http://schemas.microsoft.com/office/drawing/2014/main" id="{127C75F1-870D-B44B-B6C9-F64285F03D02}"/>
              </a:ext>
            </a:extLst>
          </p:cNvPr>
          <p:cNvGrpSpPr/>
          <p:nvPr/>
        </p:nvGrpSpPr>
        <p:grpSpPr>
          <a:xfrm>
            <a:off x="5078021" y="2607028"/>
            <a:ext cx="1403804" cy="984611"/>
            <a:chOff x="8172103" y="4504093"/>
            <a:chExt cx="2161731" cy="1454131"/>
          </a:xfrm>
        </p:grpSpPr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FC9E0C42-388C-8149-A4E2-C5A04F17FD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815" t="2777" r="6685" b="15926"/>
            <a:stretch/>
          </p:blipFill>
          <p:spPr>
            <a:xfrm>
              <a:off x="8172103" y="4504093"/>
              <a:ext cx="2161731" cy="1454131"/>
            </a:xfrm>
            <a:prstGeom prst="rect">
              <a:avLst/>
            </a:prstGeom>
          </p:spPr>
        </p:pic>
        <p:cxnSp>
          <p:nvCxnSpPr>
            <p:cNvPr id="42" name="直线连接符 41">
              <a:extLst>
                <a:ext uri="{FF2B5EF4-FFF2-40B4-BE49-F238E27FC236}">
                  <a16:creationId xmlns:a16="http://schemas.microsoft.com/office/drawing/2014/main" id="{7F070D7D-BDE8-4844-AADD-E22186D06BC3}"/>
                </a:ext>
              </a:extLst>
            </p:cNvPr>
            <p:cNvCxnSpPr/>
            <p:nvPr/>
          </p:nvCxnSpPr>
          <p:spPr>
            <a:xfrm>
              <a:off x="8989621" y="4906090"/>
              <a:ext cx="0" cy="819397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直线连接符 50">
              <a:extLst>
                <a:ext uri="{FF2B5EF4-FFF2-40B4-BE49-F238E27FC236}">
                  <a16:creationId xmlns:a16="http://schemas.microsoft.com/office/drawing/2014/main" id="{7AACA112-BD38-2A41-9378-87C89F223D96}"/>
                </a:ext>
              </a:extLst>
            </p:cNvPr>
            <p:cNvCxnSpPr/>
            <p:nvPr/>
          </p:nvCxnSpPr>
          <p:spPr>
            <a:xfrm>
              <a:off x="8797637" y="4906089"/>
              <a:ext cx="0" cy="819397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直线连接符 51">
              <a:extLst>
                <a:ext uri="{FF2B5EF4-FFF2-40B4-BE49-F238E27FC236}">
                  <a16:creationId xmlns:a16="http://schemas.microsoft.com/office/drawing/2014/main" id="{EE8ECFCD-8DA9-5D46-82C2-53321BC66FDB}"/>
                </a:ext>
              </a:extLst>
            </p:cNvPr>
            <p:cNvCxnSpPr/>
            <p:nvPr/>
          </p:nvCxnSpPr>
          <p:spPr>
            <a:xfrm>
              <a:off x="8617529" y="4906089"/>
              <a:ext cx="0" cy="819397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直线连接符 52">
              <a:extLst>
                <a:ext uri="{FF2B5EF4-FFF2-40B4-BE49-F238E27FC236}">
                  <a16:creationId xmlns:a16="http://schemas.microsoft.com/office/drawing/2014/main" id="{9F94D699-4DDC-BA4F-ADDA-1DD8557AE2DE}"/>
                </a:ext>
              </a:extLst>
            </p:cNvPr>
            <p:cNvCxnSpPr>
              <a:cxnSpLocks/>
            </p:cNvCxnSpPr>
            <p:nvPr/>
          </p:nvCxnSpPr>
          <p:spPr>
            <a:xfrm>
              <a:off x="9151917" y="5315787"/>
              <a:ext cx="0" cy="40969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直线连接符 53">
              <a:extLst>
                <a:ext uri="{FF2B5EF4-FFF2-40B4-BE49-F238E27FC236}">
                  <a16:creationId xmlns:a16="http://schemas.microsoft.com/office/drawing/2014/main" id="{774BC4DE-BE5D-F047-ABC4-517992354D72}"/>
                </a:ext>
              </a:extLst>
            </p:cNvPr>
            <p:cNvCxnSpPr>
              <a:cxnSpLocks/>
            </p:cNvCxnSpPr>
            <p:nvPr/>
          </p:nvCxnSpPr>
          <p:spPr>
            <a:xfrm>
              <a:off x="8432470" y="4906089"/>
              <a:ext cx="557151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直线连接符 54">
              <a:extLst>
                <a:ext uri="{FF2B5EF4-FFF2-40B4-BE49-F238E27FC236}">
                  <a16:creationId xmlns:a16="http://schemas.microsoft.com/office/drawing/2014/main" id="{C5C08179-98B0-3C4E-B6C2-7FFADB67D464}"/>
                </a:ext>
              </a:extLst>
            </p:cNvPr>
            <p:cNvCxnSpPr>
              <a:cxnSpLocks/>
            </p:cNvCxnSpPr>
            <p:nvPr/>
          </p:nvCxnSpPr>
          <p:spPr>
            <a:xfrm>
              <a:off x="8966970" y="5313807"/>
              <a:ext cx="184947" cy="198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6" name="图片 55">
            <a:extLst>
              <a:ext uri="{FF2B5EF4-FFF2-40B4-BE49-F238E27FC236}">
                <a16:creationId xmlns:a16="http://schemas.microsoft.com/office/drawing/2014/main" id="{11F74499-09F2-084B-8AA5-A84E86701D6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815" t="2777" r="6685" b="15926"/>
          <a:stretch/>
        </p:blipFill>
        <p:spPr>
          <a:xfrm>
            <a:off x="2517100" y="1335773"/>
            <a:ext cx="1423492" cy="957540"/>
          </a:xfrm>
          <a:prstGeom prst="rect">
            <a:avLst/>
          </a:prstGeom>
        </p:spPr>
      </p:pic>
      <p:sp>
        <p:nvSpPr>
          <p:cNvPr id="57" name="立方体 56">
            <a:extLst>
              <a:ext uri="{FF2B5EF4-FFF2-40B4-BE49-F238E27FC236}">
                <a16:creationId xmlns:a16="http://schemas.microsoft.com/office/drawing/2014/main" id="{732C32ED-C1B5-904B-BFE7-CC40A7E9C58E}"/>
              </a:ext>
            </a:extLst>
          </p:cNvPr>
          <p:cNvSpPr/>
          <p:nvPr/>
        </p:nvSpPr>
        <p:spPr>
          <a:xfrm>
            <a:off x="47320" y="690939"/>
            <a:ext cx="1086593" cy="1086593"/>
          </a:xfrm>
          <a:prstGeom prst="cub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kumimoji="1" lang="zh-CN" altLang="en-US" sz="135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58" name="立方体 57">
            <a:extLst>
              <a:ext uri="{FF2B5EF4-FFF2-40B4-BE49-F238E27FC236}">
                <a16:creationId xmlns:a16="http://schemas.microsoft.com/office/drawing/2014/main" id="{E37D1750-A8C7-9C42-BD20-C35DCB77A239}"/>
              </a:ext>
            </a:extLst>
          </p:cNvPr>
          <p:cNvSpPr/>
          <p:nvPr/>
        </p:nvSpPr>
        <p:spPr>
          <a:xfrm>
            <a:off x="7893604" y="2531159"/>
            <a:ext cx="1086593" cy="1086593"/>
          </a:xfrm>
          <a:prstGeom prst="cube">
            <a:avLst/>
          </a:prstGeom>
          <a:solidFill>
            <a:schemeClr val="accent1"/>
          </a:solidFill>
          <a:ln>
            <a:solidFill>
              <a:schemeClr val="bg1"/>
            </a:solidFill>
          </a:ln>
          <a:effectLst>
            <a:glow rad="101600">
              <a:srgbClr val="FF0000">
                <a:alpha val="60000"/>
              </a:srgbClr>
            </a:glo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kumimoji="1" lang="zh-CN" altLang="en-US" sz="1350">
              <a:solidFill>
                <a:prstClr val="white"/>
              </a:solidFill>
              <a:effectLst>
                <a:glow rad="101600">
                  <a:srgbClr val="FF0000">
                    <a:alpha val="60000"/>
                  </a:srgbClr>
                </a:glow>
              </a:effectLst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59" name="右箭头 58">
            <a:extLst>
              <a:ext uri="{FF2B5EF4-FFF2-40B4-BE49-F238E27FC236}">
                <a16:creationId xmlns:a16="http://schemas.microsoft.com/office/drawing/2014/main" id="{3F6294EC-023C-BB45-8A46-8DCE2029F432}"/>
              </a:ext>
            </a:extLst>
          </p:cNvPr>
          <p:cNvSpPr/>
          <p:nvPr/>
        </p:nvSpPr>
        <p:spPr>
          <a:xfrm>
            <a:off x="4140623" y="3295342"/>
            <a:ext cx="1006434" cy="671723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kumimoji="1" lang="zh-CN" altLang="en-US" sz="1350">
              <a:solidFill>
                <a:prstClr val="black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60" name="右箭头 59">
            <a:extLst>
              <a:ext uri="{FF2B5EF4-FFF2-40B4-BE49-F238E27FC236}">
                <a16:creationId xmlns:a16="http://schemas.microsoft.com/office/drawing/2014/main" id="{33013761-CDCB-2F42-9520-06CD8C6E0DB2}"/>
              </a:ext>
            </a:extLst>
          </p:cNvPr>
          <p:cNvSpPr/>
          <p:nvPr/>
        </p:nvSpPr>
        <p:spPr>
          <a:xfrm>
            <a:off x="1366283" y="1483641"/>
            <a:ext cx="1006434" cy="671723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kumimoji="1" lang="zh-CN" altLang="en-US" sz="1350">
              <a:solidFill>
                <a:prstClr val="black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61" name="文本框 60">
            <a:extLst>
              <a:ext uri="{FF2B5EF4-FFF2-40B4-BE49-F238E27FC236}">
                <a16:creationId xmlns:a16="http://schemas.microsoft.com/office/drawing/2014/main" id="{91FE418E-2327-334F-A8AF-A31000383A53}"/>
              </a:ext>
            </a:extLst>
          </p:cNvPr>
          <p:cNvSpPr txBox="1"/>
          <p:nvPr/>
        </p:nvSpPr>
        <p:spPr>
          <a:xfrm>
            <a:off x="1448947" y="1681003"/>
            <a:ext cx="74777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1" lang="en-US" altLang="zh-CN" sz="1350" b="1" dirty="0">
                <a:solidFill>
                  <a:prstClr val="black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Extract</a:t>
            </a:r>
            <a:endParaRPr kumimoji="1" lang="zh-CN" altLang="en-US" sz="1350" b="1" dirty="0">
              <a:solidFill>
                <a:prstClr val="black"/>
              </a:solidFill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62" name="右箭头 61">
            <a:extLst>
              <a:ext uri="{FF2B5EF4-FFF2-40B4-BE49-F238E27FC236}">
                <a16:creationId xmlns:a16="http://schemas.microsoft.com/office/drawing/2014/main" id="{4E3B5EF0-E082-E346-AF01-61B6C77EF1F6}"/>
              </a:ext>
            </a:extLst>
          </p:cNvPr>
          <p:cNvSpPr/>
          <p:nvPr/>
        </p:nvSpPr>
        <p:spPr>
          <a:xfrm>
            <a:off x="6723456" y="2859856"/>
            <a:ext cx="1006434" cy="671723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kumimoji="1" lang="zh-CN" altLang="en-US" sz="1350">
              <a:solidFill>
                <a:prstClr val="black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63" name="文本框 62">
            <a:extLst>
              <a:ext uri="{FF2B5EF4-FFF2-40B4-BE49-F238E27FC236}">
                <a16:creationId xmlns:a16="http://schemas.microsoft.com/office/drawing/2014/main" id="{F19BE097-ACD0-FE4B-86BA-CCA646609A58}"/>
              </a:ext>
            </a:extLst>
          </p:cNvPr>
          <p:cNvSpPr txBox="1"/>
          <p:nvPr/>
        </p:nvSpPr>
        <p:spPr>
          <a:xfrm>
            <a:off x="6896017" y="3080731"/>
            <a:ext cx="52795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1" lang="en-US" altLang="zh-CN" sz="1350" b="1" dirty="0">
                <a:solidFill>
                  <a:prstClr val="black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Print</a:t>
            </a:r>
            <a:endParaRPr kumimoji="1" lang="zh-CN" altLang="en-US" sz="1350" b="1" dirty="0">
              <a:solidFill>
                <a:prstClr val="black"/>
              </a:solidFill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64" name="文本框 63">
            <a:extLst>
              <a:ext uri="{FF2B5EF4-FFF2-40B4-BE49-F238E27FC236}">
                <a16:creationId xmlns:a16="http://schemas.microsoft.com/office/drawing/2014/main" id="{6C8786E8-B17B-3A48-AB3F-E5FD691B6690}"/>
              </a:ext>
            </a:extLst>
          </p:cNvPr>
          <p:cNvSpPr txBox="1"/>
          <p:nvPr/>
        </p:nvSpPr>
        <p:spPr>
          <a:xfrm>
            <a:off x="4247140" y="3483778"/>
            <a:ext cx="69253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1" lang="en-US" altLang="zh-CN" sz="1350" b="1" dirty="0">
                <a:solidFill>
                  <a:prstClr val="black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Evolve</a:t>
            </a:r>
            <a:endParaRPr kumimoji="1" lang="zh-CN" altLang="en-US" sz="1350" b="1" dirty="0">
              <a:solidFill>
                <a:prstClr val="black"/>
              </a:solidFill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65" name="文本框 64">
            <a:extLst>
              <a:ext uri="{FF2B5EF4-FFF2-40B4-BE49-F238E27FC236}">
                <a16:creationId xmlns:a16="http://schemas.microsoft.com/office/drawing/2014/main" id="{7EE02A02-F717-6C4F-A44F-1770D9F4B025}"/>
              </a:ext>
            </a:extLst>
          </p:cNvPr>
          <p:cNvSpPr txBox="1"/>
          <p:nvPr/>
        </p:nvSpPr>
        <p:spPr>
          <a:xfrm>
            <a:off x="168592" y="1139878"/>
            <a:ext cx="72100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1" lang="en-US" altLang="zh-CN" sz="1350" b="1" dirty="0">
                <a:solidFill>
                  <a:prstClr val="black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HII</a:t>
            </a:r>
            <a:r>
              <a:rPr kumimoji="1" lang="en-US" altLang="zh-CN" sz="1350" dirty="0">
                <a:solidFill>
                  <a:prstClr val="black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box</a:t>
            </a:r>
            <a:endParaRPr kumimoji="1" lang="zh-CN" altLang="en-US" sz="1350" dirty="0">
              <a:solidFill>
                <a:prstClr val="black"/>
              </a:solidFill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66" name="文本框 65">
            <a:extLst>
              <a:ext uri="{FF2B5EF4-FFF2-40B4-BE49-F238E27FC236}">
                <a16:creationId xmlns:a16="http://schemas.microsoft.com/office/drawing/2014/main" id="{24246CD2-CD02-774B-83CA-ABF06E537F4D}"/>
              </a:ext>
            </a:extLst>
          </p:cNvPr>
          <p:cNvSpPr txBox="1"/>
          <p:nvPr/>
        </p:nvSpPr>
        <p:spPr>
          <a:xfrm>
            <a:off x="7903077" y="2953344"/>
            <a:ext cx="93267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1" lang="en-US" altLang="zh-CN" sz="1350" b="1" i="1" dirty="0">
                <a:solidFill>
                  <a:prstClr val="black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Updated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1" lang="en-US" altLang="zh-CN" sz="1350" b="1" dirty="0">
                <a:solidFill>
                  <a:prstClr val="black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HII</a:t>
            </a:r>
            <a:r>
              <a:rPr kumimoji="1" lang="en-US" altLang="zh-CN" sz="1350" dirty="0">
                <a:solidFill>
                  <a:prstClr val="black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box</a:t>
            </a:r>
            <a:endParaRPr kumimoji="1" lang="zh-CN" altLang="en-US" sz="1350" dirty="0">
              <a:solidFill>
                <a:prstClr val="black"/>
              </a:solidFill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67" name="文本框 66">
            <a:extLst>
              <a:ext uri="{FF2B5EF4-FFF2-40B4-BE49-F238E27FC236}">
                <a16:creationId xmlns:a16="http://schemas.microsoft.com/office/drawing/2014/main" id="{4BF9DB76-70BA-4940-83E6-18AA950CE888}"/>
              </a:ext>
            </a:extLst>
          </p:cNvPr>
          <p:cNvSpPr txBox="1"/>
          <p:nvPr/>
        </p:nvSpPr>
        <p:spPr>
          <a:xfrm>
            <a:off x="3031911" y="1285649"/>
            <a:ext cx="198781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1" lang="en-US" altLang="zh-CN" sz="1350" dirty="0">
                <a:solidFill>
                  <a:prstClr val="black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Profiles (HII, </a:t>
            </a:r>
            <a:r>
              <a:rPr kumimoji="1" lang="en-US" altLang="zh-CN" sz="1350" dirty="0" err="1">
                <a:solidFill>
                  <a:prstClr val="black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T</a:t>
            </a:r>
            <a:r>
              <a:rPr kumimoji="1" lang="en-US" altLang="zh-CN" sz="1350" baseline="-25000" dirty="0" err="1">
                <a:solidFill>
                  <a:prstClr val="black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gas</a:t>
            </a:r>
            <a:r>
              <a:rPr kumimoji="1" lang="en-US" altLang="zh-CN" sz="1350" dirty="0">
                <a:solidFill>
                  <a:prstClr val="black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… </a:t>
            </a:r>
            <a:r>
              <a:rPr kumimoji="1" lang="en-US" altLang="zh-CN" sz="1350" dirty="0" err="1">
                <a:solidFill>
                  <a:prstClr val="black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etc</a:t>
            </a:r>
            <a:r>
              <a:rPr kumimoji="1" lang="en-US" altLang="zh-CN" sz="1350" dirty="0">
                <a:solidFill>
                  <a:prstClr val="black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)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1" lang="en-US" altLang="zh-CN" sz="1350" dirty="0">
                <a:solidFill>
                  <a:prstClr val="black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with overlapping</a:t>
            </a:r>
          </a:p>
        </p:txBody>
      </p:sp>
      <p:sp>
        <p:nvSpPr>
          <p:cNvPr id="68" name="文本框 67">
            <a:extLst>
              <a:ext uri="{FF2B5EF4-FFF2-40B4-BE49-F238E27FC236}">
                <a16:creationId xmlns:a16="http://schemas.microsoft.com/office/drawing/2014/main" id="{C00AE55C-D3F4-2D49-9FA9-0BE9CB664E32}"/>
              </a:ext>
            </a:extLst>
          </p:cNvPr>
          <p:cNvSpPr txBox="1"/>
          <p:nvPr/>
        </p:nvSpPr>
        <p:spPr>
          <a:xfrm>
            <a:off x="5295753" y="2368069"/>
            <a:ext cx="102746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1" lang="en-US" altLang="zh-CN" sz="1350" b="1" i="1" dirty="0">
                <a:solidFill>
                  <a:prstClr val="black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Updated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1" lang="en-US" altLang="zh-CN" sz="1350" b="1" dirty="0">
                <a:solidFill>
                  <a:prstClr val="black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HII</a:t>
            </a:r>
            <a:r>
              <a:rPr kumimoji="1" lang="en-US" altLang="zh-CN" sz="1350" dirty="0">
                <a:solidFill>
                  <a:prstClr val="black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profiles</a:t>
            </a: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5088BDDD-738D-4ACA-DF8A-E4862731E1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35181" y="0"/>
            <a:ext cx="1008819" cy="952995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AB709CBE-1F28-ECD1-F5B5-6F08FF5EF396}"/>
              </a:ext>
            </a:extLst>
          </p:cNvPr>
          <p:cNvSpPr txBox="1"/>
          <p:nvPr/>
        </p:nvSpPr>
        <p:spPr>
          <a:xfrm>
            <a:off x="1538566" y="182904"/>
            <a:ext cx="56881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1" lang="en-US" altLang="zh-CN" sz="2400" b="1" dirty="0">
                <a:solidFill>
                  <a:prstClr val="black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SIRIUS: S</a:t>
            </a:r>
            <a:r>
              <a:rPr kumimoji="1" lang="en-US" altLang="zh-CN" sz="2400" dirty="0">
                <a:solidFill>
                  <a:prstClr val="black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imulation of </a:t>
            </a:r>
            <a:r>
              <a:rPr kumimoji="1" lang="en-US" altLang="zh-CN" sz="2400" b="1" dirty="0">
                <a:solidFill>
                  <a:prstClr val="black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I</a:t>
            </a:r>
            <a:r>
              <a:rPr kumimoji="1" lang="en-US" altLang="zh-CN" sz="2400" dirty="0">
                <a:solidFill>
                  <a:prstClr val="black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GM </a:t>
            </a:r>
            <a:r>
              <a:rPr kumimoji="1" lang="en-US" altLang="zh-CN" sz="2400" b="1" dirty="0">
                <a:solidFill>
                  <a:prstClr val="black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R</a:t>
            </a:r>
            <a:r>
              <a:rPr kumimoji="1" lang="en-US" altLang="zh-CN" sz="2400" dirty="0">
                <a:solidFill>
                  <a:prstClr val="black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eionization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1" lang="en-US" altLang="zh-CN" sz="2400" b="1" dirty="0">
                <a:solidFill>
                  <a:prstClr val="black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I</a:t>
            </a:r>
            <a:r>
              <a:rPr kumimoji="1" lang="en-US" altLang="zh-CN" sz="2400" dirty="0">
                <a:solidFill>
                  <a:prstClr val="black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n the </a:t>
            </a:r>
            <a:r>
              <a:rPr kumimoji="1" lang="en-US" altLang="zh-CN" sz="2400" b="1" dirty="0">
                <a:solidFill>
                  <a:prstClr val="black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U</a:t>
            </a:r>
            <a:r>
              <a:rPr kumimoji="1" lang="en-US" altLang="zh-CN" sz="2400" dirty="0">
                <a:solidFill>
                  <a:prstClr val="black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niverse with </a:t>
            </a:r>
            <a:r>
              <a:rPr kumimoji="1" lang="en-US" altLang="zh-CN" sz="2400" b="1" dirty="0">
                <a:solidFill>
                  <a:prstClr val="black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S</a:t>
            </a:r>
            <a:r>
              <a:rPr kumimoji="1" lang="en-US" altLang="zh-CN" sz="2400" dirty="0">
                <a:solidFill>
                  <a:prstClr val="black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hell-wise method</a:t>
            </a:r>
          </a:p>
        </p:txBody>
      </p:sp>
      <p:sp>
        <p:nvSpPr>
          <p:cNvPr id="11" name="太阳 10">
            <a:extLst>
              <a:ext uri="{FF2B5EF4-FFF2-40B4-BE49-F238E27FC236}">
                <a16:creationId xmlns:a16="http://schemas.microsoft.com/office/drawing/2014/main" id="{FC4B4062-F4F6-CEC0-B599-119D97DD517F}"/>
              </a:ext>
            </a:extLst>
          </p:cNvPr>
          <p:cNvSpPr/>
          <p:nvPr/>
        </p:nvSpPr>
        <p:spPr>
          <a:xfrm>
            <a:off x="2411466" y="1736954"/>
            <a:ext cx="219635" cy="219635"/>
          </a:xfrm>
          <a:prstGeom prst="sun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kumimoji="1" lang="zh-CN" altLang="en-US" sz="135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cxnSp>
        <p:nvCxnSpPr>
          <p:cNvPr id="14" name="直线箭头连接符 13">
            <a:extLst>
              <a:ext uri="{FF2B5EF4-FFF2-40B4-BE49-F238E27FC236}">
                <a16:creationId xmlns:a16="http://schemas.microsoft.com/office/drawing/2014/main" id="{298E9288-95D1-7B45-7C3A-E76A6FBEEA0E}"/>
              </a:ext>
            </a:extLst>
          </p:cNvPr>
          <p:cNvCxnSpPr/>
          <p:nvPr/>
        </p:nvCxnSpPr>
        <p:spPr>
          <a:xfrm>
            <a:off x="2631101" y="1841739"/>
            <a:ext cx="796883" cy="0"/>
          </a:xfrm>
          <a:prstGeom prst="straightConnector1">
            <a:avLst/>
          </a:prstGeom>
          <a:ln w="190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文本框 18">
            <a:extLst>
              <a:ext uri="{FF2B5EF4-FFF2-40B4-BE49-F238E27FC236}">
                <a16:creationId xmlns:a16="http://schemas.microsoft.com/office/drawing/2014/main" id="{91242B1C-BC95-E5F4-5AD6-111DCAE58530}"/>
              </a:ext>
            </a:extLst>
          </p:cNvPr>
          <p:cNvSpPr txBox="1"/>
          <p:nvPr/>
        </p:nvSpPr>
        <p:spPr>
          <a:xfrm>
            <a:off x="2823691" y="2569822"/>
            <a:ext cx="100643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1" lang="en-US" altLang="zh-CN" sz="1350" b="1" dirty="0">
                <a:solidFill>
                  <a:prstClr val="black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HII</a:t>
            </a:r>
            <a:r>
              <a:rPr kumimoji="1" lang="en-US" altLang="zh-CN" sz="1350" dirty="0">
                <a:solidFill>
                  <a:prstClr val="black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profiles</a:t>
            </a:r>
          </a:p>
        </p:txBody>
      </p:sp>
      <p:sp>
        <p:nvSpPr>
          <p:cNvPr id="13" name="立方体 12">
            <a:extLst>
              <a:ext uri="{FF2B5EF4-FFF2-40B4-BE49-F238E27FC236}">
                <a16:creationId xmlns:a16="http://schemas.microsoft.com/office/drawing/2014/main" id="{F5ED39C0-EEC0-1A3C-BE09-DA3948036406}"/>
              </a:ext>
            </a:extLst>
          </p:cNvPr>
          <p:cNvSpPr/>
          <p:nvPr/>
        </p:nvSpPr>
        <p:spPr>
          <a:xfrm>
            <a:off x="35790" y="2213134"/>
            <a:ext cx="1086593" cy="1086593"/>
          </a:xfrm>
          <a:prstGeom prst="cub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kumimoji="1" lang="zh-CN" altLang="en-US" sz="135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20" name="立方体 19">
            <a:extLst>
              <a:ext uri="{FF2B5EF4-FFF2-40B4-BE49-F238E27FC236}">
                <a16:creationId xmlns:a16="http://schemas.microsoft.com/office/drawing/2014/main" id="{7051B5B2-C65A-D4DA-F462-C29454645ACE}"/>
              </a:ext>
            </a:extLst>
          </p:cNvPr>
          <p:cNvSpPr/>
          <p:nvPr/>
        </p:nvSpPr>
        <p:spPr>
          <a:xfrm>
            <a:off x="5236627" y="3894118"/>
            <a:ext cx="1086593" cy="1086593"/>
          </a:xfrm>
          <a:prstGeom prst="cube">
            <a:avLst/>
          </a:prstGeom>
          <a:solidFill>
            <a:schemeClr val="accent2"/>
          </a:solidFill>
          <a:ln>
            <a:solidFill>
              <a:schemeClr val="bg1"/>
            </a:solidFill>
          </a:ln>
          <a:effectLst>
            <a:glow rad="101600">
              <a:srgbClr val="FF0000">
                <a:alpha val="60000"/>
              </a:srgbClr>
            </a:glo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kumimoji="1" lang="zh-CN" altLang="en-US" sz="1350">
              <a:solidFill>
                <a:prstClr val="white"/>
              </a:solidFill>
              <a:effectLst>
                <a:glow rad="101600">
                  <a:srgbClr val="FF0000">
                    <a:alpha val="60000"/>
                  </a:srgbClr>
                </a:glow>
              </a:effectLst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0F8232EE-BD9E-0951-ED65-C9ED8E136E1C}"/>
              </a:ext>
            </a:extLst>
          </p:cNvPr>
          <p:cNvSpPr txBox="1"/>
          <p:nvPr/>
        </p:nvSpPr>
        <p:spPr>
          <a:xfrm>
            <a:off x="91953" y="2694493"/>
            <a:ext cx="102742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1" lang="en-US" altLang="zh-CN" sz="1350" b="1" dirty="0" err="1">
                <a:solidFill>
                  <a:prstClr val="black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T</a:t>
            </a:r>
            <a:r>
              <a:rPr kumimoji="1" lang="en-US" altLang="zh-CN" sz="1350" b="1" baseline="-25000" dirty="0" err="1">
                <a:solidFill>
                  <a:prstClr val="black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gas</a:t>
            </a:r>
            <a:r>
              <a:rPr kumimoji="1" lang="en-US" altLang="zh-CN" sz="1350" dirty="0">
                <a:solidFill>
                  <a:prstClr val="black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box</a:t>
            </a:r>
            <a:endParaRPr kumimoji="1" lang="zh-CN" altLang="en-US" sz="1350" dirty="0">
              <a:solidFill>
                <a:prstClr val="black"/>
              </a:solidFill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333D5E76-4835-DC98-8BAC-48D833578CBC}"/>
              </a:ext>
            </a:extLst>
          </p:cNvPr>
          <p:cNvSpPr txBox="1"/>
          <p:nvPr/>
        </p:nvSpPr>
        <p:spPr>
          <a:xfrm>
            <a:off x="5211081" y="4386389"/>
            <a:ext cx="87236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1" lang="en-US" altLang="zh-CN" sz="1350" b="1" i="1" dirty="0">
                <a:solidFill>
                  <a:prstClr val="black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Updated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1" lang="en-US" altLang="zh-CN" sz="1350" b="1" dirty="0" err="1">
                <a:solidFill>
                  <a:prstClr val="black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T</a:t>
            </a:r>
            <a:r>
              <a:rPr kumimoji="1" lang="en-US" altLang="zh-CN" sz="1350" b="1" baseline="-25000" dirty="0" err="1">
                <a:solidFill>
                  <a:prstClr val="black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gas</a:t>
            </a:r>
            <a:r>
              <a:rPr kumimoji="1" lang="en-US" altLang="zh-CN" sz="1350" dirty="0">
                <a:solidFill>
                  <a:prstClr val="black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box</a:t>
            </a:r>
            <a:endParaRPr kumimoji="1" lang="zh-CN" altLang="en-US" sz="1350" dirty="0">
              <a:solidFill>
                <a:prstClr val="black"/>
              </a:solidFill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3" name="立方体 22">
            <a:extLst>
              <a:ext uri="{FF2B5EF4-FFF2-40B4-BE49-F238E27FC236}">
                <a16:creationId xmlns:a16="http://schemas.microsoft.com/office/drawing/2014/main" id="{92C29F18-66AC-2BB7-3004-D056B658012A}"/>
              </a:ext>
            </a:extLst>
          </p:cNvPr>
          <p:cNvSpPr/>
          <p:nvPr/>
        </p:nvSpPr>
        <p:spPr>
          <a:xfrm>
            <a:off x="2756199" y="3946967"/>
            <a:ext cx="1086593" cy="1086593"/>
          </a:xfrm>
          <a:prstGeom prst="cub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kumimoji="1" lang="zh-CN" altLang="en-US" sz="135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1BCE250D-3AE3-23D6-5C51-2E3029E26E33}"/>
              </a:ext>
            </a:extLst>
          </p:cNvPr>
          <p:cNvSpPr txBox="1"/>
          <p:nvPr/>
        </p:nvSpPr>
        <p:spPr>
          <a:xfrm>
            <a:off x="2728478" y="4490263"/>
            <a:ext cx="102742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1" lang="en-US" altLang="zh-CN" sz="1350" b="1" dirty="0" err="1">
                <a:solidFill>
                  <a:prstClr val="black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T</a:t>
            </a:r>
            <a:r>
              <a:rPr kumimoji="1" lang="en-US" altLang="zh-CN" sz="1350" b="1" baseline="-25000" dirty="0" err="1">
                <a:solidFill>
                  <a:prstClr val="black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gas</a:t>
            </a:r>
            <a:r>
              <a:rPr kumimoji="1" lang="en-US" altLang="zh-CN" sz="1350" dirty="0">
                <a:solidFill>
                  <a:prstClr val="black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box</a:t>
            </a:r>
            <a:endParaRPr kumimoji="1" lang="zh-CN" altLang="en-US" sz="1350" dirty="0">
              <a:solidFill>
                <a:prstClr val="black"/>
              </a:solidFill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5EC9E2B-8FFF-CCDC-6628-7D769B25BD42}"/>
              </a:ext>
            </a:extLst>
          </p:cNvPr>
          <p:cNvSpPr txBox="1"/>
          <p:nvPr/>
        </p:nvSpPr>
        <p:spPr>
          <a:xfrm>
            <a:off x="6327175" y="4863783"/>
            <a:ext cx="2719334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Meng Zhou, Yao Zhang, Yi Mao et al.</a:t>
            </a:r>
          </a:p>
        </p:txBody>
      </p:sp>
    </p:spTree>
    <p:extLst>
      <p:ext uri="{BB962C8B-B14F-4D97-AF65-F5344CB8AC3E}">
        <p14:creationId xmlns:p14="http://schemas.microsoft.com/office/powerpoint/2010/main" val="74208472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42298A09-AB34-BCFD-7D8A-66904A96D416}"/>
              </a:ext>
            </a:extLst>
          </p:cNvPr>
          <p:cNvGrpSpPr/>
          <p:nvPr/>
        </p:nvGrpSpPr>
        <p:grpSpPr>
          <a:xfrm>
            <a:off x="189255" y="391633"/>
            <a:ext cx="1500863" cy="1178804"/>
            <a:chOff x="1498684" y="2682492"/>
            <a:chExt cx="2001151" cy="1571739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536FAFCF-D0F4-D980-7D6B-C6D4E16B7A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65888"/>
            <a:stretch/>
          </p:blipFill>
          <p:spPr>
            <a:xfrm>
              <a:off x="1498684" y="2682492"/>
              <a:ext cx="1919120" cy="1571739"/>
            </a:xfrm>
            <a:prstGeom prst="rect">
              <a:avLst/>
            </a:prstGeom>
          </p:spPr>
        </p:pic>
        <p:sp>
          <p:nvSpPr>
            <p:cNvPr id="6" name="环形箭头 5">
              <a:extLst>
                <a:ext uri="{FF2B5EF4-FFF2-40B4-BE49-F238E27FC236}">
                  <a16:creationId xmlns:a16="http://schemas.microsoft.com/office/drawing/2014/main" id="{A1B5B453-05ED-4735-F80E-80564F22A9B1}"/>
                </a:ext>
              </a:extLst>
            </p:cNvPr>
            <p:cNvSpPr/>
            <p:nvPr/>
          </p:nvSpPr>
          <p:spPr>
            <a:xfrm rot="10800000" flipH="1">
              <a:off x="2865133" y="3156389"/>
              <a:ext cx="634702" cy="623944"/>
            </a:xfrm>
            <a:prstGeom prst="circular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kumimoji="1" lang="zh-CN" altLang="en-US" sz="135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</p:grpSp>
      <p:sp>
        <p:nvSpPr>
          <p:cNvPr id="7" name="文本框 6">
            <a:extLst>
              <a:ext uri="{FF2B5EF4-FFF2-40B4-BE49-F238E27FC236}">
                <a16:creationId xmlns:a16="http://schemas.microsoft.com/office/drawing/2014/main" id="{61F1BABE-A3B7-61D7-F981-E95D4ED1A7AB}"/>
              </a:ext>
            </a:extLst>
          </p:cNvPr>
          <p:cNvSpPr txBox="1"/>
          <p:nvPr/>
        </p:nvSpPr>
        <p:spPr>
          <a:xfrm>
            <a:off x="1804556" y="722028"/>
            <a:ext cx="12239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1" lang="en-US" altLang="zh-CN" sz="2400" dirty="0">
                <a:solidFill>
                  <a:prstClr val="black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Extract:</a:t>
            </a:r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B7E19559-D9D2-FFC4-5277-4E944CF8B0C0}"/>
              </a:ext>
            </a:extLst>
          </p:cNvPr>
          <p:cNvGrpSpPr/>
          <p:nvPr/>
        </p:nvGrpSpPr>
        <p:grpSpPr>
          <a:xfrm>
            <a:off x="5027454" y="640601"/>
            <a:ext cx="1357084" cy="937034"/>
            <a:chOff x="5418398" y="3312071"/>
            <a:chExt cx="1809445" cy="1249379"/>
          </a:xfrm>
        </p:grpSpPr>
        <p:pic>
          <p:nvPicPr>
            <p:cNvPr id="12" name="图形 11">
              <a:extLst>
                <a:ext uri="{FF2B5EF4-FFF2-40B4-BE49-F238E27FC236}">
                  <a16:creationId xmlns:a16="http://schemas.microsoft.com/office/drawing/2014/main" id="{9B2B5A05-D273-BF03-45BB-C2941E5467C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418398" y="3312071"/>
              <a:ext cx="1809445" cy="1249379"/>
            </a:xfrm>
            <a:prstGeom prst="rect">
              <a:avLst/>
            </a:prstGeom>
          </p:spPr>
        </p:pic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32D9D495-2989-7C9B-B757-A33E86A91465}"/>
                </a:ext>
              </a:extLst>
            </p:cNvPr>
            <p:cNvSpPr txBox="1"/>
            <p:nvPr/>
          </p:nvSpPr>
          <p:spPr>
            <a:xfrm>
              <a:off x="5970269" y="4145814"/>
              <a:ext cx="547383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kumimoji="1" lang="en-US" altLang="zh-CN" sz="9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R</a:t>
              </a:r>
              <a:r>
                <a:rPr kumimoji="1" lang="en-US" altLang="zh-CN" sz="900" baseline="-250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0</a:t>
              </a:r>
              <a:endParaRPr kumimoji="1" lang="zh-CN" altLang="en-US" sz="900" baseline="-25000" dirty="0">
                <a:solidFill>
                  <a:prstClr val="black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07D285E1-FB46-D7D2-B680-84F67C719295}"/>
                </a:ext>
              </a:extLst>
            </p:cNvPr>
            <p:cNvSpPr txBox="1"/>
            <p:nvPr/>
          </p:nvSpPr>
          <p:spPr>
            <a:xfrm>
              <a:off x="6550063" y="4149125"/>
              <a:ext cx="547383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kumimoji="1" lang="en-US" altLang="zh-CN" sz="9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R</a:t>
              </a:r>
              <a:r>
                <a:rPr kumimoji="1" lang="en-US" altLang="zh-CN" sz="900" baseline="-250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1</a:t>
              </a:r>
              <a:endParaRPr kumimoji="1" lang="zh-CN" altLang="en-US" sz="900" baseline="-25000" dirty="0">
                <a:solidFill>
                  <a:prstClr val="black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09061DC1-8C2F-B574-0B87-0029A5D4FF6D}"/>
              </a:ext>
            </a:extLst>
          </p:cNvPr>
          <p:cNvGrpSpPr/>
          <p:nvPr/>
        </p:nvGrpSpPr>
        <p:grpSpPr>
          <a:xfrm>
            <a:off x="5027454" y="1942373"/>
            <a:ext cx="1357084" cy="937034"/>
            <a:chOff x="5418398" y="3312071"/>
            <a:chExt cx="1809445" cy="1249379"/>
          </a:xfrm>
        </p:grpSpPr>
        <p:pic>
          <p:nvPicPr>
            <p:cNvPr id="16" name="图形 15">
              <a:extLst>
                <a:ext uri="{FF2B5EF4-FFF2-40B4-BE49-F238E27FC236}">
                  <a16:creationId xmlns:a16="http://schemas.microsoft.com/office/drawing/2014/main" id="{45BDB57C-ED63-9F44-A613-D70D004254F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418398" y="3312071"/>
              <a:ext cx="1809445" cy="1249379"/>
            </a:xfrm>
            <a:prstGeom prst="rect">
              <a:avLst/>
            </a:prstGeom>
          </p:spPr>
        </p:pic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03056607-A4A3-E9D2-C1A7-54EF3C08A20A}"/>
                </a:ext>
              </a:extLst>
            </p:cNvPr>
            <p:cNvSpPr txBox="1"/>
            <p:nvPr/>
          </p:nvSpPr>
          <p:spPr>
            <a:xfrm>
              <a:off x="5970269" y="4145814"/>
              <a:ext cx="547383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kumimoji="1" lang="en-US" altLang="zh-CN" sz="9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R</a:t>
              </a:r>
              <a:r>
                <a:rPr kumimoji="1" lang="en-US" altLang="zh-CN" sz="900" baseline="-250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1</a:t>
              </a:r>
              <a:endParaRPr kumimoji="1" lang="zh-CN" altLang="en-US" sz="900" baseline="-25000" dirty="0">
                <a:solidFill>
                  <a:prstClr val="black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B27A61A6-E26A-7340-165C-26B559860003}"/>
                </a:ext>
              </a:extLst>
            </p:cNvPr>
            <p:cNvSpPr txBox="1"/>
            <p:nvPr/>
          </p:nvSpPr>
          <p:spPr>
            <a:xfrm>
              <a:off x="6550063" y="4149125"/>
              <a:ext cx="547383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kumimoji="1" lang="en-US" altLang="zh-CN" sz="9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R</a:t>
              </a:r>
              <a:r>
                <a:rPr kumimoji="1" lang="en-US" altLang="zh-CN" sz="900" baseline="-250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2</a:t>
              </a:r>
              <a:endParaRPr kumimoji="1" lang="zh-CN" altLang="en-US" sz="900" baseline="-25000" dirty="0">
                <a:solidFill>
                  <a:prstClr val="black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5F5A923E-9C55-51CF-FEA2-EF8D86630923}"/>
              </a:ext>
            </a:extLst>
          </p:cNvPr>
          <p:cNvGrpSpPr/>
          <p:nvPr/>
        </p:nvGrpSpPr>
        <p:grpSpPr>
          <a:xfrm>
            <a:off x="5065473" y="3686766"/>
            <a:ext cx="1357084" cy="937034"/>
            <a:chOff x="5418398" y="3312071"/>
            <a:chExt cx="1809445" cy="1249379"/>
          </a:xfrm>
        </p:grpSpPr>
        <p:pic>
          <p:nvPicPr>
            <p:cNvPr id="20" name="图形 19">
              <a:extLst>
                <a:ext uri="{FF2B5EF4-FFF2-40B4-BE49-F238E27FC236}">
                  <a16:creationId xmlns:a16="http://schemas.microsoft.com/office/drawing/2014/main" id="{B8485846-AC2C-E4D4-ABE8-8092490AB1E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418398" y="3312071"/>
              <a:ext cx="1809445" cy="1249379"/>
            </a:xfrm>
            <a:prstGeom prst="rect">
              <a:avLst/>
            </a:prstGeom>
          </p:spPr>
        </p:pic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3C5C43AB-875A-1303-56DD-04E14BB07195}"/>
                </a:ext>
              </a:extLst>
            </p:cNvPr>
            <p:cNvSpPr txBox="1"/>
            <p:nvPr/>
          </p:nvSpPr>
          <p:spPr>
            <a:xfrm>
              <a:off x="5970269" y="4145814"/>
              <a:ext cx="547383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kumimoji="1" lang="en-US" altLang="zh-CN" sz="9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R</a:t>
              </a:r>
              <a:r>
                <a:rPr kumimoji="1" lang="en-US" altLang="zh-CN" sz="900" baseline="-250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i-1</a:t>
              </a:r>
              <a:endParaRPr kumimoji="1" lang="zh-CN" altLang="en-US" sz="900" baseline="-25000" dirty="0">
                <a:solidFill>
                  <a:prstClr val="black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2" name="文本框 21">
              <a:extLst>
                <a:ext uri="{FF2B5EF4-FFF2-40B4-BE49-F238E27FC236}">
                  <a16:creationId xmlns:a16="http://schemas.microsoft.com/office/drawing/2014/main" id="{EAB984BC-7EAA-C550-982A-E9B620291700}"/>
                </a:ext>
              </a:extLst>
            </p:cNvPr>
            <p:cNvSpPr txBox="1"/>
            <p:nvPr/>
          </p:nvSpPr>
          <p:spPr>
            <a:xfrm>
              <a:off x="6550063" y="4149125"/>
              <a:ext cx="547383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kumimoji="1" lang="en-US" altLang="zh-CN" sz="9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R</a:t>
              </a:r>
              <a:r>
                <a:rPr kumimoji="1" lang="en-US" altLang="zh-CN" sz="900" baseline="-250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i</a:t>
              </a:r>
              <a:endParaRPr kumimoji="1" lang="zh-CN" altLang="en-US" sz="900" baseline="-25000" dirty="0">
                <a:solidFill>
                  <a:prstClr val="black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29" name="组合 28">
            <a:extLst>
              <a:ext uri="{FF2B5EF4-FFF2-40B4-BE49-F238E27FC236}">
                <a16:creationId xmlns:a16="http://schemas.microsoft.com/office/drawing/2014/main" id="{11F7AA2E-7604-B0A6-EC40-142AEA6666F6}"/>
              </a:ext>
            </a:extLst>
          </p:cNvPr>
          <p:cNvGrpSpPr/>
          <p:nvPr/>
        </p:nvGrpSpPr>
        <p:grpSpPr>
          <a:xfrm>
            <a:off x="6723553" y="941318"/>
            <a:ext cx="323165" cy="323165"/>
            <a:chOff x="1147744" y="4486136"/>
            <a:chExt cx="1121426" cy="1121426"/>
          </a:xfrm>
        </p:grpSpPr>
        <p:sp>
          <p:nvSpPr>
            <p:cNvPr id="30" name="乘 29">
              <a:extLst>
                <a:ext uri="{FF2B5EF4-FFF2-40B4-BE49-F238E27FC236}">
                  <a16:creationId xmlns:a16="http://schemas.microsoft.com/office/drawing/2014/main" id="{F7506681-BFAE-D121-96EA-5E280B8A9117}"/>
                </a:ext>
              </a:extLst>
            </p:cNvPr>
            <p:cNvSpPr/>
            <p:nvPr/>
          </p:nvSpPr>
          <p:spPr>
            <a:xfrm>
              <a:off x="1147744" y="4486136"/>
              <a:ext cx="1121426" cy="1121426"/>
            </a:xfrm>
            <a:prstGeom prst="mathMultiply">
              <a:avLst>
                <a:gd name="adj1" fmla="val 11049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kumimoji="1" lang="zh-CN" altLang="en-US" sz="1350">
                <a:solidFill>
                  <a:prstClr val="white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1" name="椭圆 30">
              <a:extLst>
                <a:ext uri="{FF2B5EF4-FFF2-40B4-BE49-F238E27FC236}">
                  <a16:creationId xmlns:a16="http://schemas.microsoft.com/office/drawing/2014/main" id="{54B2CA76-4DF8-FF9F-AFB4-8011817A2343}"/>
                </a:ext>
              </a:extLst>
            </p:cNvPr>
            <p:cNvSpPr/>
            <p:nvPr/>
          </p:nvSpPr>
          <p:spPr>
            <a:xfrm>
              <a:off x="1155771" y="4494163"/>
              <a:ext cx="1105372" cy="1105372"/>
            </a:xfrm>
            <a:prstGeom prst="ellipse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kumimoji="1" lang="zh-CN" altLang="en-US" sz="1350">
                <a:solidFill>
                  <a:prstClr val="white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</p:grpSp>
      <p:sp>
        <p:nvSpPr>
          <p:cNvPr id="32" name="立方体 31">
            <a:extLst>
              <a:ext uri="{FF2B5EF4-FFF2-40B4-BE49-F238E27FC236}">
                <a16:creationId xmlns:a16="http://schemas.microsoft.com/office/drawing/2014/main" id="{C52C217E-75D3-2141-51AD-1E008D60B0D0}"/>
              </a:ext>
            </a:extLst>
          </p:cNvPr>
          <p:cNvSpPr/>
          <p:nvPr/>
        </p:nvSpPr>
        <p:spPr>
          <a:xfrm>
            <a:off x="7428757" y="537931"/>
            <a:ext cx="1086593" cy="1086593"/>
          </a:xfrm>
          <a:prstGeom prst="cub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kumimoji="1" lang="zh-CN" altLang="en-US" sz="135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33" name="立方体 32">
            <a:extLst>
              <a:ext uri="{FF2B5EF4-FFF2-40B4-BE49-F238E27FC236}">
                <a16:creationId xmlns:a16="http://schemas.microsoft.com/office/drawing/2014/main" id="{477EB579-C212-75C6-0F53-94D1C4D87519}"/>
              </a:ext>
            </a:extLst>
          </p:cNvPr>
          <p:cNvSpPr/>
          <p:nvPr/>
        </p:nvSpPr>
        <p:spPr>
          <a:xfrm>
            <a:off x="7428757" y="1801917"/>
            <a:ext cx="1086593" cy="1086593"/>
          </a:xfrm>
          <a:prstGeom prst="cub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kumimoji="1" lang="zh-CN" altLang="en-US" sz="135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34" name="立方体 33">
            <a:extLst>
              <a:ext uri="{FF2B5EF4-FFF2-40B4-BE49-F238E27FC236}">
                <a16:creationId xmlns:a16="http://schemas.microsoft.com/office/drawing/2014/main" id="{ED218362-DA40-CA9F-03E4-0B461D28B9C6}"/>
              </a:ext>
            </a:extLst>
          </p:cNvPr>
          <p:cNvSpPr/>
          <p:nvPr/>
        </p:nvSpPr>
        <p:spPr>
          <a:xfrm>
            <a:off x="7428757" y="3571419"/>
            <a:ext cx="1086593" cy="1086593"/>
          </a:xfrm>
          <a:prstGeom prst="cub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kumimoji="1" lang="zh-CN" altLang="en-US" sz="1350" dirty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35" name="图片 34">
            <a:extLst>
              <a:ext uri="{FF2B5EF4-FFF2-40B4-BE49-F238E27FC236}">
                <a16:creationId xmlns:a16="http://schemas.microsoft.com/office/drawing/2014/main" id="{921083AC-2229-DCBC-31B0-66A45664771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 l="7815" t="2777" r="6685" b="15926"/>
          <a:stretch/>
        </p:blipFill>
        <p:spPr>
          <a:xfrm>
            <a:off x="3232584" y="3051773"/>
            <a:ext cx="1485064" cy="998958"/>
          </a:xfrm>
          <a:prstGeom prst="rect">
            <a:avLst/>
          </a:prstGeom>
        </p:spPr>
      </p:pic>
      <p:sp>
        <p:nvSpPr>
          <p:cNvPr id="36" name="左大括号 35">
            <a:extLst>
              <a:ext uri="{FF2B5EF4-FFF2-40B4-BE49-F238E27FC236}">
                <a16:creationId xmlns:a16="http://schemas.microsoft.com/office/drawing/2014/main" id="{2CC84758-CFFB-9843-43B2-0569EB464A70}"/>
              </a:ext>
            </a:extLst>
          </p:cNvPr>
          <p:cNvSpPr/>
          <p:nvPr/>
        </p:nvSpPr>
        <p:spPr>
          <a:xfrm>
            <a:off x="4374174" y="540230"/>
            <a:ext cx="778643" cy="4406243"/>
          </a:xfrm>
          <a:prstGeom prst="leftBrace">
            <a:avLst>
              <a:gd name="adj1" fmla="val 8333"/>
              <a:gd name="adj2" fmla="val 68677"/>
            </a:avLst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kumimoji="1" lang="zh-CN" altLang="en-US" sz="1350">
              <a:solidFill>
                <a:prstClr val="black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37" name="图片 36">
            <a:extLst>
              <a:ext uri="{FF2B5EF4-FFF2-40B4-BE49-F238E27FC236}">
                <a16:creationId xmlns:a16="http://schemas.microsoft.com/office/drawing/2014/main" id="{67D40D93-F176-E2E4-2D16-E8E113CB11C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815" t="2777" r="6685" b="15926"/>
          <a:stretch/>
        </p:blipFill>
        <p:spPr>
          <a:xfrm>
            <a:off x="1481713" y="3051773"/>
            <a:ext cx="1485064" cy="998958"/>
          </a:xfrm>
          <a:prstGeom prst="rect">
            <a:avLst/>
          </a:prstGeom>
        </p:spPr>
      </p:pic>
      <p:sp>
        <p:nvSpPr>
          <p:cNvPr id="38" name="等于 37">
            <a:extLst>
              <a:ext uri="{FF2B5EF4-FFF2-40B4-BE49-F238E27FC236}">
                <a16:creationId xmlns:a16="http://schemas.microsoft.com/office/drawing/2014/main" id="{149EDC23-7C27-F165-09A7-C33C35046B2F}"/>
              </a:ext>
            </a:extLst>
          </p:cNvPr>
          <p:cNvSpPr/>
          <p:nvPr/>
        </p:nvSpPr>
        <p:spPr>
          <a:xfrm>
            <a:off x="2756890" y="3323228"/>
            <a:ext cx="410055" cy="410055"/>
          </a:xfrm>
          <a:prstGeom prst="mathEqua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kumimoji="1" lang="zh-CN" altLang="en-US" sz="1350">
              <a:solidFill>
                <a:prstClr val="black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39" name="剪去对角的矩形 38">
            <a:extLst>
              <a:ext uri="{FF2B5EF4-FFF2-40B4-BE49-F238E27FC236}">
                <a16:creationId xmlns:a16="http://schemas.microsoft.com/office/drawing/2014/main" id="{252A6CF7-D649-C2A0-15D5-EA4686FF55BB}"/>
              </a:ext>
            </a:extLst>
          </p:cNvPr>
          <p:cNvSpPr/>
          <p:nvPr/>
        </p:nvSpPr>
        <p:spPr>
          <a:xfrm>
            <a:off x="111427" y="2973927"/>
            <a:ext cx="1091558" cy="1091558"/>
          </a:xfrm>
          <a:prstGeom prst="snip2DiagRect">
            <a:avLst>
              <a:gd name="adj1" fmla="val 0"/>
              <a:gd name="adj2" fmla="val 47711"/>
            </a:avLst>
          </a:prstGeom>
          <a:solidFill>
            <a:schemeClr val="accent2">
              <a:lumMod val="40000"/>
              <a:lumOff val="60000"/>
            </a:schemeClr>
          </a:solid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zh-CN" altLang="en-US" sz="135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40" name="乘 39">
            <a:extLst>
              <a:ext uri="{FF2B5EF4-FFF2-40B4-BE49-F238E27FC236}">
                <a16:creationId xmlns:a16="http://schemas.microsoft.com/office/drawing/2014/main" id="{C04BE808-7646-EB91-CAC8-E73FFA4748A9}"/>
              </a:ext>
            </a:extLst>
          </p:cNvPr>
          <p:cNvSpPr/>
          <p:nvPr/>
        </p:nvSpPr>
        <p:spPr>
          <a:xfrm>
            <a:off x="1289196" y="3451188"/>
            <a:ext cx="282095" cy="282095"/>
          </a:xfrm>
          <a:prstGeom prst="mathMultiply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kumimoji="1" lang="zh-CN" altLang="en-US" sz="135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42" name="矩形 41">
            <a:extLst>
              <a:ext uri="{FF2B5EF4-FFF2-40B4-BE49-F238E27FC236}">
                <a16:creationId xmlns:a16="http://schemas.microsoft.com/office/drawing/2014/main" id="{10C793A9-A1A4-6127-769A-D95F899CDFA7}"/>
              </a:ext>
            </a:extLst>
          </p:cNvPr>
          <p:cNvSpPr/>
          <p:nvPr/>
        </p:nvSpPr>
        <p:spPr>
          <a:xfrm>
            <a:off x="118780" y="2968071"/>
            <a:ext cx="1091558" cy="1091558"/>
          </a:xfrm>
          <a:prstGeom prst="rect">
            <a:avLst/>
          </a:prstGeom>
          <a:noFill/>
          <a:ln w="76200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kumimoji="1" lang="zh-CN" altLang="en-US" sz="135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7179520B-6BDD-54D2-213E-410D62480618}"/>
              </a:ext>
            </a:extLst>
          </p:cNvPr>
          <p:cNvSpPr txBox="1"/>
          <p:nvPr/>
        </p:nvSpPr>
        <p:spPr>
          <a:xfrm>
            <a:off x="-9085" y="4224409"/>
            <a:ext cx="188234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1" lang="en-US" altLang="zh-CN" sz="1350" dirty="0">
                <a:solidFill>
                  <a:srgbClr val="ED7D31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De-Correlation Matrix</a:t>
            </a:r>
            <a:endParaRPr kumimoji="1" lang="zh-CN" altLang="en-US" sz="1350" dirty="0">
              <a:solidFill>
                <a:srgbClr val="ED7D31"/>
              </a:solidFill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97" name="文本框 96">
            <a:extLst>
              <a:ext uri="{FF2B5EF4-FFF2-40B4-BE49-F238E27FC236}">
                <a16:creationId xmlns:a16="http://schemas.microsoft.com/office/drawing/2014/main" id="{9F52DE07-1A83-36AE-BE77-6DD45B484749}"/>
              </a:ext>
            </a:extLst>
          </p:cNvPr>
          <p:cNvSpPr txBox="1"/>
          <p:nvPr/>
        </p:nvSpPr>
        <p:spPr>
          <a:xfrm>
            <a:off x="6867487" y="3202611"/>
            <a:ext cx="778643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1" lang="en-US" altLang="zh-CN" sz="1650" dirty="0">
                <a:solidFill>
                  <a:prstClr val="black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……</a:t>
            </a:r>
            <a:endParaRPr kumimoji="1" lang="zh-CN" altLang="en-US" sz="1650" dirty="0">
              <a:solidFill>
                <a:prstClr val="black"/>
              </a:solidFill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98" name="文本框 97">
            <a:extLst>
              <a:ext uri="{FF2B5EF4-FFF2-40B4-BE49-F238E27FC236}">
                <a16:creationId xmlns:a16="http://schemas.microsoft.com/office/drawing/2014/main" id="{2E8E0066-C78B-CC9D-8E7B-9EB8AB04C2EA}"/>
              </a:ext>
            </a:extLst>
          </p:cNvPr>
          <p:cNvSpPr txBox="1"/>
          <p:nvPr/>
        </p:nvSpPr>
        <p:spPr>
          <a:xfrm>
            <a:off x="5003473" y="3227715"/>
            <a:ext cx="169683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1" lang="en-US" altLang="zh-CN" sz="1350" dirty="0">
                <a:solidFill>
                  <a:prstClr val="black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Volume-Normalized</a:t>
            </a:r>
            <a:endParaRPr kumimoji="1" lang="zh-CN" altLang="en-US" sz="1350" dirty="0">
              <a:solidFill>
                <a:prstClr val="black"/>
              </a:solidFill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34D2CF2B-F557-76B0-6699-913F4AAEC40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35181" y="0"/>
            <a:ext cx="1008819" cy="952995"/>
          </a:xfrm>
          <a:prstGeom prst="rect">
            <a:avLst/>
          </a:prstGeom>
        </p:spPr>
      </p:pic>
      <p:sp>
        <p:nvSpPr>
          <p:cNvPr id="8" name="太阳 7">
            <a:extLst>
              <a:ext uri="{FF2B5EF4-FFF2-40B4-BE49-F238E27FC236}">
                <a16:creationId xmlns:a16="http://schemas.microsoft.com/office/drawing/2014/main" id="{892F6CDE-25EE-AA11-39C6-C62B203E6155}"/>
              </a:ext>
            </a:extLst>
          </p:cNvPr>
          <p:cNvSpPr/>
          <p:nvPr/>
        </p:nvSpPr>
        <p:spPr>
          <a:xfrm>
            <a:off x="1491523" y="3461602"/>
            <a:ext cx="219635" cy="219635"/>
          </a:xfrm>
          <a:prstGeom prst="sun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kumimoji="1" lang="zh-CN" altLang="en-US" sz="1350" dirty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cxnSp>
        <p:nvCxnSpPr>
          <p:cNvPr id="10" name="直线箭头连接符 9">
            <a:extLst>
              <a:ext uri="{FF2B5EF4-FFF2-40B4-BE49-F238E27FC236}">
                <a16:creationId xmlns:a16="http://schemas.microsoft.com/office/drawing/2014/main" id="{DA9F9967-0B8E-523C-FBB9-938D5F3A7AAC}"/>
              </a:ext>
            </a:extLst>
          </p:cNvPr>
          <p:cNvCxnSpPr/>
          <p:nvPr/>
        </p:nvCxnSpPr>
        <p:spPr>
          <a:xfrm>
            <a:off x="1711159" y="3571419"/>
            <a:ext cx="796883" cy="0"/>
          </a:xfrm>
          <a:prstGeom prst="straightConnector1">
            <a:avLst/>
          </a:prstGeom>
          <a:ln w="190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标题 1">
            <a:extLst>
              <a:ext uri="{FF2B5EF4-FFF2-40B4-BE49-F238E27FC236}">
                <a16:creationId xmlns:a16="http://schemas.microsoft.com/office/drawing/2014/main" id="{9A3593BB-8583-9359-02EE-6D4C09CBEB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997" y="-574"/>
            <a:ext cx="7893920" cy="718559"/>
          </a:xfrm>
        </p:spPr>
        <p:txBody>
          <a:bodyPr>
            <a:normAutofit fontScale="90000"/>
          </a:bodyPr>
          <a:lstStyle/>
          <a:p>
            <a:r>
              <a:rPr kumimoji="1" lang="en-US" altLang="zh-CN" sz="2700" dirty="0">
                <a:latin typeface="Arial" panose="020B0604020202020204" pitchFamily="34" charset="0"/>
                <a:cs typeface="Arial" panose="020B0604020202020204" pitchFamily="34" charset="0"/>
              </a:rPr>
              <a:t>We use </a:t>
            </a:r>
            <a:r>
              <a:rPr kumimoji="1" lang="en-US" altLang="zh-CN" sz="2700" b="1" dirty="0">
                <a:latin typeface="Arial" panose="020B0604020202020204" pitchFamily="34" charset="0"/>
                <a:cs typeface="Arial" panose="020B0604020202020204" pitchFamily="34" charset="0"/>
              </a:rPr>
              <a:t>Shell</a:t>
            </a:r>
            <a:r>
              <a:rPr kumimoji="1" lang="en-US" altLang="zh-CN" sz="2700" dirty="0">
                <a:latin typeface="Arial" panose="020B0604020202020204" pitchFamily="34" charset="0"/>
                <a:cs typeface="Arial" panose="020B0604020202020204" pitchFamily="34" charset="0"/>
              </a:rPr>
              <a:t> window functions to extract/print profiles.</a:t>
            </a:r>
            <a:endParaRPr kumimoji="1" lang="zh-CN" altLang="en-US" sz="2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文本框 43">
            <a:extLst>
              <a:ext uri="{FF2B5EF4-FFF2-40B4-BE49-F238E27FC236}">
                <a16:creationId xmlns:a16="http://schemas.microsoft.com/office/drawing/2014/main" id="{EFE96B43-59C5-95D5-2A4F-88D6F8AABD92}"/>
              </a:ext>
            </a:extLst>
          </p:cNvPr>
          <p:cNvSpPr txBox="1"/>
          <p:nvPr/>
        </p:nvSpPr>
        <p:spPr>
          <a:xfrm>
            <a:off x="2045442" y="1681479"/>
            <a:ext cx="27795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1" lang="en-US" altLang="zh-CN" sz="1350" dirty="0">
                <a:solidFill>
                  <a:prstClr val="black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1</a:t>
            </a:r>
            <a:endParaRPr kumimoji="1" lang="zh-CN" altLang="en-US" sz="1350" dirty="0">
              <a:solidFill>
                <a:prstClr val="black"/>
              </a:solidFill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3E971D1C-56F7-667E-609D-5593E599F3CC}"/>
              </a:ext>
            </a:extLst>
          </p:cNvPr>
          <p:cNvSpPr txBox="1"/>
          <p:nvPr/>
        </p:nvSpPr>
        <p:spPr>
          <a:xfrm>
            <a:off x="2059110" y="2277957"/>
            <a:ext cx="22971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1" lang="en-US" altLang="zh-CN" sz="1350" dirty="0">
                <a:solidFill>
                  <a:prstClr val="black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0</a:t>
            </a:r>
            <a:endParaRPr kumimoji="1" lang="zh-CN" altLang="en-US" sz="1350" dirty="0">
              <a:solidFill>
                <a:prstClr val="black"/>
              </a:solidFill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46" name="左大括号 45">
            <a:extLst>
              <a:ext uri="{FF2B5EF4-FFF2-40B4-BE49-F238E27FC236}">
                <a16:creationId xmlns:a16="http://schemas.microsoft.com/office/drawing/2014/main" id="{35743037-6CBB-B2C6-403F-F7E1C8942039}"/>
              </a:ext>
            </a:extLst>
          </p:cNvPr>
          <p:cNvSpPr/>
          <p:nvPr/>
        </p:nvSpPr>
        <p:spPr>
          <a:xfrm>
            <a:off x="1862101" y="1684460"/>
            <a:ext cx="231569" cy="833864"/>
          </a:xfrm>
          <a:prstGeom prst="leftBrac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kumimoji="1" lang="zh-CN" altLang="en-US" sz="1350">
              <a:solidFill>
                <a:prstClr val="black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47" name="文本框 46">
            <a:extLst>
              <a:ext uri="{FF2B5EF4-FFF2-40B4-BE49-F238E27FC236}">
                <a16:creationId xmlns:a16="http://schemas.microsoft.com/office/drawing/2014/main" id="{3151E6E1-9D87-08AC-1A5C-40216885904E}"/>
              </a:ext>
            </a:extLst>
          </p:cNvPr>
          <p:cNvSpPr txBox="1"/>
          <p:nvPr/>
        </p:nvSpPr>
        <p:spPr>
          <a:xfrm>
            <a:off x="1664175" y="1963958"/>
            <a:ext cx="22393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1" lang="en-US" altLang="zh-CN" sz="1350" dirty="0">
                <a:solidFill>
                  <a:prstClr val="black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=</a:t>
            </a:r>
            <a:endParaRPr kumimoji="1" lang="zh-CN" altLang="en-US" sz="1350">
              <a:solidFill>
                <a:prstClr val="black"/>
              </a:solidFill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48" name="图片 47">
            <a:extLst>
              <a:ext uri="{FF2B5EF4-FFF2-40B4-BE49-F238E27FC236}">
                <a16:creationId xmlns:a16="http://schemas.microsoft.com/office/drawing/2014/main" id="{09E1A924-605A-7101-E129-73D251A448B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6670" y="2010265"/>
            <a:ext cx="1407505" cy="193598"/>
          </a:xfrm>
          <a:prstGeom prst="rect">
            <a:avLst/>
          </a:prstGeom>
        </p:spPr>
      </p:pic>
      <p:sp>
        <p:nvSpPr>
          <p:cNvPr id="49" name="文本框 48">
            <a:extLst>
              <a:ext uri="{FF2B5EF4-FFF2-40B4-BE49-F238E27FC236}">
                <a16:creationId xmlns:a16="http://schemas.microsoft.com/office/drawing/2014/main" id="{9422792B-B52A-B1EC-FD4E-01C5F29D1660}"/>
              </a:ext>
            </a:extLst>
          </p:cNvPr>
          <p:cNvSpPr txBox="1"/>
          <p:nvPr/>
        </p:nvSpPr>
        <p:spPr>
          <a:xfrm>
            <a:off x="2286908" y="2285355"/>
            <a:ext cx="90924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1" lang="en-US" altLang="zh-CN" sz="1350" dirty="0">
                <a:solidFill>
                  <a:prstClr val="black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Otherwise</a:t>
            </a:r>
            <a:endParaRPr kumimoji="1" lang="zh-CN" altLang="en-US" sz="1350" dirty="0">
              <a:solidFill>
                <a:prstClr val="black"/>
              </a:solidFill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51" name="图片 50">
            <a:extLst>
              <a:ext uri="{FF2B5EF4-FFF2-40B4-BE49-F238E27FC236}">
                <a16:creationId xmlns:a16="http://schemas.microsoft.com/office/drawing/2014/main" id="{E79BA342-E405-D362-2C5F-22EE8C5FB99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71100" y="1737002"/>
            <a:ext cx="1815035" cy="205371"/>
          </a:xfrm>
          <a:prstGeom prst="rect">
            <a:avLst/>
          </a:prstGeom>
        </p:spPr>
      </p:pic>
      <p:grpSp>
        <p:nvGrpSpPr>
          <p:cNvPr id="50" name="组合 49">
            <a:extLst>
              <a:ext uri="{FF2B5EF4-FFF2-40B4-BE49-F238E27FC236}">
                <a16:creationId xmlns:a16="http://schemas.microsoft.com/office/drawing/2014/main" id="{111B06B0-131D-F274-3A2D-A76DA874D566}"/>
              </a:ext>
            </a:extLst>
          </p:cNvPr>
          <p:cNvGrpSpPr/>
          <p:nvPr/>
        </p:nvGrpSpPr>
        <p:grpSpPr>
          <a:xfrm>
            <a:off x="6723553" y="2231791"/>
            <a:ext cx="323165" cy="323165"/>
            <a:chOff x="1147744" y="4486136"/>
            <a:chExt cx="1121426" cy="1121426"/>
          </a:xfrm>
        </p:grpSpPr>
        <p:sp>
          <p:nvSpPr>
            <p:cNvPr id="52" name="乘 51">
              <a:extLst>
                <a:ext uri="{FF2B5EF4-FFF2-40B4-BE49-F238E27FC236}">
                  <a16:creationId xmlns:a16="http://schemas.microsoft.com/office/drawing/2014/main" id="{173F6B1C-E9B2-451D-3DC7-FBE91EB9ED14}"/>
                </a:ext>
              </a:extLst>
            </p:cNvPr>
            <p:cNvSpPr/>
            <p:nvPr/>
          </p:nvSpPr>
          <p:spPr>
            <a:xfrm>
              <a:off x="1147744" y="4486136"/>
              <a:ext cx="1121426" cy="1121426"/>
            </a:xfrm>
            <a:prstGeom prst="mathMultiply">
              <a:avLst>
                <a:gd name="adj1" fmla="val 11049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kumimoji="1" lang="zh-CN" altLang="en-US" sz="1350">
                <a:solidFill>
                  <a:prstClr val="white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53" name="椭圆 52">
              <a:extLst>
                <a:ext uri="{FF2B5EF4-FFF2-40B4-BE49-F238E27FC236}">
                  <a16:creationId xmlns:a16="http://schemas.microsoft.com/office/drawing/2014/main" id="{1E072109-C979-CFB8-4440-64D462FDE354}"/>
                </a:ext>
              </a:extLst>
            </p:cNvPr>
            <p:cNvSpPr/>
            <p:nvPr/>
          </p:nvSpPr>
          <p:spPr>
            <a:xfrm>
              <a:off x="1155771" y="4494163"/>
              <a:ext cx="1105372" cy="1105372"/>
            </a:xfrm>
            <a:prstGeom prst="ellipse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kumimoji="1" lang="zh-CN" altLang="en-US" sz="1350">
                <a:solidFill>
                  <a:prstClr val="white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</p:grpSp>
      <p:grpSp>
        <p:nvGrpSpPr>
          <p:cNvPr id="54" name="组合 53">
            <a:extLst>
              <a:ext uri="{FF2B5EF4-FFF2-40B4-BE49-F238E27FC236}">
                <a16:creationId xmlns:a16="http://schemas.microsoft.com/office/drawing/2014/main" id="{619DAD2B-9947-B049-BE96-7CAE962BCA96}"/>
              </a:ext>
            </a:extLst>
          </p:cNvPr>
          <p:cNvGrpSpPr/>
          <p:nvPr/>
        </p:nvGrpSpPr>
        <p:grpSpPr>
          <a:xfrm>
            <a:off x="6723553" y="4011849"/>
            <a:ext cx="323165" cy="323165"/>
            <a:chOff x="1147744" y="4486136"/>
            <a:chExt cx="1121426" cy="1121426"/>
          </a:xfrm>
        </p:grpSpPr>
        <p:sp>
          <p:nvSpPr>
            <p:cNvPr id="55" name="乘 54">
              <a:extLst>
                <a:ext uri="{FF2B5EF4-FFF2-40B4-BE49-F238E27FC236}">
                  <a16:creationId xmlns:a16="http://schemas.microsoft.com/office/drawing/2014/main" id="{EA9F5C92-99F2-F192-7684-E480601EAB9F}"/>
                </a:ext>
              </a:extLst>
            </p:cNvPr>
            <p:cNvSpPr/>
            <p:nvPr/>
          </p:nvSpPr>
          <p:spPr>
            <a:xfrm>
              <a:off x="1147744" y="4486136"/>
              <a:ext cx="1121426" cy="1121426"/>
            </a:xfrm>
            <a:prstGeom prst="mathMultiply">
              <a:avLst>
                <a:gd name="adj1" fmla="val 11049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kumimoji="1" lang="zh-CN" altLang="en-US" sz="1350">
                <a:solidFill>
                  <a:prstClr val="white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56" name="椭圆 55">
              <a:extLst>
                <a:ext uri="{FF2B5EF4-FFF2-40B4-BE49-F238E27FC236}">
                  <a16:creationId xmlns:a16="http://schemas.microsoft.com/office/drawing/2014/main" id="{0BF22CE7-3DC0-602E-8E71-687D01E823EB}"/>
                </a:ext>
              </a:extLst>
            </p:cNvPr>
            <p:cNvSpPr/>
            <p:nvPr/>
          </p:nvSpPr>
          <p:spPr>
            <a:xfrm>
              <a:off x="1155771" y="4494163"/>
              <a:ext cx="1105372" cy="1105372"/>
            </a:xfrm>
            <a:prstGeom prst="ellipse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kumimoji="1" lang="zh-CN" altLang="en-US" sz="1350">
                <a:solidFill>
                  <a:prstClr val="white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</p:grpSp>
      <p:sp>
        <p:nvSpPr>
          <p:cNvPr id="57" name="文本框 56">
            <a:extLst>
              <a:ext uri="{FF2B5EF4-FFF2-40B4-BE49-F238E27FC236}">
                <a16:creationId xmlns:a16="http://schemas.microsoft.com/office/drawing/2014/main" id="{9A381DD9-0258-7384-A98B-065639CFA627}"/>
              </a:ext>
            </a:extLst>
          </p:cNvPr>
          <p:cNvSpPr txBox="1"/>
          <p:nvPr/>
        </p:nvSpPr>
        <p:spPr>
          <a:xfrm>
            <a:off x="6357944" y="4482334"/>
            <a:ext cx="1152700" cy="300082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1" lang="en-US" altLang="zh-CN" sz="1350" dirty="0">
                <a:solidFill>
                  <a:prstClr val="black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Convolution</a:t>
            </a:r>
            <a:endParaRPr kumimoji="1" lang="zh-CN" altLang="en-US" sz="1350" dirty="0">
              <a:solidFill>
                <a:prstClr val="black"/>
              </a:solidFill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cxnSp>
        <p:nvCxnSpPr>
          <p:cNvPr id="59" name="直线箭头连接符 58">
            <a:extLst>
              <a:ext uri="{FF2B5EF4-FFF2-40B4-BE49-F238E27FC236}">
                <a16:creationId xmlns:a16="http://schemas.microsoft.com/office/drawing/2014/main" id="{1FA00C12-6BB7-451B-E29B-92A3D75A0BA6}"/>
              </a:ext>
            </a:extLst>
          </p:cNvPr>
          <p:cNvCxnSpPr>
            <a:cxnSpLocks/>
            <a:stCxn id="57" idx="0"/>
            <a:endCxn id="56" idx="4"/>
          </p:cNvCxnSpPr>
          <p:nvPr/>
        </p:nvCxnSpPr>
        <p:spPr>
          <a:xfrm flipH="1" flipV="1">
            <a:off x="6885136" y="4332701"/>
            <a:ext cx="49158" cy="14963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80131C22-630D-785E-85A4-98C1F023BE66}"/>
              </a:ext>
            </a:extLst>
          </p:cNvPr>
          <p:cNvSpPr txBox="1"/>
          <p:nvPr/>
        </p:nvSpPr>
        <p:spPr>
          <a:xfrm>
            <a:off x="6213422" y="4842375"/>
            <a:ext cx="2719334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Meng Zhou, Yao Zhang, Yi Mao et al.</a:t>
            </a:r>
          </a:p>
        </p:txBody>
      </p:sp>
    </p:spTree>
    <p:extLst>
      <p:ext uri="{BB962C8B-B14F-4D97-AF65-F5344CB8AC3E}">
        <p14:creationId xmlns:p14="http://schemas.microsoft.com/office/powerpoint/2010/main" val="399628896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>
            <a:extLst>
              <a:ext uri="{FF2B5EF4-FFF2-40B4-BE49-F238E27FC236}">
                <a16:creationId xmlns:a16="http://schemas.microsoft.com/office/drawing/2014/main" id="{E93A0FF9-23B2-AC0E-2345-C3624DB9A7ED}"/>
              </a:ext>
            </a:extLst>
          </p:cNvPr>
          <p:cNvGrpSpPr/>
          <p:nvPr/>
        </p:nvGrpSpPr>
        <p:grpSpPr>
          <a:xfrm>
            <a:off x="211832" y="510575"/>
            <a:ext cx="1079707" cy="1230303"/>
            <a:chOff x="8564349" y="2816278"/>
            <a:chExt cx="1439609" cy="1640404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14777A13-90C3-607D-3E65-F125E867BD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75482"/>
            <a:stretch/>
          </p:blipFill>
          <p:spPr>
            <a:xfrm>
              <a:off x="8564349" y="2816278"/>
              <a:ext cx="1439609" cy="1640404"/>
            </a:xfrm>
            <a:prstGeom prst="rect">
              <a:avLst/>
            </a:prstGeom>
          </p:spPr>
        </p:pic>
        <p:sp>
          <p:nvSpPr>
            <p:cNvPr id="8" name="环形箭头 7">
              <a:extLst>
                <a:ext uri="{FF2B5EF4-FFF2-40B4-BE49-F238E27FC236}">
                  <a16:creationId xmlns:a16="http://schemas.microsoft.com/office/drawing/2014/main" id="{EC611511-A70F-C16A-40C6-124BE41FAE56}"/>
                </a:ext>
              </a:extLst>
            </p:cNvPr>
            <p:cNvSpPr/>
            <p:nvPr/>
          </p:nvSpPr>
          <p:spPr>
            <a:xfrm rot="10800000">
              <a:off x="8966802" y="3350917"/>
              <a:ext cx="634702" cy="623944"/>
            </a:xfrm>
            <a:prstGeom prst="circular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kumimoji="1" lang="zh-CN" altLang="en-US" sz="135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</p:grpSp>
      <p:sp>
        <p:nvSpPr>
          <p:cNvPr id="15" name="文本框 14">
            <a:extLst>
              <a:ext uri="{FF2B5EF4-FFF2-40B4-BE49-F238E27FC236}">
                <a16:creationId xmlns:a16="http://schemas.microsoft.com/office/drawing/2014/main" id="{89ABCE23-53F6-A824-4924-14CA50DC843F}"/>
              </a:ext>
            </a:extLst>
          </p:cNvPr>
          <p:cNvSpPr txBox="1"/>
          <p:nvPr/>
        </p:nvSpPr>
        <p:spPr>
          <a:xfrm>
            <a:off x="1264102" y="911555"/>
            <a:ext cx="9328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1" lang="en-US" altLang="zh-CN" sz="2400" dirty="0">
                <a:solidFill>
                  <a:prstClr val="black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Print:</a:t>
            </a: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8F3FC42E-C0A6-DF25-EE9F-46B0580AE07B}"/>
              </a:ext>
            </a:extLst>
          </p:cNvPr>
          <p:cNvGrpSpPr/>
          <p:nvPr/>
        </p:nvGrpSpPr>
        <p:grpSpPr>
          <a:xfrm>
            <a:off x="3893458" y="787028"/>
            <a:ext cx="1357084" cy="937034"/>
            <a:chOff x="5418398" y="3312071"/>
            <a:chExt cx="1809445" cy="1249379"/>
          </a:xfrm>
        </p:grpSpPr>
        <p:pic>
          <p:nvPicPr>
            <p:cNvPr id="5" name="图形 4">
              <a:extLst>
                <a:ext uri="{FF2B5EF4-FFF2-40B4-BE49-F238E27FC236}">
                  <a16:creationId xmlns:a16="http://schemas.microsoft.com/office/drawing/2014/main" id="{6CCCDE74-C818-4C86-BCE5-E80BF10D71D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418398" y="3312071"/>
              <a:ext cx="1809445" cy="1249379"/>
            </a:xfrm>
            <a:prstGeom prst="rect">
              <a:avLst/>
            </a:prstGeom>
          </p:spPr>
        </p:pic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687A671A-97E1-DFB2-F652-3641C6182506}"/>
                </a:ext>
              </a:extLst>
            </p:cNvPr>
            <p:cNvSpPr txBox="1"/>
            <p:nvPr/>
          </p:nvSpPr>
          <p:spPr>
            <a:xfrm>
              <a:off x="5970269" y="4145814"/>
              <a:ext cx="547383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kumimoji="1" lang="en-US" altLang="zh-CN" sz="9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R</a:t>
              </a:r>
              <a:r>
                <a:rPr kumimoji="1" lang="en-US" altLang="zh-CN" sz="900" baseline="-250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0</a:t>
              </a:r>
              <a:endParaRPr kumimoji="1" lang="zh-CN" altLang="en-US" sz="900" baseline="-25000" dirty="0">
                <a:solidFill>
                  <a:prstClr val="black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70BC500B-5F2C-9A51-CBA9-F311240999BB}"/>
                </a:ext>
              </a:extLst>
            </p:cNvPr>
            <p:cNvSpPr txBox="1"/>
            <p:nvPr/>
          </p:nvSpPr>
          <p:spPr>
            <a:xfrm>
              <a:off x="6550063" y="4149125"/>
              <a:ext cx="547383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kumimoji="1" lang="en-US" altLang="zh-CN" sz="9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R</a:t>
              </a:r>
              <a:r>
                <a:rPr kumimoji="1" lang="en-US" altLang="zh-CN" sz="900" baseline="-250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1</a:t>
              </a:r>
              <a:endParaRPr kumimoji="1" lang="zh-CN" altLang="en-US" sz="900" baseline="-25000" dirty="0">
                <a:solidFill>
                  <a:prstClr val="black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82D55902-4EEA-6B97-C69A-651B1C43D763}"/>
              </a:ext>
            </a:extLst>
          </p:cNvPr>
          <p:cNvGrpSpPr>
            <a:grpSpLocks noChangeAspect="1"/>
          </p:cNvGrpSpPr>
          <p:nvPr/>
        </p:nvGrpSpPr>
        <p:grpSpPr>
          <a:xfrm>
            <a:off x="6675074" y="776294"/>
            <a:ext cx="1424919" cy="958500"/>
            <a:chOff x="8172103" y="4504093"/>
            <a:chExt cx="2161731" cy="1454131"/>
          </a:xfrm>
        </p:grpSpPr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53C32496-5BAE-5135-C1BD-68F62BEFB8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7815" t="2777" r="6685" b="15926"/>
            <a:stretch/>
          </p:blipFill>
          <p:spPr>
            <a:xfrm>
              <a:off x="8172103" y="4504093"/>
              <a:ext cx="2161731" cy="1454131"/>
            </a:xfrm>
            <a:prstGeom prst="rect">
              <a:avLst/>
            </a:prstGeom>
          </p:spPr>
        </p:pic>
        <p:cxnSp>
          <p:nvCxnSpPr>
            <p:cNvPr id="26" name="直线连接符 25">
              <a:extLst>
                <a:ext uri="{FF2B5EF4-FFF2-40B4-BE49-F238E27FC236}">
                  <a16:creationId xmlns:a16="http://schemas.microsoft.com/office/drawing/2014/main" id="{19FC4B9C-FA00-27B7-A28C-6E4D4EDEDFC6}"/>
                </a:ext>
              </a:extLst>
            </p:cNvPr>
            <p:cNvCxnSpPr/>
            <p:nvPr/>
          </p:nvCxnSpPr>
          <p:spPr>
            <a:xfrm>
              <a:off x="8989621" y="4906090"/>
              <a:ext cx="0" cy="819397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线连接符 26">
              <a:extLst>
                <a:ext uri="{FF2B5EF4-FFF2-40B4-BE49-F238E27FC236}">
                  <a16:creationId xmlns:a16="http://schemas.microsoft.com/office/drawing/2014/main" id="{BBD7980A-6B60-773C-13E4-165B9984445F}"/>
                </a:ext>
              </a:extLst>
            </p:cNvPr>
            <p:cNvCxnSpPr/>
            <p:nvPr/>
          </p:nvCxnSpPr>
          <p:spPr>
            <a:xfrm>
              <a:off x="8797637" y="4906089"/>
              <a:ext cx="0" cy="819397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线连接符 27">
              <a:extLst>
                <a:ext uri="{FF2B5EF4-FFF2-40B4-BE49-F238E27FC236}">
                  <a16:creationId xmlns:a16="http://schemas.microsoft.com/office/drawing/2014/main" id="{472A7DB4-7E0C-A5B4-2116-662EA5F29948}"/>
                </a:ext>
              </a:extLst>
            </p:cNvPr>
            <p:cNvCxnSpPr/>
            <p:nvPr/>
          </p:nvCxnSpPr>
          <p:spPr>
            <a:xfrm>
              <a:off x="8617529" y="4906089"/>
              <a:ext cx="0" cy="819397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线连接符 28">
              <a:extLst>
                <a:ext uri="{FF2B5EF4-FFF2-40B4-BE49-F238E27FC236}">
                  <a16:creationId xmlns:a16="http://schemas.microsoft.com/office/drawing/2014/main" id="{9C650005-6D98-2F58-A930-3E86994C2E7A}"/>
                </a:ext>
              </a:extLst>
            </p:cNvPr>
            <p:cNvCxnSpPr>
              <a:cxnSpLocks/>
            </p:cNvCxnSpPr>
            <p:nvPr/>
          </p:nvCxnSpPr>
          <p:spPr>
            <a:xfrm>
              <a:off x="9151917" y="5315787"/>
              <a:ext cx="0" cy="40969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线连接符 29">
              <a:extLst>
                <a:ext uri="{FF2B5EF4-FFF2-40B4-BE49-F238E27FC236}">
                  <a16:creationId xmlns:a16="http://schemas.microsoft.com/office/drawing/2014/main" id="{0B75B3AB-1846-58E8-C55B-AAF99FA0D8F3}"/>
                </a:ext>
              </a:extLst>
            </p:cNvPr>
            <p:cNvCxnSpPr>
              <a:cxnSpLocks/>
            </p:cNvCxnSpPr>
            <p:nvPr/>
          </p:nvCxnSpPr>
          <p:spPr>
            <a:xfrm>
              <a:off x="8432470" y="4906089"/>
              <a:ext cx="557151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线连接符 30">
              <a:extLst>
                <a:ext uri="{FF2B5EF4-FFF2-40B4-BE49-F238E27FC236}">
                  <a16:creationId xmlns:a16="http://schemas.microsoft.com/office/drawing/2014/main" id="{CC19F593-DF0D-9499-D962-B0C3BDC49062}"/>
                </a:ext>
              </a:extLst>
            </p:cNvPr>
            <p:cNvCxnSpPr>
              <a:cxnSpLocks/>
            </p:cNvCxnSpPr>
            <p:nvPr/>
          </p:nvCxnSpPr>
          <p:spPr>
            <a:xfrm>
              <a:off x="8966970" y="5313807"/>
              <a:ext cx="184947" cy="198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组合 31">
            <a:extLst>
              <a:ext uri="{FF2B5EF4-FFF2-40B4-BE49-F238E27FC236}">
                <a16:creationId xmlns:a16="http://schemas.microsoft.com/office/drawing/2014/main" id="{7B4A9BC0-2A9A-1481-DE30-72C216B0CCF0}"/>
              </a:ext>
            </a:extLst>
          </p:cNvPr>
          <p:cNvGrpSpPr/>
          <p:nvPr/>
        </p:nvGrpSpPr>
        <p:grpSpPr>
          <a:xfrm>
            <a:off x="3893458" y="2088800"/>
            <a:ext cx="1357084" cy="937034"/>
            <a:chOff x="5418398" y="3312071"/>
            <a:chExt cx="1809445" cy="1249379"/>
          </a:xfrm>
        </p:grpSpPr>
        <p:pic>
          <p:nvPicPr>
            <p:cNvPr id="33" name="图形 32">
              <a:extLst>
                <a:ext uri="{FF2B5EF4-FFF2-40B4-BE49-F238E27FC236}">
                  <a16:creationId xmlns:a16="http://schemas.microsoft.com/office/drawing/2014/main" id="{667BC061-3587-7F5A-DE80-75843FB343A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418398" y="3312071"/>
              <a:ext cx="1809445" cy="1249379"/>
            </a:xfrm>
            <a:prstGeom prst="rect">
              <a:avLst/>
            </a:prstGeom>
          </p:spPr>
        </p:pic>
        <p:sp>
          <p:nvSpPr>
            <p:cNvPr id="34" name="文本框 33">
              <a:extLst>
                <a:ext uri="{FF2B5EF4-FFF2-40B4-BE49-F238E27FC236}">
                  <a16:creationId xmlns:a16="http://schemas.microsoft.com/office/drawing/2014/main" id="{2AC06FA0-6E98-A3EE-ED45-2BDB7F76C184}"/>
                </a:ext>
              </a:extLst>
            </p:cNvPr>
            <p:cNvSpPr txBox="1"/>
            <p:nvPr/>
          </p:nvSpPr>
          <p:spPr>
            <a:xfrm>
              <a:off x="5970269" y="4145814"/>
              <a:ext cx="547383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kumimoji="1" lang="en-US" altLang="zh-CN" sz="9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R</a:t>
              </a:r>
              <a:r>
                <a:rPr kumimoji="1" lang="en-US" altLang="zh-CN" sz="900" baseline="-250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1</a:t>
              </a:r>
              <a:endParaRPr kumimoji="1" lang="zh-CN" altLang="en-US" sz="900" baseline="-25000" dirty="0">
                <a:solidFill>
                  <a:prstClr val="black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35" name="文本框 34">
              <a:extLst>
                <a:ext uri="{FF2B5EF4-FFF2-40B4-BE49-F238E27FC236}">
                  <a16:creationId xmlns:a16="http://schemas.microsoft.com/office/drawing/2014/main" id="{9ADB9C3D-908C-EF9A-ACB1-3D5DF8177823}"/>
                </a:ext>
              </a:extLst>
            </p:cNvPr>
            <p:cNvSpPr txBox="1"/>
            <p:nvPr/>
          </p:nvSpPr>
          <p:spPr>
            <a:xfrm>
              <a:off x="6550063" y="4149125"/>
              <a:ext cx="547383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kumimoji="1" lang="en-US" altLang="zh-CN" sz="9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R</a:t>
              </a:r>
              <a:r>
                <a:rPr kumimoji="1" lang="en-US" altLang="zh-CN" sz="900" baseline="-250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2</a:t>
              </a:r>
              <a:endParaRPr kumimoji="1" lang="zh-CN" altLang="en-US" sz="900" baseline="-25000" dirty="0">
                <a:solidFill>
                  <a:prstClr val="black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37" name="组合 36">
            <a:extLst>
              <a:ext uri="{FF2B5EF4-FFF2-40B4-BE49-F238E27FC236}">
                <a16:creationId xmlns:a16="http://schemas.microsoft.com/office/drawing/2014/main" id="{E0669242-775A-2797-6206-8A93382229CD}"/>
              </a:ext>
            </a:extLst>
          </p:cNvPr>
          <p:cNvGrpSpPr>
            <a:grpSpLocks noChangeAspect="1"/>
          </p:cNvGrpSpPr>
          <p:nvPr/>
        </p:nvGrpSpPr>
        <p:grpSpPr>
          <a:xfrm>
            <a:off x="6675074" y="2078066"/>
            <a:ext cx="1424919" cy="958500"/>
            <a:chOff x="8172103" y="4504093"/>
            <a:chExt cx="2161731" cy="1454131"/>
          </a:xfrm>
        </p:grpSpPr>
        <p:pic>
          <p:nvPicPr>
            <p:cNvPr id="38" name="图片 37">
              <a:extLst>
                <a:ext uri="{FF2B5EF4-FFF2-40B4-BE49-F238E27FC236}">
                  <a16:creationId xmlns:a16="http://schemas.microsoft.com/office/drawing/2014/main" id="{EE02A199-4A52-EECE-81C3-FFA41F5A29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7815" t="2777" r="6685" b="15926"/>
            <a:stretch/>
          </p:blipFill>
          <p:spPr>
            <a:xfrm>
              <a:off x="8172103" y="4504093"/>
              <a:ext cx="2161731" cy="1454131"/>
            </a:xfrm>
            <a:prstGeom prst="rect">
              <a:avLst/>
            </a:prstGeom>
          </p:spPr>
        </p:pic>
        <p:cxnSp>
          <p:nvCxnSpPr>
            <p:cNvPr id="39" name="直线连接符 38">
              <a:extLst>
                <a:ext uri="{FF2B5EF4-FFF2-40B4-BE49-F238E27FC236}">
                  <a16:creationId xmlns:a16="http://schemas.microsoft.com/office/drawing/2014/main" id="{F82D5D8A-8665-675D-B6BC-CDF72C3F38B1}"/>
                </a:ext>
              </a:extLst>
            </p:cNvPr>
            <p:cNvCxnSpPr/>
            <p:nvPr/>
          </p:nvCxnSpPr>
          <p:spPr>
            <a:xfrm>
              <a:off x="8989621" y="4906090"/>
              <a:ext cx="0" cy="819397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线连接符 39">
              <a:extLst>
                <a:ext uri="{FF2B5EF4-FFF2-40B4-BE49-F238E27FC236}">
                  <a16:creationId xmlns:a16="http://schemas.microsoft.com/office/drawing/2014/main" id="{2ACF2F47-7A2A-B5BD-1E51-531468C250DD}"/>
                </a:ext>
              </a:extLst>
            </p:cNvPr>
            <p:cNvCxnSpPr/>
            <p:nvPr/>
          </p:nvCxnSpPr>
          <p:spPr>
            <a:xfrm>
              <a:off x="8797637" y="4906089"/>
              <a:ext cx="0" cy="819397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直线连接符 40">
              <a:extLst>
                <a:ext uri="{FF2B5EF4-FFF2-40B4-BE49-F238E27FC236}">
                  <a16:creationId xmlns:a16="http://schemas.microsoft.com/office/drawing/2014/main" id="{2F2FC869-5261-4622-4CC3-30B6D21B7E4A}"/>
                </a:ext>
              </a:extLst>
            </p:cNvPr>
            <p:cNvCxnSpPr/>
            <p:nvPr/>
          </p:nvCxnSpPr>
          <p:spPr>
            <a:xfrm>
              <a:off x="8617529" y="4906089"/>
              <a:ext cx="0" cy="819397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线连接符 41">
              <a:extLst>
                <a:ext uri="{FF2B5EF4-FFF2-40B4-BE49-F238E27FC236}">
                  <a16:creationId xmlns:a16="http://schemas.microsoft.com/office/drawing/2014/main" id="{6F6D6B7C-F752-8DC1-8E50-5D98C217FDE0}"/>
                </a:ext>
              </a:extLst>
            </p:cNvPr>
            <p:cNvCxnSpPr>
              <a:cxnSpLocks/>
            </p:cNvCxnSpPr>
            <p:nvPr/>
          </p:nvCxnSpPr>
          <p:spPr>
            <a:xfrm>
              <a:off x="9151917" y="5315787"/>
              <a:ext cx="0" cy="40969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线连接符 42">
              <a:extLst>
                <a:ext uri="{FF2B5EF4-FFF2-40B4-BE49-F238E27FC236}">
                  <a16:creationId xmlns:a16="http://schemas.microsoft.com/office/drawing/2014/main" id="{7C482FB2-0946-3998-8906-1820A69035D4}"/>
                </a:ext>
              </a:extLst>
            </p:cNvPr>
            <p:cNvCxnSpPr>
              <a:cxnSpLocks/>
            </p:cNvCxnSpPr>
            <p:nvPr/>
          </p:nvCxnSpPr>
          <p:spPr>
            <a:xfrm>
              <a:off x="8432470" y="4906089"/>
              <a:ext cx="557151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直线连接符 43">
              <a:extLst>
                <a:ext uri="{FF2B5EF4-FFF2-40B4-BE49-F238E27FC236}">
                  <a16:creationId xmlns:a16="http://schemas.microsoft.com/office/drawing/2014/main" id="{C141F87E-29F8-124C-A52D-C33AAF6C57CC}"/>
                </a:ext>
              </a:extLst>
            </p:cNvPr>
            <p:cNvCxnSpPr>
              <a:cxnSpLocks/>
            </p:cNvCxnSpPr>
            <p:nvPr/>
          </p:nvCxnSpPr>
          <p:spPr>
            <a:xfrm>
              <a:off x="8966970" y="5313807"/>
              <a:ext cx="184947" cy="198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组合 44">
            <a:extLst>
              <a:ext uri="{FF2B5EF4-FFF2-40B4-BE49-F238E27FC236}">
                <a16:creationId xmlns:a16="http://schemas.microsoft.com/office/drawing/2014/main" id="{11C2E2AB-BF15-5C9D-D355-E792EE66BAB0}"/>
              </a:ext>
            </a:extLst>
          </p:cNvPr>
          <p:cNvGrpSpPr/>
          <p:nvPr/>
        </p:nvGrpSpPr>
        <p:grpSpPr>
          <a:xfrm>
            <a:off x="3893458" y="4006309"/>
            <a:ext cx="1357084" cy="937034"/>
            <a:chOff x="5418398" y="3312071"/>
            <a:chExt cx="1809445" cy="1249379"/>
          </a:xfrm>
        </p:grpSpPr>
        <p:pic>
          <p:nvPicPr>
            <p:cNvPr id="46" name="图形 45">
              <a:extLst>
                <a:ext uri="{FF2B5EF4-FFF2-40B4-BE49-F238E27FC236}">
                  <a16:creationId xmlns:a16="http://schemas.microsoft.com/office/drawing/2014/main" id="{C1172DA9-2865-D4CA-426E-34AF2ECD97F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418398" y="3312071"/>
              <a:ext cx="1809445" cy="1249379"/>
            </a:xfrm>
            <a:prstGeom prst="rect">
              <a:avLst/>
            </a:prstGeom>
          </p:spPr>
        </p:pic>
        <p:sp>
          <p:nvSpPr>
            <p:cNvPr id="47" name="文本框 46">
              <a:extLst>
                <a:ext uri="{FF2B5EF4-FFF2-40B4-BE49-F238E27FC236}">
                  <a16:creationId xmlns:a16="http://schemas.microsoft.com/office/drawing/2014/main" id="{42ED3A83-02D3-F6A5-497C-51DDEC0EE66F}"/>
                </a:ext>
              </a:extLst>
            </p:cNvPr>
            <p:cNvSpPr txBox="1"/>
            <p:nvPr/>
          </p:nvSpPr>
          <p:spPr>
            <a:xfrm>
              <a:off x="5970269" y="4145814"/>
              <a:ext cx="547383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kumimoji="1" lang="en-US" altLang="zh-CN" sz="9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R</a:t>
              </a:r>
              <a:r>
                <a:rPr kumimoji="1" lang="en-US" altLang="zh-CN" sz="900" baseline="-250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i-1</a:t>
              </a:r>
              <a:endParaRPr kumimoji="1" lang="zh-CN" altLang="en-US" sz="900" baseline="-25000" dirty="0">
                <a:solidFill>
                  <a:prstClr val="black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8" name="文本框 47">
              <a:extLst>
                <a:ext uri="{FF2B5EF4-FFF2-40B4-BE49-F238E27FC236}">
                  <a16:creationId xmlns:a16="http://schemas.microsoft.com/office/drawing/2014/main" id="{F4081CCF-0191-61CF-5217-41CC28175435}"/>
                </a:ext>
              </a:extLst>
            </p:cNvPr>
            <p:cNvSpPr txBox="1"/>
            <p:nvPr/>
          </p:nvSpPr>
          <p:spPr>
            <a:xfrm>
              <a:off x="6550063" y="4149125"/>
              <a:ext cx="547383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kumimoji="1" lang="en-US" altLang="zh-CN" sz="9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R</a:t>
              </a:r>
              <a:r>
                <a:rPr kumimoji="1" lang="en-US" altLang="zh-CN" sz="900" baseline="-250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i</a:t>
              </a:r>
              <a:endParaRPr kumimoji="1" lang="zh-CN" altLang="en-US" sz="900" baseline="-25000" dirty="0">
                <a:solidFill>
                  <a:prstClr val="black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50" name="组合 49">
            <a:extLst>
              <a:ext uri="{FF2B5EF4-FFF2-40B4-BE49-F238E27FC236}">
                <a16:creationId xmlns:a16="http://schemas.microsoft.com/office/drawing/2014/main" id="{00F7AA46-8F62-D1CF-6305-96863627F1B7}"/>
              </a:ext>
            </a:extLst>
          </p:cNvPr>
          <p:cNvGrpSpPr>
            <a:grpSpLocks noChangeAspect="1"/>
          </p:cNvGrpSpPr>
          <p:nvPr/>
        </p:nvGrpSpPr>
        <p:grpSpPr>
          <a:xfrm>
            <a:off x="6675074" y="3995575"/>
            <a:ext cx="1424919" cy="958500"/>
            <a:chOff x="8172103" y="4504093"/>
            <a:chExt cx="2161731" cy="1454131"/>
          </a:xfrm>
        </p:grpSpPr>
        <p:pic>
          <p:nvPicPr>
            <p:cNvPr id="51" name="图片 50">
              <a:extLst>
                <a:ext uri="{FF2B5EF4-FFF2-40B4-BE49-F238E27FC236}">
                  <a16:creationId xmlns:a16="http://schemas.microsoft.com/office/drawing/2014/main" id="{3A577D37-F436-8E6B-D906-D5A76697E0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7815" t="2777" r="6685" b="15926"/>
            <a:stretch/>
          </p:blipFill>
          <p:spPr>
            <a:xfrm>
              <a:off x="8172103" y="4504093"/>
              <a:ext cx="2161731" cy="1454131"/>
            </a:xfrm>
            <a:prstGeom prst="rect">
              <a:avLst/>
            </a:prstGeom>
          </p:spPr>
        </p:pic>
        <p:cxnSp>
          <p:nvCxnSpPr>
            <p:cNvPr id="52" name="直线连接符 51">
              <a:extLst>
                <a:ext uri="{FF2B5EF4-FFF2-40B4-BE49-F238E27FC236}">
                  <a16:creationId xmlns:a16="http://schemas.microsoft.com/office/drawing/2014/main" id="{55992D36-452F-BA65-54BE-42FF47A73B80}"/>
                </a:ext>
              </a:extLst>
            </p:cNvPr>
            <p:cNvCxnSpPr/>
            <p:nvPr/>
          </p:nvCxnSpPr>
          <p:spPr>
            <a:xfrm>
              <a:off x="8989621" y="4906090"/>
              <a:ext cx="0" cy="819397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直线连接符 52">
              <a:extLst>
                <a:ext uri="{FF2B5EF4-FFF2-40B4-BE49-F238E27FC236}">
                  <a16:creationId xmlns:a16="http://schemas.microsoft.com/office/drawing/2014/main" id="{A5383A27-12AE-F46D-1B33-88CA9D1F178F}"/>
                </a:ext>
              </a:extLst>
            </p:cNvPr>
            <p:cNvCxnSpPr/>
            <p:nvPr/>
          </p:nvCxnSpPr>
          <p:spPr>
            <a:xfrm>
              <a:off x="8797637" y="4906089"/>
              <a:ext cx="0" cy="819397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直线连接符 53">
              <a:extLst>
                <a:ext uri="{FF2B5EF4-FFF2-40B4-BE49-F238E27FC236}">
                  <a16:creationId xmlns:a16="http://schemas.microsoft.com/office/drawing/2014/main" id="{B97B2637-DA8D-A834-C1F8-0004178FA0C5}"/>
                </a:ext>
              </a:extLst>
            </p:cNvPr>
            <p:cNvCxnSpPr/>
            <p:nvPr/>
          </p:nvCxnSpPr>
          <p:spPr>
            <a:xfrm>
              <a:off x="8617529" y="4906089"/>
              <a:ext cx="0" cy="819397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直线连接符 54">
              <a:extLst>
                <a:ext uri="{FF2B5EF4-FFF2-40B4-BE49-F238E27FC236}">
                  <a16:creationId xmlns:a16="http://schemas.microsoft.com/office/drawing/2014/main" id="{15002E2B-A417-FB1A-2265-108EB29D8E64}"/>
                </a:ext>
              </a:extLst>
            </p:cNvPr>
            <p:cNvCxnSpPr>
              <a:cxnSpLocks/>
            </p:cNvCxnSpPr>
            <p:nvPr/>
          </p:nvCxnSpPr>
          <p:spPr>
            <a:xfrm>
              <a:off x="9151917" y="5315787"/>
              <a:ext cx="0" cy="40969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直线连接符 55">
              <a:extLst>
                <a:ext uri="{FF2B5EF4-FFF2-40B4-BE49-F238E27FC236}">
                  <a16:creationId xmlns:a16="http://schemas.microsoft.com/office/drawing/2014/main" id="{BE74CD7B-BF49-F8E3-FF58-596E24538F6B}"/>
                </a:ext>
              </a:extLst>
            </p:cNvPr>
            <p:cNvCxnSpPr>
              <a:cxnSpLocks/>
            </p:cNvCxnSpPr>
            <p:nvPr/>
          </p:nvCxnSpPr>
          <p:spPr>
            <a:xfrm>
              <a:off x="8432470" y="4906089"/>
              <a:ext cx="557151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直线连接符 56">
              <a:extLst>
                <a:ext uri="{FF2B5EF4-FFF2-40B4-BE49-F238E27FC236}">
                  <a16:creationId xmlns:a16="http://schemas.microsoft.com/office/drawing/2014/main" id="{1C207E32-087F-95E3-C3C4-4B38BFC6D9C9}"/>
                </a:ext>
              </a:extLst>
            </p:cNvPr>
            <p:cNvCxnSpPr>
              <a:cxnSpLocks/>
            </p:cNvCxnSpPr>
            <p:nvPr/>
          </p:nvCxnSpPr>
          <p:spPr>
            <a:xfrm>
              <a:off x="8966970" y="5313807"/>
              <a:ext cx="184947" cy="198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8" name="左大括号 57">
            <a:extLst>
              <a:ext uri="{FF2B5EF4-FFF2-40B4-BE49-F238E27FC236}">
                <a16:creationId xmlns:a16="http://schemas.microsoft.com/office/drawing/2014/main" id="{71627720-52A3-A56E-2291-6153335BD689}"/>
              </a:ext>
            </a:extLst>
          </p:cNvPr>
          <p:cNvSpPr/>
          <p:nvPr/>
        </p:nvSpPr>
        <p:spPr>
          <a:xfrm>
            <a:off x="2941476" y="737257"/>
            <a:ext cx="778643" cy="4303850"/>
          </a:xfrm>
          <a:prstGeom prst="leftBrace">
            <a:avLst>
              <a:gd name="adj1" fmla="val 8333"/>
              <a:gd name="adj2" fmla="val 51464"/>
            </a:avLst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kumimoji="1" lang="zh-CN" altLang="en-US" sz="1350">
              <a:solidFill>
                <a:prstClr val="black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59" name="立方体 58">
            <a:extLst>
              <a:ext uri="{FF2B5EF4-FFF2-40B4-BE49-F238E27FC236}">
                <a16:creationId xmlns:a16="http://schemas.microsoft.com/office/drawing/2014/main" id="{2C0F2ABC-1353-2F96-A000-B3DCA3392857}"/>
              </a:ext>
            </a:extLst>
          </p:cNvPr>
          <p:cNvSpPr/>
          <p:nvPr/>
        </p:nvSpPr>
        <p:spPr>
          <a:xfrm>
            <a:off x="1183874" y="2571750"/>
            <a:ext cx="1086593" cy="1086593"/>
          </a:xfrm>
          <a:prstGeom prst="cube">
            <a:avLst/>
          </a:prstGeom>
          <a:solidFill>
            <a:schemeClr val="accent1"/>
          </a:solidFill>
          <a:ln>
            <a:solidFill>
              <a:schemeClr val="bg1"/>
            </a:solidFill>
          </a:ln>
          <a:effectLst>
            <a:glow rad="101600">
              <a:srgbClr val="FF0000">
                <a:alpha val="60000"/>
              </a:srgbClr>
            </a:glo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kumimoji="1" lang="zh-CN" altLang="en-US" sz="1350">
              <a:solidFill>
                <a:prstClr val="white"/>
              </a:solidFill>
              <a:effectLst>
                <a:glow rad="101600">
                  <a:srgbClr val="FF0000">
                    <a:alpha val="60000"/>
                  </a:srgbClr>
                </a:glow>
              </a:effectLst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60" name="文本框 59">
            <a:extLst>
              <a:ext uri="{FF2B5EF4-FFF2-40B4-BE49-F238E27FC236}">
                <a16:creationId xmlns:a16="http://schemas.microsoft.com/office/drawing/2014/main" id="{5AE97AD8-CB52-33CC-5B71-7244C6228D41}"/>
              </a:ext>
            </a:extLst>
          </p:cNvPr>
          <p:cNvSpPr txBox="1"/>
          <p:nvPr/>
        </p:nvSpPr>
        <p:spPr>
          <a:xfrm>
            <a:off x="5695250" y="3322092"/>
            <a:ext cx="778643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1" lang="en-US" altLang="zh-CN" sz="1650" dirty="0">
                <a:solidFill>
                  <a:prstClr val="black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……</a:t>
            </a:r>
            <a:endParaRPr kumimoji="1" lang="zh-CN" altLang="en-US" sz="1650" dirty="0">
              <a:solidFill>
                <a:prstClr val="black"/>
              </a:solidFill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72" name="文本框 71">
            <a:extLst>
              <a:ext uri="{FF2B5EF4-FFF2-40B4-BE49-F238E27FC236}">
                <a16:creationId xmlns:a16="http://schemas.microsoft.com/office/drawing/2014/main" id="{6364E5ED-2BD6-C788-6A04-94743085ABEF}"/>
              </a:ext>
            </a:extLst>
          </p:cNvPr>
          <p:cNvSpPr txBox="1"/>
          <p:nvPr/>
        </p:nvSpPr>
        <p:spPr>
          <a:xfrm>
            <a:off x="3927070" y="3368257"/>
            <a:ext cx="140866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1" lang="en-US" altLang="zh-CN" sz="1350" dirty="0">
                <a:solidFill>
                  <a:prstClr val="black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Unnormalized</a:t>
            </a:r>
            <a:endParaRPr kumimoji="1" lang="zh-CN" altLang="en-US" sz="1350" dirty="0">
              <a:solidFill>
                <a:prstClr val="black"/>
              </a:solidFill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CBC25470-1B08-52D5-3475-E6BC065709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35181" y="0"/>
            <a:ext cx="1008819" cy="952995"/>
          </a:xfrm>
          <a:prstGeom prst="rect">
            <a:avLst/>
          </a:prstGeom>
        </p:spPr>
      </p:pic>
      <p:sp>
        <p:nvSpPr>
          <p:cNvPr id="10" name="标题 1">
            <a:extLst>
              <a:ext uri="{FF2B5EF4-FFF2-40B4-BE49-F238E27FC236}">
                <a16:creationId xmlns:a16="http://schemas.microsoft.com/office/drawing/2014/main" id="{7AF6CEF0-1E3F-0E29-3006-744142660B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997" y="-574"/>
            <a:ext cx="7893920" cy="718559"/>
          </a:xfrm>
        </p:spPr>
        <p:txBody>
          <a:bodyPr>
            <a:normAutofit fontScale="90000"/>
          </a:bodyPr>
          <a:lstStyle/>
          <a:p>
            <a:r>
              <a:rPr kumimoji="1" lang="en-US" altLang="zh-CN" sz="2700" dirty="0">
                <a:latin typeface="Arial" panose="020B0604020202020204" pitchFamily="34" charset="0"/>
                <a:cs typeface="Arial" panose="020B0604020202020204" pitchFamily="34" charset="0"/>
              </a:rPr>
              <a:t>We use </a:t>
            </a:r>
            <a:r>
              <a:rPr kumimoji="1" lang="en-US" altLang="zh-CN" sz="2700" b="1" dirty="0">
                <a:latin typeface="Arial" panose="020B0604020202020204" pitchFamily="34" charset="0"/>
                <a:cs typeface="Arial" panose="020B0604020202020204" pitchFamily="34" charset="0"/>
              </a:rPr>
              <a:t>Shell</a:t>
            </a:r>
            <a:r>
              <a:rPr kumimoji="1" lang="en-US" altLang="zh-CN" sz="2700" dirty="0">
                <a:latin typeface="Arial" panose="020B0604020202020204" pitchFamily="34" charset="0"/>
                <a:cs typeface="Arial" panose="020B0604020202020204" pitchFamily="34" charset="0"/>
              </a:rPr>
              <a:t> window functions to print/extract profiles.</a:t>
            </a:r>
            <a:endParaRPr kumimoji="1" lang="zh-CN" altLang="en-US" sz="2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9A93B7E0-8DDB-6C7A-3576-EF60ED609168}"/>
              </a:ext>
            </a:extLst>
          </p:cNvPr>
          <p:cNvGrpSpPr/>
          <p:nvPr/>
        </p:nvGrpSpPr>
        <p:grpSpPr>
          <a:xfrm>
            <a:off x="5839909" y="4193971"/>
            <a:ext cx="323165" cy="323165"/>
            <a:chOff x="1147744" y="4486136"/>
            <a:chExt cx="1121426" cy="1121426"/>
          </a:xfrm>
        </p:grpSpPr>
        <p:sp>
          <p:nvSpPr>
            <p:cNvPr id="14" name="乘 13">
              <a:extLst>
                <a:ext uri="{FF2B5EF4-FFF2-40B4-BE49-F238E27FC236}">
                  <a16:creationId xmlns:a16="http://schemas.microsoft.com/office/drawing/2014/main" id="{E603A3B2-D0C5-6422-A4CE-4DD3584E8226}"/>
                </a:ext>
              </a:extLst>
            </p:cNvPr>
            <p:cNvSpPr/>
            <p:nvPr/>
          </p:nvSpPr>
          <p:spPr>
            <a:xfrm>
              <a:off x="1147744" y="4486136"/>
              <a:ext cx="1121426" cy="1121426"/>
            </a:xfrm>
            <a:prstGeom prst="mathMultiply">
              <a:avLst>
                <a:gd name="adj1" fmla="val 11049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kumimoji="1" lang="zh-CN" altLang="en-US" sz="1350">
                <a:solidFill>
                  <a:prstClr val="white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6" name="椭圆 15">
              <a:extLst>
                <a:ext uri="{FF2B5EF4-FFF2-40B4-BE49-F238E27FC236}">
                  <a16:creationId xmlns:a16="http://schemas.microsoft.com/office/drawing/2014/main" id="{A2935F6B-038A-C791-9A06-44E2E517C4ED}"/>
                </a:ext>
              </a:extLst>
            </p:cNvPr>
            <p:cNvSpPr/>
            <p:nvPr/>
          </p:nvSpPr>
          <p:spPr>
            <a:xfrm>
              <a:off x="1155771" y="4494163"/>
              <a:ext cx="1105372" cy="1105372"/>
            </a:xfrm>
            <a:prstGeom prst="ellipse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kumimoji="1" lang="zh-CN" altLang="en-US" sz="1350">
                <a:solidFill>
                  <a:prstClr val="white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</p:grp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FE11F29A-D82F-B33C-27CB-1C57935B7892}"/>
              </a:ext>
            </a:extLst>
          </p:cNvPr>
          <p:cNvGrpSpPr/>
          <p:nvPr/>
        </p:nvGrpSpPr>
        <p:grpSpPr>
          <a:xfrm>
            <a:off x="5839909" y="2450212"/>
            <a:ext cx="323165" cy="323165"/>
            <a:chOff x="1147744" y="4486136"/>
            <a:chExt cx="1121426" cy="1121426"/>
          </a:xfrm>
        </p:grpSpPr>
        <p:sp>
          <p:nvSpPr>
            <p:cNvPr id="18" name="乘 17">
              <a:extLst>
                <a:ext uri="{FF2B5EF4-FFF2-40B4-BE49-F238E27FC236}">
                  <a16:creationId xmlns:a16="http://schemas.microsoft.com/office/drawing/2014/main" id="{554BCF0F-4FDB-7C75-3D31-808BD71CD09A}"/>
                </a:ext>
              </a:extLst>
            </p:cNvPr>
            <p:cNvSpPr/>
            <p:nvPr/>
          </p:nvSpPr>
          <p:spPr>
            <a:xfrm>
              <a:off x="1147744" y="4486136"/>
              <a:ext cx="1121426" cy="1121426"/>
            </a:xfrm>
            <a:prstGeom prst="mathMultiply">
              <a:avLst>
                <a:gd name="adj1" fmla="val 11049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kumimoji="1" lang="zh-CN" altLang="en-US" sz="1350">
                <a:solidFill>
                  <a:prstClr val="white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9" name="椭圆 18">
              <a:extLst>
                <a:ext uri="{FF2B5EF4-FFF2-40B4-BE49-F238E27FC236}">
                  <a16:creationId xmlns:a16="http://schemas.microsoft.com/office/drawing/2014/main" id="{FC3F9F73-0CFB-DDC5-50BB-A20B317D6C5E}"/>
                </a:ext>
              </a:extLst>
            </p:cNvPr>
            <p:cNvSpPr/>
            <p:nvPr/>
          </p:nvSpPr>
          <p:spPr>
            <a:xfrm>
              <a:off x="1155771" y="4494163"/>
              <a:ext cx="1105372" cy="1105372"/>
            </a:xfrm>
            <a:prstGeom prst="ellipse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kumimoji="1" lang="zh-CN" altLang="en-US" sz="1350">
                <a:solidFill>
                  <a:prstClr val="white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</p:grp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74F75DC0-ABA4-E7E8-F2DE-EF6F0DFD1423}"/>
              </a:ext>
            </a:extLst>
          </p:cNvPr>
          <p:cNvGrpSpPr/>
          <p:nvPr/>
        </p:nvGrpSpPr>
        <p:grpSpPr>
          <a:xfrm>
            <a:off x="5839909" y="1074860"/>
            <a:ext cx="323165" cy="323165"/>
            <a:chOff x="1147744" y="4486136"/>
            <a:chExt cx="1121426" cy="1121426"/>
          </a:xfrm>
        </p:grpSpPr>
        <p:sp>
          <p:nvSpPr>
            <p:cNvPr id="21" name="乘 20">
              <a:extLst>
                <a:ext uri="{FF2B5EF4-FFF2-40B4-BE49-F238E27FC236}">
                  <a16:creationId xmlns:a16="http://schemas.microsoft.com/office/drawing/2014/main" id="{EC3124BF-AFD6-B761-FF01-A07EAD0834F7}"/>
                </a:ext>
              </a:extLst>
            </p:cNvPr>
            <p:cNvSpPr/>
            <p:nvPr/>
          </p:nvSpPr>
          <p:spPr>
            <a:xfrm>
              <a:off x="1147744" y="4486136"/>
              <a:ext cx="1121426" cy="1121426"/>
            </a:xfrm>
            <a:prstGeom prst="mathMultiply">
              <a:avLst>
                <a:gd name="adj1" fmla="val 11049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kumimoji="1" lang="zh-CN" altLang="en-US" sz="1350">
                <a:solidFill>
                  <a:prstClr val="white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2" name="椭圆 21">
              <a:extLst>
                <a:ext uri="{FF2B5EF4-FFF2-40B4-BE49-F238E27FC236}">
                  <a16:creationId xmlns:a16="http://schemas.microsoft.com/office/drawing/2014/main" id="{6B18078F-0E0B-4054-6E0C-E9FE0B47754B}"/>
                </a:ext>
              </a:extLst>
            </p:cNvPr>
            <p:cNvSpPr/>
            <p:nvPr/>
          </p:nvSpPr>
          <p:spPr>
            <a:xfrm>
              <a:off x="1155771" y="4494163"/>
              <a:ext cx="1105372" cy="1105372"/>
            </a:xfrm>
            <a:prstGeom prst="ellipse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kumimoji="1" lang="zh-CN" altLang="en-US" sz="1350">
                <a:solidFill>
                  <a:prstClr val="white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</p:grpSp>
      <p:sp>
        <p:nvSpPr>
          <p:cNvPr id="23" name="文本框 22">
            <a:extLst>
              <a:ext uri="{FF2B5EF4-FFF2-40B4-BE49-F238E27FC236}">
                <a16:creationId xmlns:a16="http://schemas.microsoft.com/office/drawing/2014/main" id="{B8E7DD96-8743-61D0-F7B3-A569AECA468D}"/>
              </a:ext>
            </a:extLst>
          </p:cNvPr>
          <p:cNvSpPr txBox="1"/>
          <p:nvPr/>
        </p:nvSpPr>
        <p:spPr>
          <a:xfrm>
            <a:off x="5474300" y="4641826"/>
            <a:ext cx="1102976" cy="300082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1" lang="en-US" altLang="zh-CN" sz="1350" dirty="0">
                <a:solidFill>
                  <a:prstClr val="black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Convolution</a:t>
            </a:r>
            <a:endParaRPr kumimoji="1" lang="zh-CN" altLang="en-US" sz="1350" dirty="0">
              <a:solidFill>
                <a:prstClr val="black"/>
              </a:solidFill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cxnSp>
        <p:nvCxnSpPr>
          <p:cNvPr id="36" name="直线箭头连接符 35">
            <a:extLst>
              <a:ext uri="{FF2B5EF4-FFF2-40B4-BE49-F238E27FC236}">
                <a16:creationId xmlns:a16="http://schemas.microsoft.com/office/drawing/2014/main" id="{235FAA15-0F94-91E5-5421-05DA3D835306}"/>
              </a:ext>
            </a:extLst>
          </p:cNvPr>
          <p:cNvCxnSpPr>
            <a:cxnSpLocks/>
            <a:stCxn id="23" idx="0"/>
            <a:endCxn id="16" idx="4"/>
          </p:cNvCxnSpPr>
          <p:nvPr/>
        </p:nvCxnSpPr>
        <p:spPr>
          <a:xfrm flipH="1" flipV="1">
            <a:off x="6001492" y="4514823"/>
            <a:ext cx="24296" cy="12700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3EE8F62A-9F8A-5925-90CE-4842C1912035}"/>
              </a:ext>
            </a:extLst>
          </p:cNvPr>
          <p:cNvSpPr txBox="1"/>
          <p:nvPr/>
        </p:nvSpPr>
        <p:spPr>
          <a:xfrm>
            <a:off x="6360006" y="4866515"/>
            <a:ext cx="2719334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Meng Zhou, Yao Zhang, Yi Mao et al.</a:t>
            </a:r>
          </a:p>
        </p:txBody>
      </p:sp>
    </p:spTree>
    <p:extLst>
      <p:ext uri="{BB962C8B-B14F-4D97-AF65-F5344CB8AC3E}">
        <p14:creationId xmlns:p14="http://schemas.microsoft.com/office/powerpoint/2010/main" val="245475386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30">
            <a:extLst>
              <a:ext uri="{FF2B5EF4-FFF2-40B4-BE49-F238E27FC236}">
                <a16:creationId xmlns:a16="http://schemas.microsoft.com/office/drawing/2014/main" id="{86AF799B-8A16-1040-AA9B-1C30C1013CD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815" t="2777" r="6685" b="15926"/>
          <a:stretch/>
        </p:blipFill>
        <p:spPr>
          <a:xfrm>
            <a:off x="2872642" y="710921"/>
            <a:ext cx="1423492" cy="957540"/>
          </a:xfrm>
          <a:prstGeom prst="rect">
            <a:avLst/>
          </a:prstGeom>
        </p:spPr>
      </p:pic>
      <p:grpSp>
        <p:nvGrpSpPr>
          <p:cNvPr id="36" name="组合 35">
            <a:extLst>
              <a:ext uri="{FF2B5EF4-FFF2-40B4-BE49-F238E27FC236}">
                <a16:creationId xmlns:a16="http://schemas.microsoft.com/office/drawing/2014/main" id="{90F89B9F-0FBE-7446-8CD3-E3918D1243C6}"/>
              </a:ext>
            </a:extLst>
          </p:cNvPr>
          <p:cNvGrpSpPr>
            <a:grpSpLocks noChangeAspect="1"/>
          </p:cNvGrpSpPr>
          <p:nvPr/>
        </p:nvGrpSpPr>
        <p:grpSpPr>
          <a:xfrm>
            <a:off x="5281824" y="681300"/>
            <a:ext cx="1424919" cy="958500"/>
            <a:chOff x="8172103" y="4504093"/>
            <a:chExt cx="2161731" cy="1454131"/>
          </a:xfrm>
        </p:grpSpPr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id="{0BC1937A-AAB2-774D-9F42-0185225FA1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815" t="2777" r="6685" b="15926"/>
            <a:stretch/>
          </p:blipFill>
          <p:spPr>
            <a:xfrm>
              <a:off x="8172103" y="4504093"/>
              <a:ext cx="2161731" cy="1454131"/>
            </a:xfrm>
            <a:prstGeom prst="rect">
              <a:avLst/>
            </a:prstGeom>
          </p:spPr>
        </p:pic>
        <p:cxnSp>
          <p:nvCxnSpPr>
            <p:cNvPr id="38" name="直线连接符 37">
              <a:extLst>
                <a:ext uri="{FF2B5EF4-FFF2-40B4-BE49-F238E27FC236}">
                  <a16:creationId xmlns:a16="http://schemas.microsoft.com/office/drawing/2014/main" id="{CC9C1392-88C5-924A-AD19-AC70009C0F9A}"/>
                </a:ext>
              </a:extLst>
            </p:cNvPr>
            <p:cNvCxnSpPr/>
            <p:nvPr/>
          </p:nvCxnSpPr>
          <p:spPr>
            <a:xfrm>
              <a:off x="8989621" y="4906090"/>
              <a:ext cx="0" cy="819397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线连接符 38">
              <a:extLst>
                <a:ext uri="{FF2B5EF4-FFF2-40B4-BE49-F238E27FC236}">
                  <a16:creationId xmlns:a16="http://schemas.microsoft.com/office/drawing/2014/main" id="{E0AC37BE-1769-7544-9FA8-AE9B5407F885}"/>
                </a:ext>
              </a:extLst>
            </p:cNvPr>
            <p:cNvCxnSpPr/>
            <p:nvPr/>
          </p:nvCxnSpPr>
          <p:spPr>
            <a:xfrm>
              <a:off x="8797637" y="4906089"/>
              <a:ext cx="0" cy="819397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线连接符 39">
              <a:extLst>
                <a:ext uri="{FF2B5EF4-FFF2-40B4-BE49-F238E27FC236}">
                  <a16:creationId xmlns:a16="http://schemas.microsoft.com/office/drawing/2014/main" id="{EF174E6E-CAA7-2142-89F6-EFCCB08D59C4}"/>
                </a:ext>
              </a:extLst>
            </p:cNvPr>
            <p:cNvCxnSpPr/>
            <p:nvPr/>
          </p:nvCxnSpPr>
          <p:spPr>
            <a:xfrm>
              <a:off x="8617529" y="4906089"/>
              <a:ext cx="0" cy="819397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直线连接符 40">
              <a:extLst>
                <a:ext uri="{FF2B5EF4-FFF2-40B4-BE49-F238E27FC236}">
                  <a16:creationId xmlns:a16="http://schemas.microsoft.com/office/drawing/2014/main" id="{36812AAF-0D43-C448-AAA5-7535C752673D}"/>
                </a:ext>
              </a:extLst>
            </p:cNvPr>
            <p:cNvCxnSpPr>
              <a:cxnSpLocks/>
            </p:cNvCxnSpPr>
            <p:nvPr/>
          </p:nvCxnSpPr>
          <p:spPr>
            <a:xfrm>
              <a:off x="9151917" y="5315787"/>
              <a:ext cx="0" cy="40969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线连接符 41">
              <a:extLst>
                <a:ext uri="{FF2B5EF4-FFF2-40B4-BE49-F238E27FC236}">
                  <a16:creationId xmlns:a16="http://schemas.microsoft.com/office/drawing/2014/main" id="{27E7C87D-7935-1C47-8C8B-98FF62A03510}"/>
                </a:ext>
              </a:extLst>
            </p:cNvPr>
            <p:cNvCxnSpPr>
              <a:cxnSpLocks/>
            </p:cNvCxnSpPr>
            <p:nvPr/>
          </p:nvCxnSpPr>
          <p:spPr>
            <a:xfrm>
              <a:off x="8432470" y="4906089"/>
              <a:ext cx="557151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线连接符 42">
              <a:extLst>
                <a:ext uri="{FF2B5EF4-FFF2-40B4-BE49-F238E27FC236}">
                  <a16:creationId xmlns:a16="http://schemas.microsoft.com/office/drawing/2014/main" id="{18478C07-01AD-B845-AA92-C9F1AAAB48CF}"/>
                </a:ext>
              </a:extLst>
            </p:cNvPr>
            <p:cNvCxnSpPr>
              <a:cxnSpLocks/>
            </p:cNvCxnSpPr>
            <p:nvPr/>
          </p:nvCxnSpPr>
          <p:spPr>
            <a:xfrm>
              <a:off x="8966970" y="5313807"/>
              <a:ext cx="184947" cy="198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文本框 17">
            <a:extLst>
              <a:ext uri="{FF2B5EF4-FFF2-40B4-BE49-F238E27FC236}">
                <a16:creationId xmlns:a16="http://schemas.microsoft.com/office/drawing/2014/main" id="{A773C47E-E615-DD47-8AE6-4E464F4319EC}"/>
              </a:ext>
            </a:extLst>
          </p:cNvPr>
          <p:cNvSpPr txBox="1"/>
          <p:nvPr/>
        </p:nvSpPr>
        <p:spPr>
          <a:xfrm>
            <a:off x="649003" y="2061924"/>
            <a:ext cx="236903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1" lang="en-US" altLang="zh-CN" sz="1350" dirty="0">
                <a:solidFill>
                  <a:prstClr val="black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1. Central Emissivity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1" lang="en-US" altLang="zh-CN" sz="1350" dirty="0">
                <a:solidFill>
                  <a:prstClr val="black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2. HI Column Density or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1" lang="en-US" altLang="zh-CN" sz="1350" dirty="0">
                <a:solidFill>
                  <a:prstClr val="black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   Ionization rate of X-ray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1" lang="en-US" altLang="zh-CN" sz="1350" dirty="0">
                <a:solidFill>
                  <a:prstClr val="black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3. Ionized fraction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1" lang="en-US" altLang="zh-CN" sz="1350" dirty="0">
                <a:solidFill>
                  <a:prstClr val="black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4. Density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1" lang="en-US" altLang="zh-CN" sz="1350" dirty="0">
                <a:solidFill>
                  <a:prstClr val="black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5. Recombination (</a:t>
            </a:r>
            <a:r>
              <a:rPr kumimoji="1" lang="en-US" altLang="zh-CN" sz="1350" dirty="0" err="1">
                <a:solidFill>
                  <a:prstClr val="black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T</a:t>
            </a:r>
            <a:r>
              <a:rPr kumimoji="1" lang="en-US" altLang="zh-CN" sz="1350" baseline="-25000" dirty="0" err="1">
                <a:solidFill>
                  <a:prstClr val="black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gas</a:t>
            </a:r>
            <a:r>
              <a:rPr kumimoji="1" lang="en-US" altLang="zh-CN" sz="1350" dirty="0">
                <a:solidFill>
                  <a:prstClr val="black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)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9AA4C463-832A-AE4E-9353-9A9C536D17BF}"/>
              </a:ext>
            </a:extLst>
          </p:cNvPr>
          <p:cNvSpPr txBox="1"/>
          <p:nvPr/>
        </p:nvSpPr>
        <p:spPr>
          <a:xfrm>
            <a:off x="6538869" y="2281649"/>
            <a:ext cx="230048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eaLnBrk="1" fontAlgn="auto" hangingPunct="1"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FontTx/>
              <a:buAutoNum type="arabicPeriod"/>
            </a:pPr>
            <a:r>
              <a:rPr kumimoji="1" lang="en-US" altLang="zh-CN" sz="1350" dirty="0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Updated</a:t>
            </a:r>
            <a:r>
              <a:rPr kumimoji="1" lang="en-US" altLang="zh-CN" sz="1350" dirty="0">
                <a:solidFill>
                  <a:prstClr val="black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ionized fraction</a:t>
            </a:r>
          </a:p>
        </p:txBody>
      </p:sp>
      <p:sp>
        <p:nvSpPr>
          <p:cNvPr id="23" name="右箭头 22">
            <a:extLst>
              <a:ext uri="{FF2B5EF4-FFF2-40B4-BE49-F238E27FC236}">
                <a16:creationId xmlns:a16="http://schemas.microsoft.com/office/drawing/2014/main" id="{8414635B-10A2-874F-AD98-B57EF040746F}"/>
              </a:ext>
            </a:extLst>
          </p:cNvPr>
          <p:cNvSpPr/>
          <p:nvPr/>
        </p:nvSpPr>
        <p:spPr>
          <a:xfrm>
            <a:off x="4250945" y="2381176"/>
            <a:ext cx="1006434" cy="671723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1" lang="en-US" altLang="zh-CN" sz="1350" b="1" dirty="0">
                <a:solidFill>
                  <a:prstClr val="black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Evolve</a:t>
            </a:r>
            <a:endParaRPr kumimoji="1" lang="zh-CN" altLang="en-US" sz="1350" b="1" dirty="0">
              <a:solidFill>
                <a:prstClr val="black"/>
              </a:solidFill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7" name="标题 1">
            <a:extLst>
              <a:ext uri="{FF2B5EF4-FFF2-40B4-BE49-F238E27FC236}">
                <a16:creationId xmlns:a16="http://schemas.microsoft.com/office/drawing/2014/main" id="{1AE06FB0-922C-D444-8229-04FECB4F0D24}"/>
              </a:ext>
            </a:extLst>
          </p:cNvPr>
          <p:cNvSpPr txBox="1">
            <a:spLocks/>
          </p:cNvSpPr>
          <p:nvPr/>
        </p:nvSpPr>
        <p:spPr>
          <a:xfrm>
            <a:off x="132060" y="62518"/>
            <a:ext cx="7354590" cy="60878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 fontAlgn="auto">
              <a:spcAft>
                <a:spcPts val="0"/>
              </a:spcAft>
            </a:pPr>
            <a:r>
              <a:rPr kumimoji="1" lang="en-US" altLang="zh-CN" sz="2700" dirty="0">
                <a:solidFill>
                  <a:prstClr val="black"/>
                </a:solidFill>
                <a:latin typeface="Arial" panose="020B0604020202020204" pitchFamily="34" charset="0"/>
                <a:ea typeface="等线 Light" panose="02010600030101010101" pitchFamily="2" charset="-122"/>
                <a:cs typeface="Arial" panose="020B0604020202020204" pitchFamily="34" charset="0"/>
              </a:rPr>
              <a:t>We use approximations of RT to evolve profiles.</a:t>
            </a:r>
            <a:endParaRPr kumimoji="1" lang="zh-CN" altLang="en-US" sz="2700" dirty="0">
              <a:solidFill>
                <a:prstClr val="black"/>
              </a:solidFill>
              <a:latin typeface="Arial" panose="020B0604020202020204" pitchFamily="34" charset="0"/>
              <a:ea typeface="等线 Light" panose="02010600030101010101" pitchFamily="2" charset="-122"/>
              <a:cs typeface="Arial" panose="020B0604020202020204" pitchFamily="34" charset="0"/>
            </a:endParaRPr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6725A876-E22A-C573-575A-8853217189F7}"/>
              </a:ext>
            </a:extLst>
          </p:cNvPr>
          <p:cNvGrpSpPr/>
          <p:nvPr/>
        </p:nvGrpSpPr>
        <p:grpSpPr>
          <a:xfrm>
            <a:off x="116692" y="734253"/>
            <a:ext cx="1363559" cy="1176267"/>
            <a:chOff x="5033109" y="2888326"/>
            <a:chExt cx="1818079" cy="1568356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86244B37-3AE1-9336-4827-12D587988C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859" r="29573"/>
            <a:stretch/>
          </p:blipFill>
          <p:spPr>
            <a:xfrm>
              <a:off x="5135150" y="2888326"/>
              <a:ext cx="1716038" cy="1568356"/>
            </a:xfrm>
            <a:prstGeom prst="rect">
              <a:avLst/>
            </a:prstGeom>
          </p:spPr>
        </p:pic>
        <p:sp>
          <p:nvSpPr>
            <p:cNvPr id="12" name="右箭头 11">
              <a:extLst>
                <a:ext uri="{FF2B5EF4-FFF2-40B4-BE49-F238E27FC236}">
                  <a16:creationId xmlns:a16="http://schemas.microsoft.com/office/drawing/2014/main" id="{02AB1AF4-8560-1B14-28E1-E9D243C398EC}"/>
                </a:ext>
              </a:extLst>
            </p:cNvPr>
            <p:cNvSpPr/>
            <p:nvPr/>
          </p:nvSpPr>
          <p:spPr>
            <a:xfrm>
              <a:off x="5033109" y="3381406"/>
              <a:ext cx="429503" cy="204143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kumimoji="1" lang="zh-CN" altLang="en-US" sz="1350">
                <a:solidFill>
                  <a:prstClr val="white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</p:grpSp>
      <p:sp>
        <p:nvSpPr>
          <p:cNvPr id="33" name="文本框 32">
            <a:extLst>
              <a:ext uri="{FF2B5EF4-FFF2-40B4-BE49-F238E27FC236}">
                <a16:creationId xmlns:a16="http://schemas.microsoft.com/office/drawing/2014/main" id="{042F6136-7B97-1243-851B-DDDB7E085BD0}"/>
              </a:ext>
            </a:extLst>
          </p:cNvPr>
          <p:cNvSpPr txBox="1"/>
          <p:nvPr/>
        </p:nvSpPr>
        <p:spPr>
          <a:xfrm>
            <a:off x="3283279" y="3610936"/>
            <a:ext cx="2982005" cy="300082"/>
          </a:xfrm>
          <a:prstGeom prst="rect">
            <a:avLst/>
          </a:prstGeom>
          <a:noFill/>
          <a:ln w="38100"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1" lang="en-US" altLang="zh-CN" sz="1350" dirty="0">
                <a:solidFill>
                  <a:prstClr val="black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Approximation of Radiative Transfer</a:t>
            </a:r>
            <a:endParaRPr kumimoji="1" lang="zh-CN" altLang="en-US" sz="1350" dirty="0">
              <a:solidFill>
                <a:prstClr val="black"/>
              </a:solidFill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950F6DF9-1571-664B-BA29-680B9976A17B}"/>
              </a:ext>
            </a:extLst>
          </p:cNvPr>
          <p:cNvSpPr txBox="1"/>
          <p:nvPr/>
        </p:nvSpPr>
        <p:spPr>
          <a:xfrm>
            <a:off x="1100780" y="1735948"/>
            <a:ext cx="739239" cy="392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1" lang="en-US" altLang="zh-CN" sz="1950" b="1" dirty="0">
                <a:solidFill>
                  <a:prstClr val="black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t = t</a:t>
            </a:r>
            <a:r>
              <a:rPr kumimoji="1" lang="en-US" altLang="zh-CN" sz="1950" b="1" baseline="-25000" dirty="0">
                <a:solidFill>
                  <a:prstClr val="black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0</a:t>
            </a:r>
            <a:endParaRPr kumimoji="1" lang="zh-CN" altLang="en-US" sz="1950" b="1" baseline="-25000" dirty="0">
              <a:solidFill>
                <a:prstClr val="black"/>
              </a:solidFill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44" name="文本框 43">
            <a:extLst>
              <a:ext uri="{FF2B5EF4-FFF2-40B4-BE49-F238E27FC236}">
                <a16:creationId xmlns:a16="http://schemas.microsoft.com/office/drawing/2014/main" id="{EF99C534-83FC-834D-B496-6E8EDFB9ADC9}"/>
              </a:ext>
            </a:extLst>
          </p:cNvPr>
          <p:cNvSpPr txBox="1"/>
          <p:nvPr/>
        </p:nvSpPr>
        <p:spPr>
          <a:xfrm>
            <a:off x="7024166" y="1838835"/>
            <a:ext cx="1201815" cy="392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1" lang="en-US" altLang="zh-CN" sz="1950" b="1" dirty="0">
                <a:solidFill>
                  <a:prstClr val="black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t = t</a:t>
            </a:r>
            <a:r>
              <a:rPr kumimoji="1" lang="en-US" altLang="zh-CN" sz="1950" b="1" baseline="-25000" dirty="0">
                <a:solidFill>
                  <a:prstClr val="black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0</a:t>
            </a:r>
            <a:r>
              <a:rPr kumimoji="1" lang="en-US" altLang="zh-CN" sz="1950" b="1" dirty="0">
                <a:solidFill>
                  <a:prstClr val="black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+dT</a:t>
            </a:r>
            <a:endParaRPr kumimoji="1" lang="zh-CN" altLang="en-US" sz="1950" b="1" dirty="0">
              <a:solidFill>
                <a:prstClr val="black"/>
              </a:solidFill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F5C61F3A-4A46-7D98-FC4D-011575820430}"/>
              </a:ext>
            </a:extLst>
          </p:cNvPr>
          <p:cNvSpPr txBox="1"/>
          <p:nvPr/>
        </p:nvSpPr>
        <p:spPr>
          <a:xfrm>
            <a:off x="3138316" y="640583"/>
            <a:ext cx="97751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1" lang="en-US" altLang="zh-CN" sz="1350" dirty="0">
                <a:solidFill>
                  <a:prstClr val="black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HII profiles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EFF4AE18-490D-13EB-821E-118188591348}"/>
              </a:ext>
            </a:extLst>
          </p:cNvPr>
          <p:cNvSpPr txBox="1"/>
          <p:nvPr/>
        </p:nvSpPr>
        <p:spPr>
          <a:xfrm>
            <a:off x="5546485" y="592024"/>
            <a:ext cx="175265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1" lang="en-US" altLang="zh-CN" sz="1350" dirty="0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Updated</a:t>
            </a:r>
            <a:r>
              <a:rPr kumimoji="1" lang="en-US" altLang="zh-CN" sz="1350" dirty="0">
                <a:solidFill>
                  <a:prstClr val="black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HII profiles</a:t>
            </a:r>
          </a:p>
        </p:txBody>
      </p:sp>
      <p:sp>
        <p:nvSpPr>
          <p:cNvPr id="24" name="框架 23">
            <a:extLst>
              <a:ext uri="{FF2B5EF4-FFF2-40B4-BE49-F238E27FC236}">
                <a16:creationId xmlns:a16="http://schemas.microsoft.com/office/drawing/2014/main" id="{210B8512-D9FE-A3AA-3CE2-2FC6D95D9086}"/>
              </a:ext>
            </a:extLst>
          </p:cNvPr>
          <p:cNvSpPr/>
          <p:nvPr/>
        </p:nvSpPr>
        <p:spPr>
          <a:xfrm>
            <a:off x="6790329" y="2281649"/>
            <a:ext cx="1967527" cy="277000"/>
          </a:xfrm>
          <a:prstGeom prst="frame">
            <a:avLst>
              <a:gd name="adj1" fmla="val 582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kumimoji="1" lang="zh-CN" altLang="en-US" sz="1350">
              <a:solidFill>
                <a:prstClr val="black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67745D1B-F2A4-B4B5-BDE6-0E59B18EFC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35181" y="0"/>
            <a:ext cx="1008819" cy="952995"/>
          </a:xfrm>
          <a:prstGeom prst="rect">
            <a:avLst/>
          </a:prstGeom>
        </p:spPr>
      </p:pic>
      <p:sp>
        <p:nvSpPr>
          <p:cNvPr id="6" name="框架 5">
            <a:extLst>
              <a:ext uri="{FF2B5EF4-FFF2-40B4-BE49-F238E27FC236}">
                <a16:creationId xmlns:a16="http://schemas.microsoft.com/office/drawing/2014/main" id="{B2E65662-D10F-E51E-C4EB-C8E90B20A102}"/>
              </a:ext>
            </a:extLst>
          </p:cNvPr>
          <p:cNvSpPr/>
          <p:nvPr/>
        </p:nvSpPr>
        <p:spPr>
          <a:xfrm>
            <a:off x="3283279" y="893582"/>
            <a:ext cx="121757" cy="727986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kumimoji="1" lang="zh-CN" altLang="en-US" sz="1350">
              <a:solidFill>
                <a:prstClr val="black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8" name="框架 7">
            <a:extLst>
              <a:ext uri="{FF2B5EF4-FFF2-40B4-BE49-F238E27FC236}">
                <a16:creationId xmlns:a16="http://schemas.microsoft.com/office/drawing/2014/main" id="{D3F36893-1909-BB0B-EC4D-060A25AE0BBC}"/>
              </a:ext>
            </a:extLst>
          </p:cNvPr>
          <p:cNvSpPr/>
          <p:nvPr/>
        </p:nvSpPr>
        <p:spPr>
          <a:xfrm>
            <a:off x="3071022" y="1910520"/>
            <a:ext cx="1006434" cy="1630076"/>
          </a:xfrm>
          <a:prstGeom prst="frame">
            <a:avLst>
              <a:gd name="adj1" fmla="val 477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kumimoji="1" lang="zh-CN" altLang="en-US" sz="1350" dirty="0">
              <a:solidFill>
                <a:prstClr val="black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cxnSp>
        <p:nvCxnSpPr>
          <p:cNvPr id="19" name="直线连接符 18">
            <a:extLst>
              <a:ext uri="{FF2B5EF4-FFF2-40B4-BE49-F238E27FC236}">
                <a16:creationId xmlns:a16="http://schemas.microsoft.com/office/drawing/2014/main" id="{10256D74-BAA2-C331-C4FE-2AE9449A63BD}"/>
              </a:ext>
            </a:extLst>
          </p:cNvPr>
          <p:cNvCxnSpPr>
            <a:cxnSpLocks/>
          </p:cNvCxnSpPr>
          <p:nvPr/>
        </p:nvCxnSpPr>
        <p:spPr>
          <a:xfrm>
            <a:off x="3224580" y="1961084"/>
            <a:ext cx="0" cy="152842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线连接符 25">
            <a:extLst>
              <a:ext uri="{FF2B5EF4-FFF2-40B4-BE49-F238E27FC236}">
                <a16:creationId xmlns:a16="http://schemas.microsoft.com/office/drawing/2014/main" id="{B2637097-1875-B9A8-30C5-40F0BA4B052C}"/>
              </a:ext>
            </a:extLst>
          </p:cNvPr>
          <p:cNvCxnSpPr>
            <a:cxnSpLocks/>
          </p:cNvCxnSpPr>
          <p:nvPr/>
        </p:nvCxnSpPr>
        <p:spPr>
          <a:xfrm>
            <a:off x="3339374" y="1961084"/>
            <a:ext cx="0" cy="152842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线连接符 28">
            <a:extLst>
              <a:ext uri="{FF2B5EF4-FFF2-40B4-BE49-F238E27FC236}">
                <a16:creationId xmlns:a16="http://schemas.microsoft.com/office/drawing/2014/main" id="{27901DA0-5424-5169-1AB9-EBC88D001C64}"/>
              </a:ext>
            </a:extLst>
          </p:cNvPr>
          <p:cNvCxnSpPr>
            <a:cxnSpLocks/>
          </p:cNvCxnSpPr>
          <p:nvPr/>
        </p:nvCxnSpPr>
        <p:spPr>
          <a:xfrm>
            <a:off x="3568963" y="1961084"/>
            <a:ext cx="0" cy="152842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线连接符 29">
            <a:extLst>
              <a:ext uri="{FF2B5EF4-FFF2-40B4-BE49-F238E27FC236}">
                <a16:creationId xmlns:a16="http://schemas.microsoft.com/office/drawing/2014/main" id="{B75608BC-B3E3-8FAA-1D20-17550219ABAE}"/>
              </a:ext>
            </a:extLst>
          </p:cNvPr>
          <p:cNvCxnSpPr>
            <a:cxnSpLocks/>
          </p:cNvCxnSpPr>
          <p:nvPr/>
        </p:nvCxnSpPr>
        <p:spPr>
          <a:xfrm>
            <a:off x="3454169" y="1961084"/>
            <a:ext cx="0" cy="152842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线连接符 31">
            <a:extLst>
              <a:ext uri="{FF2B5EF4-FFF2-40B4-BE49-F238E27FC236}">
                <a16:creationId xmlns:a16="http://schemas.microsoft.com/office/drawing/2014/main" id="{F9C88BC1-A12A-5AAB-6809-B0BFBF87C08B}"/>
              </a:ext>
            </a:extLst>
          </p:cNvPr>
          <p:cNvCxnSpPr>
            <a:cxnSpLocks/>
          </p:cNvCxnSpPr>
          <p:nvPr/>
        </p:nvCxnSpPr>
        <p:spPr>
          <a:xfrm>
            <a:off x="3683757" y="1961084"/>
            <a:ext cx="0" cy="152842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线连接符 33">
            <a:extLst>
              <a:ext uri="{FF2B5EF4-FFF2-40B4-BE49-F238E27FC236}">
                <a16:creationId xmlns:a16="http://schemas.microsoft.com/office/drawing/2014/main" id="{E99BE698-2D0F-F9E0-C853-9FFC8570C903}"/>
              </a:ext>
            </a:extLst>
          </p:cNvPr>
          <p:cNvCxnSpPr>
            <a:cxnSpLocks/>
          </p:cNvCxnSpPr>
          <p:nvPr/>
        </p:nvCxnSpPr>
        <p:spPr>
          <a:xfrm>
            <a:off x="3798551" y="1961084"/>
            <a:ext cx="0" cy="152842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线连接符 44">
            <a:extLst>
              <a:ext uri="{FF2B5EF4-FFF2-40B4-BE49-F238E27FC236}">
                <a16:creationId xmlns:a16="http://schemas.microsoft.com/office/drawing/2014/main" id="{44333CC0-6909-3ECB-0158-43EDDC38C65B}"/>
              </a:ext>
            </a:extLst>
          </p:cNvPr>
          <p:cNvCxnSpPr>
            <a:cxnSpLocks/>
          </p:cNvCxnSpPr>
          <p:nvPr/>
        </p:nvCxnSpPr>
        <p:spPr>
          <a:xfrm>
            <a:off x="3913343" y="1961084"/>
            <a:ext cx="0" cy="152842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框架 45">
            <a:extLst>
              <a:ext uri="{FF2B5EF4-FFF2-40B4-BE49-F238E27FC236}">
                <a16:creationId xmlns:a16="http://schemas.microsoft.com/office/drawing/2014/main" id="{2D27DBED-FDDB-EFA4-9044-95B5EA7A514F}"/>
              </a:ext>
            </a:extLst>
          </p:cNvPr>
          <p:cNvSpPr/>
          <p:nvPr/>
        </p:nvSpPr>
        <p:spPr>
          <a:xfrm>
            <a:off x="5367233" y="1892295"/>
            <a:ext cx="1006434" cy="1630076"/>
          </a:xfrm>
          <a:prstGeom prst="frame">
            <a:avLst>
              <a:gd name="adj1" fmla="val 4775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kumimoji="1" lang="zh-CN" altLang="en-US" sz="1350" dirty="0">
              <a:solidFill>
                <a:prstClr val="black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cxnSp>
        <p:nvCxnSpPr>
          <p:cNvPr id="47" name="直线连接符 46">
            <a:extLst>
              <a:ext uri="{FF2B5EF4-FFF2-40B4-BE49-F238E27FC236}">
                <a16:creationId xmlns:a16="http://schemas.microsoft.com/office/drawing/2014/main" id="{8267055F-D12A-6DE3-88F5-5F0F08E1152F}"/>
              </a:ext>
            </a:extLst>
          </p:cNvPr>
          <p:cNvCxnSpPr>
            <a:cxnSpLocks/>
          </p:cNvCxnSpPr>
          <p:nvPr/>
        </p:nvCxnSpPr>
        <p:spPr>
          <a:xfrm>
            <a:off x="5520791" y="1942859"/>
            <a:ext cx="0" cy="152842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线连接符 47">
            <a:extLst>
              <a:ext uri="{FF2B5EF4-FFF2-40B4-BE49-F238E27FC236}">
                <a16:creationId xmlns:a16="http://schemas.microsoft.com/office/drawing/2014/main" id="{BC84F245-5386-4C76-79A0-3B0A0CDCFF06}"/>
              </a:ext>
            </a:extLst>
          </p:cNvPr>
          <p:cNvCxnSpPr>
            <a:cxnSpLocks/>
          </p:cNvCxnSpPr>
          <p:nvPr/>
        </p:nvCxnSpPr>
        <p:spPr>
          <a:xfrm>
            <a:off x="5635586" y="1942859"/>
            <a:ext cx="0" cy="152842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线连接符 48">
            <a:extLst>
              <a:ext uri="{FF2B5EF4-FFF2-40B4-BE49-F238E27FC236}">
                <a16:creationId xmlns:a16="http://schemas.microsoft.com/office/drawing/2014/main" id="{93A5A670-311F-6255-89AF-F02EEC7B6D66}"/>
              </a:ext>
            </a:extLst>
          </p:cNvPr>
          <p:cNvCxnSpPr>
            <a:cxnSpLocks/>
          </p:cNvCxnSpPr>
          <p:nvPr/>
        </p:nvCxnSpPr>
        <p:spPr>
          <a:xfrm>
            <a:off x="5865174" y="1942859"/>
            <a:ext cx="0" cy="152842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线连接符 49">
            <a:extLst>
              <a:ext uri="{FF2B5EF4-FFF2-40B4-BE49-F238E27FC236}">
                <a16:creationId xmlns:a16="http://schemas.microsoft.com/office/drawing/2014/main" id="{FB261484-7FD3-E8ED-E4A7-042D41CE6FE5}"/>
              </a:ext>
            </a:extLst>
          </p:cNvPr>
          <p:cNvCxnSpPr>
            <a:cxnSpLocks/>
          </p:cNvCxnSpPr>
          <p:nvPr/>
        </p:nvCxnSpPr>
        <p:spPr>
          <a:xfrm>
            <a:off x="5750380" y="1942859"/>
            <a:ext cx="0" cy="152842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线连接符 50">
            <a:extLst>
              <a:ext uri="{FF2B5EF4-FFF2-40B4-BE49-F238E27FC236}">
                <a16:creationId xmlns:a16="http://schemas.microsoft.com/office/drawing/2014/main" id="{094FA3E9-95A3-A305-8BFC-494F1F9EC249}"/>
              </a:ext>
            </a:extLst>
          </p:cNvPr>
          <p:cNvCxnSpPr>
            <a:cxnSpLocks/>
          </p:cNvCxnSpPr>
          <p:nvPr/>
        </p:nvCxnSpPr>
        <p:spPr>
          <a:xfrm>
            <a:off x="5979968" y="1942859"/>
            <a:ext cx="0" cy="152842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线连接符 51">
            <a:extLst>
              <a:ext uri="{FF2B5EF4-FFF2-40B4-BE49-F238E27FC236}">
                <a16:creationId xmlns:a16="http://schemas.microsoft.com/office/drawing/2014/main" id="{0FA28793-A6FA-A206-6EEC-E9C07144D477}"/>
              </a:ext>
            </a:extLst>
          </p:cNvPr>
          <p:cNvCxnSpPr>
            <a:cxnSpLocks/>
          </p:cNvCxnSpPr>
          <p:nvPr/>
        </p:nvCxnSpPr>
        <p:spPr>
          <a:xfrm>
            <a:off x="6094762" y="1942859"/>
            <a:ext cx="0" cy="152842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线连接符 52">
            <a:extLst>
              <a:ext uri="{FF2B5EF4-FFF2-40B4-BE49-F238E27FC236}">
                <a16:creationId xmlns:a16="http://schemas.microsoft.com/office/drawing/2014/main" id="{9E5F4144-30D3-C37B-C1DD-A7C17FE66657}"/>
              </a:ext>
            </a:extLst>
          </p:cNvPr>
          <p:cNvCxnSpPr>
            <a:cxnSpLocks/>
          </p:cNvCxnSpPr>
          <p:nvPr/>
        </p:nvCxnSpPr>
        <p:spPr>
          <a:xfrm>
            <a:off x="6209555" y="1942859"/>
            <a:ext cx="0" cy="152842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直线箭头连接符 61">
            <a:extLst>
              <a:ext uri="{FF2B5EF4-FFF2-40B4-BE49-F238E27FC236}">
                <a16:creationId xmlns:a16="http://schemas.microsoft.com/office/drawing/2014/main" id="{95A62655-513F-65D3-953F-6F6AA19D76AB}"/>
              </a:ext>
            </a:extLst>
          </p:cNvPr>
          <p:cNvCxnSpPr>
            <a:cxnSpLocks/>
          </p:cNvCxnSpPr>
          <p:nvPr/>
        </p:nvCxnSpPr>
        <p:spPr>
          <a:xfrm flipH="1">
            <a:off x="3087917" y="1565304"/>
            <a:ext cx="214395" cy="345216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直线箭头连接符 64">
            <a:extLst>
              <a:ext uri="{FF2B5EF4-FFF2-40B4-BE49-F238E27FC236}">
                <a16:creationId xmlns:a16="http://schemas.microsoft.com/office/drawing/2014/main" id="{F1E1325B-8A14-40EA-EA8B-92BC1CA2C359}"/>
              </a:ext>
            </a:extLst>
          </p:cNvPr>
          <p:cNvCxnSpPr>
            <a:cxnSpLocks/>
          </p:cNvCxnSpPr>
          <p:nvPr/>
        </p:nvCxnSpPr>
        <p:spPr>
          <a:xfrm>
            <a:off x="3417107" y="1614481"/>
            <a:ext cx="662917" cy="291788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直线箭头连接符 66">
            <a:extLst>
              <a:ext uri="{FF2B5EF4-FFF2-40B4-BE49-F238E27FC236}">
                <a16:creationId xmlns:a16="http://schemas.microsoft.com/office/drawing/2014/main" id="{831980FE-6567-4452-0B31-B8B4A8169BA8}"/>
              </a:ext>
            </a:extLst>
          </p:cNvPr>
          <p:cNvCxnSpPr>
            <a:cxnSpLocks/>
          </p:cNvCxnSpPr>
          <p:nvPr/>
        </p:nvCxnSpPr>
        <p:spPr>
          <a:xfrm flipH="1">
            <a:off x="5369801" y="1579021"/>
            <a:ext cx="316195" cy="313274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直线箭头连接符 69">
            <a:extLst>
              <a:ext uri="{FF2B5EF4-FFF2-40B4-BE49-F238E27FC236}">
                <a16:creationId xmlns:a16="http://schemas.microsoft.com/office/drawing/2014/main" id="{5CE81C44-EF72-0000-F16D-CAEFA2D12967}"/>
              </a:ext>
            </a:extLst>
          </p:cNvPr>
          <p:cNvCxnSpPr>
            <a:cxnSpLocks/>
          </p:cNvCxnSpPr>
          <p:nvPr/>
        </p:nvCxnSpPr>
        <p:spPr>
          <a:xfrm>
            <a:off x="5800790" y="1579022"/>
            <a:ext cx="557325" cy="312749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3" name="图片 72">
            <a:extLst>
              <a:ext uri="{FF2B5EF4-FFF2-40B4-BE49-F238E27FC236}">
                <a16:creationId xmlns:a16="http://schemas.microsoft.com/office/drawing/2014/main" id="{A308B648-BB45-680A-4BAA-B77F5CDA6EC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815" t="2777" r="6685" b="15926"/>
          <a:stretch/>
        </p:blipFill>
        <p:spPr>
          <a:xfrm>
            <a:off x="880791" y="3610937"/>
            <a:ext cx="1485064" cy="998958"/>
          </a:xfrm>
          <a:prstGeom prst="rect">
            <a:avLst/>
          </a:prstGeom>
        </p:spPr>
      </p:pic>
      <p:sp>
        <p:nvSpPr>
          <p:cNvPr id="75" name="太阳 74">
            <a:extLst>
              <a:ext uri="{FF2B5EF4-FFF2-40B4-BE49-F238E27FC236}">
                <a16:creationId xmlns:a16="http://schemas.microsoft.com/office/drawing/2014/main" id="{3CBA9DC7-8238-97C7-89C3-471203122045}"/>
              </a:ext>
            </a:extLst>
          </p:cNvPr>
          <p:cNvSpPr/>
          <p:nvPr/>
        </p:nvSpPr>
        <p:spPr>
          <a:xfrm>
            <a:off x="809199" y="4039718"/>
            <a:ext cx="219635" cy="219635"/>
          </a:xfrm>
          <a:prstGeom prst="sun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kumimoji="1" lang="zh-CN" altLang="en-US" sz="135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cxnSp>
        <p:nvCxnSpPr>
          <p:cNvPr id="76" name="直线箭头连接符 75">
            <a:extLst>
              <a:ext uri="{FF2B5EF4-FFF2-40B4-BE49-F238E27FC236}">
                <a16:creationId xmlns:a16="http://schemas.microsoft.com/office/drawing/2014/main" id="{A8E0600C-43A5-4F1D-4031-02C7EA8B2089}"/>
              </a:ext>
            </a:extLst>
          </p:cNvPr>
          <p:cNvCxnSpPr/>
          <p:nvPr/>
        </p:nvCxnSpPr>
        <p:spPr>
          <a:xfrm>
            <a:off x="1028834" y="4146300"/>
            <a:ext cx="796883" cy="0"/>
          </a:xfrm>
          <a:prstGeom prst="straightConnector1">
            <a:avLst/>
          </a:prstGeom>
          <a:ln w="190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文本框 79">
            <a:extLst>
              <a:ext uri="{FF2B5EF4-FFF2-40B4-BE49-F238E27FC236}">
                <a16:creationId xmlns:a16="http://schemas.microsoft.com/office/drawing/2014/main" id="{74E3051B-D1B3-BCCB-8CBA-250BFAFA8A14}"/>
              </a:ext>
            </a:extLst>
          </p:cNvPr>
          <p:cNvSpPr txBox="1"/>
          <p:nvPr/>
        </p:nvSpPr>
        <p:spPr>
          <a:xfrm>
            <a:off x="1319172" y="993762"/>
            <a:ext cx="12239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1" lang="en-US" altLang="zh-CN" sz="2400" dirty="0">
                <a:solidFill>
                  <a:prstClr val="black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Evolve:</a:t>
            </a:r>
          </a:p>
        </p:txBody>
      </p:sp>
      <p:sp>
        <p:nvSpPr>
          <p:cNvPr id="87" name="框架 86">
            <a:extLst>
              <a:ext uri="{FF2B5EF4-FFF2-40B4-BE49-F238E27FC236}">
                <a16:creationId xmlns:a16="http://schemas.microsoft.com/office/drawing/2014/main" id="{F59C16D8-5FA9-1AC8-EE5A-377862DBC281}"/>
              </a:ext>
            </a:extLst>
          </p:cNvPr>
          <p:cNvSpPr/>
          <p:nvPr/>
        </p:nvSpPr>
        <p:spPr>
          <a:xfrm>
            <a:off x="5696716" y="851036"/>
            <a:ext cx="121757" cy="727986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kumimoji="1" lang="zh-CN" altLang="en-US" sz="1350">
              <a:solidFill>
                <a:prstClr val="black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90" name="框架 89">
            <a:extLst>
              <a:ext uri="{FF2B5EF4-FFF2-40B4-BE49-F238E27FC236}">
                <a16:creationId xmlns:a16="http://schemas.microsoft.com/office/drawing/2014/main" id="{A86B3BA4-9F31-4366-057D-C5FC8A6D651B}"/>
              </a:ext>
            </a:extLst>
          </p:cNvPr>
          <p:cNvSpPr/>
          <p:nvPr/>
        </p:nvSpPr>
        <p:spPr>
          <a:xfrm>
            <a:off x="884910" y="2706350"/>
            <a:ext cx="1253173" cy="223952"/>
          </a:xfrm>
          <a:prstGeom prst="frame">
            <a:avLst>
              <a:gd name="adj1" fmla="val 5820"/>
            </a:avLst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kumimoji="1" lang="zh-CN" altLang="en-US" sz="1350">
              <a:solidFill>
                <a:prstClr val="black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cxnSp>
        <p:nvCxnSpPr>
          <p:cNvPr id="95" name="直线箭头连接符 94">
            <a:extLst>
              <a:ext uri="{FF2B5EF4-FFF2-40B4-BE49-F238E27FC236}">
                <a16:creationId xmlns:a16="http://schemas.microsoft.com/office/drawing/2014/main" id="{3F9935DF-6DA0-41AB-CA87-660010D8BB00}"/>
              </a:ext>
            </a:extLst>
          </p:cNvPr>
          <p:cNvCxnSpPr>
            <a:cxnSpLocks/>
            <a:stCxn id="90" idx="3"/>
            <a:endCxn id="8" idx="1"/>
          </p:cNvCxnSpPr>
          <p:nvPr/>
        </p:nvCxnSpPr>
        <p:spPr>
          <a:xfrm flipV="1">
            <a:off x="2138082" y="2725558"/>
            <a:ext cx="932940" cy="92768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直线箭头连接符 97">
            <a:extLst>
              <a:ext uri="{FF2B5EF4-FFF2-40B4-BE49-F238E27FC236}">
                <a16:creationId xmlns:a16="http://schemas.microsoft.com/office/drawing/2014/main" id="{B9F374D7-7E78-4228-775A-D6B80C56E485}"/>
              </a:ext>
            </a:extLst>
          </p:cNvPr>
          <p:cNvCxnSpPr>
            <a:cxnSpLocks/>
            <a:stCxn id="24" idx="1"/>
            <a:endCxn id="46" idx="3"/>
          </p:cNvCxnSpPr>
          <p:nvPr/>
        </p:nvCxnSpPr>
        <p:spPr>
          <a:xfrm flipH="1">
            <a:off x="6373667" y="2420149"/>
            <a:ext cx="416661" cy="28718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矩形 99">
            <a:extLst>
              <a:ext uri="{FF2B5EF4-FFF2-40B4-BE49-F238E27FC236}">
                <a16:creationId xmlns:a16="http://schemas.microsoft.com/office/drawing/2014/main" id="{CC5CC7D8-2B35-A382-93FF-87EF07E1C210}"/>
              </a:ext>
            </a:extLst>
          </p:cNvPr>
          <p:cNvSpPr/>
          <p:nvPr/>
        </p:nvSpPr>
        <p:spPr>
          <a:xfrm>
            <a:off x="3123396" y="1937975"/>
            <a:ext cx="102804" cy="157951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kumimoji="1" lang="zh-CN" altLang="en-US" sz="135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01" name="矩形 100">
            <a:extLst>
              <a:ext uri="{FF2B5EF4-FFF2-40B4-BE49-F238E27FC236}">
                <a16:creationId xmlns:a16="http://schemas.microsoft.com/office/drawing/2014/main" id="{D04A1F6C-2D81-6A9A-837D-43159975E390}"/>
              </a:ext>
            </a:extLst>
          </p:cNvPr>
          <p:cNvSpPr/>
          <p:nvPr/>
        </p:nvSpPr>
        <p:spPr>
          <a:xfrm>
            <a:off x="3237696" y="1937975"/>
            <a:ext cx="102804" cy="157951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kumimoji="1" lang="zh-CN" altLang="en-US" sz="135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02" name="矩形 101">
            <a:extLst>
              <a:ext uri="{FF2B5EF4-FFF2-40B4-BE49-F238E27FC236}">
                <a16:creationId xmlns:a16="http://schemas.microsoft.com/office/drawing/2014/main" id="{E39D6D4D-8416-2A63-D2BE-700DFAAF88AE}"/>
              </a:ext>
            </a:extLst>
          </p:cNvPr>
          <p:cNvSpPr/>
          <p:nvPr/>
        </p:nvSpPr>
        <p:spPr>
          <a:xfrm>
            <a:off x="3351996" y="1937975"/>
            <a:ext cx="102804" cy="157951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kumimoji="1" lang="zh-CN" altLang="en-US" sz="135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03" name="矩形 102">
            <a:extLst>
              <a:ext uri="{FF2B5EF4-FFF2-40B4-BE49-F238E27FC236}">
                <a16:creationId xmlns:a16="http://schemas.microsoft.com/office/drawing/2014/main" id="{6206737B-AC26-AE46-D8AE-45130F6657CA}"/>
              </a:ext>
            </a:extLst>
          </p:cNvPr>
          <p:cNvSpPr/>
          <p:nvPr/>
        </p:nvSpPr>
        <p:spPr>
          <a:xfrm>
            <a:off x="3466296" y="1937975"/>
            <a:ext cx="102804" cy="157951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kumimoji="1" lang="zh-CN" altLang="en-US" sz="135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04" name="矩形 103">
            <a:extLst>
              <a:ext uri="{FF2B5EF4-FFF2-40B4-BE49-F238E27FC236}">
                <a16:creationId xmlns:a16="http://schemas.microsoft.com/office/drawing/2014/main" id="{6254A56A-B3B7-7965-60B8-73B3E4E5C220}"/>
              </a:ext>
            </a:extLst>
          </p:cNvPr>
          <p:cNvSpPr/>
          <p:nvPr/>
        </p:nvSpPr>
        <p:spPr>
          <a:xfrm>
            <a:off x="3580596" y="1937975"/>
            <a:ext cx="102804" cy="157951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kumimoji="1" lang="zh-CN" altLang="en-US" sz="135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05" name="矩形 104">
            <a:extLst>
              <a:ext uri="{FF2B5EF4-FFF2-40B4-BE49-F238E27FC236}">
                <a16:creationId xmlns:a16="http://schemas.microsoft.com/office/drawing/2014/main" id="{E16C9A24-BD3A-F2C3-2C85-D6E89D449B9D}"/>
              </a:ext>
            </a:extLst>
          </p:cNvPr>
          <p:cNvSpPr/>
          <p:nvPr/>
        </p:nvSpPr>
        <p:spPr>
          <a:xfrm>
            <a:off x="3690840" y="2759015"/>
            <a:ext cx="106860" cy="75847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kumimoji="1" lang="zh-CN" altLang="en-US" sz="135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06" name="矩形 105">
            <a:extLst>
              <a:ext uri="{FF2B5EF4-FFF2-40B4-BE49-F238E27FC236}">
                <a16:creationId xmlns:a16="http://schemas.microsoft.com/office/drawing/2014/main" id="{5C01C335-2E6F-E5E4-5CA3-C204813ED904}"/>
              </a:ext>
            </a:extLst>
          </p:cNvPr>
          <p:cNvSpPr/>
          <p:nvPr/>
        </p:nvSpPr>
        <p:spPr>
          <a:xfrm>
            <a:off x="3791111" y="3373964"/>
            <a:ext cx="120889" cy="14352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kumimoji="1" lang="zh-CN" altLang="en-US" sz="135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07" name="矩形 106">
            <a:extLst>
              <a:ext uri="{FF2B5EF4-FFF2-40B4-BE49-F238E27FC236}">
                <a16:creationId xmlns:a16="http://schemas.microsoft.com/office/drawing/2014/main" id="{620623F4-668F-C247-63ED-9A72B5E30C82}"/>
              </a:ext>
            </a:extLst>
          </p:cNvPr>
          <p:cNvSpPr/>
          <p:nvPr/>
        </p:nvSpPr>
        <p:spPr>
          <a:xfrm>
            <a:off x="3912001" y="3479635"/>
            <a:ext cx="114300" cy="3785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kumimoji="1" lang="zh-CN" altLang="en-US" sz="135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08" name="矩形 107">
            <a:extLst>
              <a:ext uri="{FF2B5EF4-FFF2-40B4-BE49-F238E27FC236}">
                <a16:creationId xmlns:a16="http://schemas.microsoft.com/office/drawing/2014/main" id="{DFBC2093-20B3-998D-2B98-3E2671CB493C}"/>
              </a:ext>
            </a:extLst>
          </p:cNvPr>
          <p:cNvSpPr/>
          <p:nvPr/>
        </p:nvSpPr>
        <p:spPr>
          <a:xfrm>
            <a:off x="5421491" y="1929623"/>
            <a:ext cx="102804" cy="157951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31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kumimoji="1" lang="zh-CN" altLang="en-US" sz="135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09" name="矩形 108">
            <a:extLst>
              <a:ext uri="{FF2B5EF4-FFF2-40B4-BE49-F238E27FC236}">
                <a16:creationId xmlns:a16="http://schemas.microsoft.com/office/drawing/2014/main" id="{C15EADB9-DA57-2084-61C9-6AD0B98F08E5}"/>
              </a:ext>
            </a:extLst>
          </p:cNvPr>
          <p:cNvSpPr/>
          <p:nvPr/>
        </p:nvSpPr>
        <p:spPr>
          <a:xfrm>
            <a:off x="5535791" y="1929623"/>
            <a:ext cx="102804" cy="157951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31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kumimoji="1" lang="zh-CN" altLang="en-US" sz="135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10" name="矩形 109">
            <a:extLst>
              <a:ext uri="{FF2B5EF4-FFF2-40B4-BE49-F238E27FC236}">
                <a16:creationId xmlns:a16="http://schemas.microsoft.com/office/drawing/2014/main" id="{D368F5B4-2CA7-1070-1F94-531A8A405050}"/>
              </a:ext>
            </a:extLst>
          </p:cNvPr>
          <p:cNvSpPr/>
          <p:nvPr/>
        </p:nvSpPr>
        <p:spPr>
          <a:xfrm>
            <a:off x="5650091" y="1929623"/>
            <a:ext cx="102804" cy="157951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31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kumimoji="1" lang="zh-CN" altLang="en-US" sz="135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11" name="矩形 110">
            <a:extLst>
              <a:ext uri="{FF2B5EF4-FFF2-40B4-BE49-F238E27FC236}">
                <a16:creationId xmlns:a16="http://schemas.microsoft.com/office/drawing/2014/main" id="{D2AEA8DE-2C2E-18C2-1059-DF58E25866AF}"/>
              </a:ext>
            </a:extLst>
          </p:cNvPr>
          <p:cNvSpPr/>
          <p:nvPr/>
        </p:nvSpPr>
        <p:spPr>
          <a:xfrm>
            <a:off x="5764391" y="1929623"/>
            <a:ext cx="102804" cy="157951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31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kumimoji="1" lang="zh-CN" altLang="en-US" sz="135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12" name="矩形 111">
            <a:extLst>
              <a:ext uri="{FF2B5EF4-FFF2-40B4-BE49-F238E27FC236}">
                <a16:creationId xmlns:a16="http://schemas.microsoft.com/office/drawing/2014/main" id="{44BBD9CA-ADAF-130E-6393-109774784CC3}"/>
              </a:ext>
            </a:extLst>
          </p:cNvPr>
          <p:cNvSpPr/>
          <p:nvPr/>
        </p:nvSpPr>
        <p:spPr>
          <a:xfrm>
            <a:off x="5878691" y="1929623"/>
            <a:ext cx="102804" cy="157951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31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kumimoji="1" lang="zh-CN" altLang="en-US" sz="135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13" name="矩形 112">
            <a:extLst>
              <a:ext uri="{FF2B5EF4-FFF2-40B4-BE49-F238E27FC236}">
                <a16:creationId xmlns:a16="http://schemas.microsoft.com/office/drawing/2014/main" id="{99FC8599-5CB4-518C-F261-FF73A95E204C}"/>
              </a:ext>
            </a:extLst>
          </p:cNvPr>
          <p:cNvSpPr/>
          <p:nvPr/>
        </p:nvSpPr>
        <p:spPr>
          <a:xfrm>
            <a:off x="5988935" y="2049416"/>
            <a:ext cx="99778" cy="14597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31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kumimoji="1" lang="zh-CN" altLang="en-US" sz="135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14" name="矩形 113">
            <a:extLst>
              <a:ext uri="{FF2B5EF4-FFF2-40B4-BE49-F238E27FC236}">
                <a16:creationId xmlns:a16="http://schemas.microsoft.com/office/drawing/2014/main" id="{63A5807F-D7F3-D267-2745-DE28BC1F958B}"/>
              </a:ext>
            </a:extLst>
          </p:cNvPr>
          <p:cNvSpPr/>
          <p:nvPr/>
        </p:nvSpPr>
        <p:spPr>
          <a:xfrm>
            <a:off x="6113499" y="2310562"/>
            <a:ext cx="90008" cy="119857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31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kumimoji="1" lang="zh-CN" altLang="en-US" sz="135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15" name="矩形 114">
            <a:extLst>
              <a:ext uri="{FF2B5EF4-FFF2-40B4-BE49-F238E27FC236}">
                <a16:creationId xmlns:a16="http://schemas.microsoft.com/office/drawing/2014/main" id="{127822E9-17E8-58CD-E2E6-8FE3ACA857A4}"/>
              </a:ext>
            </a:extLst>
          </p:cNvPr>
          <p:cNvSpPr/>
          <p:nvPr/>
        </p:nvSpPr>
        <p:spPr>
          <a:xfrm>
            <a:off x="6220852" y="2612279"/>
            <a:ext cx="103544" cy="89685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31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kumimoji="1" lang="zh-CN" altLang="en-US" sz="135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21" name="手杖形箭头 120">
            <a:extLst>
              <a:ext uri="{FF2B5EF4-FFF2-40B4-BE49-F238E27FC236}">
                <a16:creationId xmlns:a16="http://schemas.microsoft.com/office/drawing/2014/main" id="{CCD03202-E56C-FE3B-99D9-4AA190CCBEF5}"/>
              </a:ext>
            </a:extLst>
          </p:cNvPr>
          <p:cNvSpPr/>
          <p:nvPr/>
        </p:nvSpPr>
        <p:spPr>
          <a:xfrm rot="16200000">
            <a:off x="-508934" y="2918861"/>
            <a:ext cx="2075031" cy="447866"/>
          </a:xfrm>
          <a:prstGeom prst="uturnArrow">
            <a:avLst>
              <a:gd name="adj1" fmla="val 6630"/>
              <a:gd name="adj2" fmla="val 15092"/>
              <a:gd name="adj3" fmla="val 12844"/>
              <a:gd name="adj4" fmla="val 43750"/>
              <a:gd name="adj5" fmla="val 79022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kumimoji="1" lang="zh-CN" altLang="en-US" sz="1350">
              <a:solidFill>
                <a:prstClr val="black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23" name="框架 122">
            <a:extLst>
              <a:ext uri="{FF2B5EF4-FFF2-40B4-BE49-F238E27FC236}">
                <a16:creationId xmlns:a16="http://schemas.microsoft.com/office/drawing/2014/main" id="{36345DA9-CB48-2B61-7AAA-53651ED0A7E0}"/>
              </a:ext>
            </a:extLst>
          </p:cNvPr>
          <p:cNvSpPr/>
          <p:nvPr/>
        </p:nvSpPr>
        <p:spPr>
          <a:xfrm>
            <a:off x="888335" y="2086465"/>
            <a:ext cx="1439974" cy="238709"/>
          </a:xfrm>
          <a:prstGeom prst="frame">
            <a:avLst>
              <a:gd name="adj1" fmla="val 5820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kumimoji="1" lang="zh-CN" altLang="en-US" sz="1350">
              <a:solidFill>
                <a:prstClr val="black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24" name="手杖形箭头 123">
            <a:extLst>
              <a:ext uri="{FF2B5EF4-FFF2-40B4-BE49-F238E27FC236}">
                <a16:creationId xmlns:a16="http://schemas.microsoft.com/office/drawing/2014/main" id="{818320BA-ACFF-E3D2-CF51-A675C89F6788}"/>
              </a:ext>
            </a:extLst>
          </p:cNvPr>
          <p:cNvSpPr/>
          <p:nvPr/>
        </p:nvSpPr>
        <p:spPr>
          <a:xfrm rot="16200000">
            <a:off x="-79257" y="2823379"/>
            <a:ext cx="1606297" cy="609884"/>
          </a:xfrm>
          <a:prstGeom prst="uturnArrow">
            <a:avLst>
              <a:gd name="adj1" fmla="val 5307"/>
              <a:gd name="adj2" fmla="val 11123"/>
              <a:gd name="adj3" fmla="val 12844"/>
              <a:gd name="adj4" fmla="val 43750"/>
              <a:gd name="adj5" fmla="val 45949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kumimoji="1" lang="zh-CN" altLang="en-US" sz="1350">
              <a:solidFill>
                <a:prstClr val="black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25" name="框架 124">
            <a:extLst>
              <a:ext uri="{FF2B5EF4-FFF2-40B4-BE49-F238E27FC236}">
                <a16:creationId xmlns:a16="http://schemas.microsoft.com/office/drawing/2014/main" id="{613C88CE-06F9-FC7F-5B59-8BD8FDEC4474}"/>
              </a:ext>
            </a:extLst>
          </p:cNvPr>
          <p:cNvSpPr/>
          <p:nvPr/>
        </p:nvSpPr>
        <p:spPr>
          <a:xfrm>
            <a:off x="886866" y="2325172"/>
            <a:ext cx="1478989" cy="214832"/>
          </a:xfrm>
          <a:prstGeom prst="frame">
            <a:avLst>
              <a:gd name="adj1" fmla="val 5820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kumimoji="1" lang="zh-CN" altLang="en-US" sz="1350">
              <a:solidFill>
                <a:prstClr val="black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26" name="文本框 125">
            <a:extLst>
              <a:ext uri="{FF2B5EF4-FFF2-40B4-BE49-F238E27FC236}">
                <a16:creationId xmlns:a16="http://schemas.microsoft.com/office/drawing/2014/main" id="{736B953D-AA36-B2C0-478F-58B7CC7340E0}"/>
              </a:ext>
            </a:extLst>
          </p:cNvPr>
          <p:cNvSpPr txBox="1"/>
          <p:nvPr/>
        </p:nvSpPr>
        <p:spPr>
          <a:xfrm>
            <a:off x="6545018" y="2681651"/>
            <a:ext cx="2568825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1" lang="en-US" altLang="zh-CN" sz="1350" dirty="0">
                <a:solidFill>
                  <a:prstClr val="black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We use multi-linear interpolation with pre-calculate tables (5 inputs and 1 output).</a:t>
            </a:r>
            <a:endParaRPr kumimoji="1" lang="zh-CN" altLang="en-US" sz="1350" dirty="0">
              <a:solidFill>
                <a:prstClr val="black"/>
              </a:solidFill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60" name="立方体 59">
            <a:extLst>
              <a:ext uri="{FF2B5EF4-FFF2-40B4-BE49-F238E27FC236}">
                <a16:creationId xmlns:a16="http://schemas.microsoft.com/office/drawing/2014/main" id="{0CC4CBA8-91DB-8890-3935-E8733A40B89B}"/>
              </a:ext>
            </a:extLst>
          </p:cNvPr>
          <p:cNvSpPr/>
          <p:nvPr/>
        </p:nvSpPr>
        <p:spPr>
          <a:xfrm>
            <a:off x="5394449" y="3975051"/>
            <a:ext cx="1086593" cy="1086593"/>
          </a:xfrm>
          <a:prstGeom prst="cube">
            <a:avLst/>
          </a:prstGeom>
          <a:solidFill>
            <a:schemeClr val="accent2"/>
          </a:solidFill>
          <a:ln>
            <a:solidFill>
              <a:schemeClr val="bg1"/>
            </a:solidFill>
          </a:ln>
          <a:effectLst>
            <a:glow rad="101600">
              <a:srgbClr val="FF0000">
                <a:alpha val="60000"/>
              </a:srgbClr>
            </a:glo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kumimoji="1" lang="zh-CN" altLang="en-US" sz="1350">
              <a:solidFill>
                <a:prstClr val="white"/>
              </a:solidFill>
              <a:effectLst>
                <a:glow rad="101600">
                  <a:srgbClr val="FF0000">
                    <a:alpha val="60000"/>
                  </a:srgbClr>
                </a:glow>
              </a:effectLst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61" name="文本框 60">
            <a:extLst>
              <a:ext uri="{FF2B5EF4-FFF2-40B4-BE49-F238E27FC236}">
                <a16:creationId xmlns:a16="http://schemas.microsoft.com/office/drawing/2014/main" id="{F5CFC137-45E2-773E-6AF7-705910940B31}"/>
              </a:ext>
            </a:extLst>
          </p:cNvPr>
          <p:cNvSpPr txBox="1"/>
          <p:nvPr/>
        </p:nvSpPr>
        <p:spPr>
          <a:xfrm>
            <a:off x="5394448" y="4467322"/>
            <a:ext cx="8708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1" lang="en-US" altLang="zh-CN" sz="1350" dirty="0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Updated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1" lang="en-US" altLang="zh-CN" sz="1350" dirty="0" err="1">
                <a:solidFill>
                  <a:prstClr val="black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T</a:t>
            </a:r>
            <a:r>
              <a:rPr kumimoji="1" lang="en-US" altLang="zh-CN" sz="1350" baseline="-25000" dirty="0" err="1">
                <a:solidFill>
                  <a:prstClr val="black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gas</a:t>
            </a:r>
            <a:r>
              <a:rPr kumimoji="1" lang="en-US" altLang="zh-CN" sz="1350" dirty="0">
                <a:solidFill>
                  <a:prstClr val="black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box</a:t>
            </a:r>
            <a:endParaRPr kumimoji="1" lang="zh-CN" altLang="en-US" sz="1350" dirty="0">
              <a:solidFill>
                <a:prstClr val="black"/>
              </a:solidFill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63" name="立方体 62">
            <a:extLst>
              <a:ext uri="{FF2B5EF4-FFF2-40B4-BE49-F238E27FC236}">
                <a16:creationId xmlns:a16="http://schemas.microsoft.com/office/drawing/2014/main" id="{C5555CB3-59E9-8C25-A848-C2B315897E0E}"/>
              </a:ext>
            </a:extLst>
          </p:cNvPr>
          <p:cNvSpPr/>
          <p:nvPr/>
        </p:nvSpPr>
        <p:spPr>
          <a:xfrm>
            <a:off x="2914021" y="4027900"/>
            <a:ext cx="1086593" cy="1086593"/>
          </a:xfrm>
          <a:prstGeom prst="cub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kumimoji="1" lang="zh-CN" altLang="en-US" sz="135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64" name="文本框 63">
            <a:extLst>
              <a:ext uri="{FF2B5EF4-FFF2-40B4-BE49-F238E27FC236}">
                <a16:creationId xmlns:a16="http://schemas.microsoft.com/office/drawing/2014/main" id="{73A6F669-B954-5E97-18E2-A11BB884579A}"/>
              </a:ext>
            </a:extLst>
          </p:cNvPr>
          <p:cNvSpPr txBox="1"/>
          <p:nvPr/>
        </p:nvSpPr>
        <p:spPr>
          <a:xfrm>
            <a:off x="2886300" y="4571197"/>
            <a:ext cx="102742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1" lang="en-US" altLang="zh-CN" sz="1350" dirty="0" err="1">
                <a:solidFill>
                  <a:prstClr val="black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T</a:t>
            </a:r>
            <a:r>
              <a:rPr kumimoji="1" lang="en-US" altLang="zh-CN" sz="1350" baseline="-25000" dirty="0" err="1">
                <a:solidFill>
                  <a:prstClr val="black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gas</a:t>
            </a:r>
            <a:r>
              <a:rPr kumimoji="1" lang="en-US" altLang="zh-CN" sz="1350" dirty="0">
                <a:solidFill>
                  <a:prstClr val="black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box</a:t>
            </a:r>
            <a:endParaRPr kumimoji="1" lang="zh-CN" altLang="en-US" sz="1350" dirty="0">
              <a:solidFill>
                <a:prstClr val="black"/>
              </a:solidFill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66" name="文本框 65">
            <a:extLst>
              <a:ext uri="{FF2B5EF4-FFF2-40B4-BE49-F238E27FC236}">
                <a16:creationId xmlns:a16="http://schemas.microsoft.com/office/drawing/2014/main" id="{E9F09038-4CB0-AA94-D362-B83D560EA78A}"/>
              </a:ext>
            </a:extLst>
          </p:cNvPr>
          <p:cNvSpPr txBox="1"/>
          <p:nvPr/>
        </p:nvSpPr>
        <p:spPr>
          <a:xfrm>
            <a:off x="1086153" y="3456232"/>
            <a:ext cx="198781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1" lang="en-US" altLang="zh-CN" sz="1350" dirty="0">
                <a:solidFill>
                  <a:prstClr val="black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Profiles (HII, </a:t>
            </a:r>
            <a:r>
              <a:rPr kumimoji="1" lang="en-US" altLang="zh-CN" sz="1350" dirty="0" err="1">
                <a:solidFill>
                  <a:prstClr val="black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T</a:t>
            </a:r>
            <a:r>
              <a:rPr kumimoji="1" lang="en-US" altLang="zh-CN" sz="1350" baseline="-25000" dirty="0" err="1">
                <a:solidFill>
                  <a:prstClr val="black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gas</a:t>
            </a:r>
            <a:r>
              <a:rPr kumimoji="1" lang="en-US" altLang="zh-CN" sz="1350" dirty="0">
                <a:solidFill>
                  <a:prstClr val="black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… </a:t>
            </a:r>
            <a:r>
              <a:rPr kumimoji="1" lang="en-US" altLang="zh-CN" sz="1350" dirty="0" err="1">
                <a:solidFill>
                  <a:prstClr val="black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etc</a:t>
            </a:r>
            <a:r>
              <a:rPr kumimoji="1" lang="en-US" altLang="zh-CN" sz="1350" dirty="0">
                <a:solidFill>
                  <a:prstClr val="black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)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1" lang="en-US" altLang="zh-CN" sz="1350" dirty="0">
                <a:solidFill>
                  <a:prstClr val="black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with overlapping</a:t>
            </a:r>
          </a:p>
        </p:txBody>
      </p:sp>
      <p:sp>
        <p:nvSpPr>
          <p:cNvPr id="68" name="框架 67">
            <a:extLst>
              <a:ext uri="{FF2B5EF4-FFF2-40B4-BE49-F238E27FC236}">
                <a16:creationId xmlns:a16="http://schemas.microsoft.com/office/drawing/2014/main" id="{0F1E5EB1-06DF-0742-1B8A-0F1BEFC74692}"/>
              </a:ext>
            </a:extLst>
          </p:cNvPr>
          <p:cNvSpPr/>
          <p:nvPr/>
        </p:nvSpPr>
        <p:spPr>
          <a:xfrm>
            <a:off x="879757" y="2923507"/>
            <a:ext cx="685482" cy="237460"/>
          </a:xfrm>
          <a:prstGeom prst="frame">
            <a:avLst>
              <a:gd name="adj1" fmla="val 5820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kumimoji="1" lang="zh-CN" altLang="en-US" sz="1350">
              <a:solidFill>
                <a:prstClr val="black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69" name="框架 68">
            <a:extLst>
              <a:ext uri="{FF2B5EF4-FFF2-40B4-BE49-F238E27FC236}">
                <a16:creationId xmlns:a16="http://schemas.microsoft.com/office/drawing/2014/main" id="{83F40066-8779-028F-162E-362BA75C32DE}"/>
              </a:ext>
            </a:extLst>
          </p:cNvPr>
          <p:cNvSpPr/>
          <p:nvPr/>
        </p:nvSpPr>
        <p:spPr>
          <a:xfrm>
            <a:off x="882179" y="3119885"/>
            <a:ext cx="1660968" cy="260976"/>
          </a:xfrm>
          <a:prstGeom prst="frame">
            <a:avLst>
              <a:gd name="adj1" fmla="val 5820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kumimoji="1" lang="zh-CN" altLang="en-US" sz="1350">
              <a:solidFill>
                <a:prstClr val="black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71" name="手杖形箭头 70">
            <a:extLst>
              <a:ext uri="{FF2B5EF4-FFF2-40B4-BE49-F238E27FC236}">
                <a16:creationId xmlns:a16="http://schemas.microsoft.com/office/drawing/2014/main" id="{4CA80D1C-4B94-7549-8D6C-75BBF8E5A07C}"/>
              </a:ext>
            </a:extLst>
          </p:cNvPr>
          <p:cNvSpPr/>
          <p:nvPr/>
        </p:nvSpPr>
        <p:spPr>
          <a:xfrm rot="16200000">
            <a:off x="232525" y="3143414"/>
            <a:ext cx="985247" cy="609884"/>
          </a:xfrm>
          <a:prstGeom prst="uturnArrow">
            <a:avLst>
              <a:gd name="adj1" fmla="val 5307"/>
              <a:gd name="adj2" fmla="val 11123"/>
              <a:gd name="adj3" fmla="val 12844"/>
              <a:gd name="adj4" fmla="val 43750"/>
              <a:gd name="adj5" fmla="val 45949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kumimoji="1" lang="zh-CN" altLang="en-US" sz="1350">
              <a:solidFill>
                <a:prstClr val="black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72" name="手杖形箭头 71">
            <a:extLst>
              <a:ext uri="{FF2B5EF4-FFF2-40B4-BE49-F238E27FC236}">
                <a16:creationId xmlns:a16="http://schemas.microsoft.com/office/drawing/2014/main" id="{55C870D0-A1F9-2E14-7622-417E68C984F1}"/>
              </a:ext>
            </a:extLst>
          </p:cNvPr>
          <p:cNvSpPr/>
          <p:nvPr/>
        </p:nvSpPr>
        <p:spPr>
          <a:xfrm rot="16200000">
            <a:off x="368981" y="3275670"/>
            <a:ext cx="717549" cy="598948"/>
          </a:xfrm>
          <a:prstGeom prst="uturnArrow">
            <a:avLst>
              <a:gd name="adj1" fmla="val 5307"/>
              <a:gd name="adj2" fmla="val 11123"/>
              <a:gd name="adj3" fmla="val 12844"/>
              <a:gd name="adj4" fmla="val 43750"/>
              <a:gd name="adj5" fmla="val 45949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kumimoji="1" lang="zh-CN" altLang="en-US" sz="1350">
              <a:solidFill>
                <a:prstClr val="black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74" name="框架 73">
            <a:extLst>
              <a:ext uri="{FF2B5EF4-FFF2-40B4-BE49-F238E27FC236}">
                <a16:creationId xmlns:a16="http://schemas.microsoft.com/office/drawing/2014/main" id="{B97F69CB-CBC2-801C-CD75-6DBFFB20E4BB}"/>
              </a:ext>
            </a:extLst>
          </p:cNvPr>
          <p:cNvSpPr/>
          <p:nvPr/>
        </p:nvSpPr>
        <p:spPr>
          <a:xfrm>
            <a:off x="880834" y="2499212"/>
            <a:ext cx="1773527" cy="230375"/>
          </a:xfrm>
          <a:prstGeom prst="frame">
            <a:avLst>
              <a:gd name="adj1" fmla="val 5820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kumimoji="1" lang="zh-CN" altLang="en-US" sz="1350">
              <a:solidFill>
                <a:prstClr val="black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cxnSp>
        <p:nvCxnSpPr>
          <p:cNvPr id="77" name="直线箭头连接符 76">
            <a:extLst>
              <a:ext uri="{FF2B5EF4-FFF2-40B4-BE49-F238E27FC236}">
                <a16:creationId xmlns:a16="http://schemas.microsoft.com/office/drawing/2014/main" id="{07E95412-0279-AF42-7B7D-38059756EE36}"/>
              </a:ext>
            </a:extLst>
          </p:cNvPr>
          <p:cNvCxnSpPr>
            <a:cxnSpLocks/>
            <a:endCxn id="74" idx="3"/>
          </p:cNvCxnSpPr>
          <p:nvPr/>
        </p:nvCxnSpPr>
        <p:spPr>
          <a:xfrm flipH="1" flipV="1">
            <a:off x="2654361" y="2614400"/>
            <a:ext cx="632484" cy="1162107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FBC1043F-56F4-8317-F05D-48518908ABD0}"/>
              </a:ext>
            </a:extLst>
          </p:cNvPr>
          <p:cNvSpPr txBox="1"/>
          <p:nvPr/>
        </p:nvSpPr>
        <p:spPr>
          <a:xfrm>
            <a:off x="6469763" y="4864205"/>
            <a:ext cx="2719334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Meng Zhou, Yao Zhang, Yi Mao et al.</a:t>
            </a:r>
          </a:p>
        </p:txBody>
      </p:sp>
    </p:spTree>
    <p:extLst>
      <p:ext uri="{BB962C8B-B14F-4D97-AF65-F5344CB8AC3E}">
        <p14:creationId xmlns:p14="http://schemas.microsoft.com/office/powerpoint/2010/main" val="75140842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4"/>
          <p:cNvSpPr txBox="1">
            <a:spLocks noChangeArrowheads="1"/>
          </p:cNvSpPr>
          <p:nvPr/>
        </p:nvSpPr>
        <p:spPr bwMode="auto">
          <a:xfrm>
            <a:off x="1143000" y="0"/>
            <a:ext cx="6858000" cy="1264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35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Futura Medium"/>
                <a:ea typeface="ＭＳ Ｐゴシック" pitchFamily="-108" charset="-128"/>
                <a:cs typeface="Futura Medium"/>
              </a:rPr>
              <a:t>Numerical </a:t>
            </a:r>
            <a:r>
              <a:rPr kumimoji="0" lang="en-US" sz="2100" b="0" i="0" u="none" strike="noStrike" kern="1200" cap="none" spc="0" normalizeH="0" baseline="0" noProof="0" dirty="0" err="1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Futura Medium"/>
                <a:ea typeface="ＭＳ Ｐゴシック" pitchFamily="-108" charset="-128"/>
                <a:cs typeface="Futura Medium"/>
              </a:rPr>
              <a:t>Radiative</a:t>
            </a:r>
            <a:r>
              <a:rPr kumimoji="0" lang="en-US" sz="2100" b="0" i="0" u="none" strike="noStrike" kern="1200" cap="none" spc="0" normalizeH="0" baseline="0" noProof="0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Futura Medium"/>
                <a:ea typeface="ＭＳ Ｐゴシック" pitchFamily="-108" charset="-128"/>
                <a:cs typeface="Futura Medium"/>
              </a:rPr>
              <a:t> Transfer simulation  </a:t>
            </a:r>
          </a:p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Futura Medium"/>
                <a:ea typeface="ＭＳ Ｐゴシック" pitchFamily="-108" charset="-128"/>
                <a:cs typeface="Futura Medium"/>
              </a:rPr>
              <a:t>	solving for (</a:t>
            </a:r>
            <a:r>
              <a:rPr kumimoji="0" lang="en-US" sz="1800" b="0" i="0" u="none" strike="noStrike" kern="1200" cap="none" spc="0" normalizeH="0" baseline="0" noProof="0" dirty="0" err="1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Futura Medium"/>
                <a:ea typeface="ＭＳ Ｐゴシック" pitchFamily="-108" charset="-128"/>
                <a:cs typeface="Futura Medium"/>
              </a:rPr>
              <a:t>comoving</a:t>
            </a:r>
            <a:r>
              <a:rPr kumimoji="0" lang="en-US" sz="1800" b="0" i="0" u="none" strike="noStrike" kern="1200" cap="none" spc="0" normalizeH="0" baseline="0" noProof="0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Futura Medium"/>
                <a:ea typeface="ＭＳ Ｐゴシック" pitchFamily="-108" charset="-128"/>
                <a:cs typeface="Futura Medium"/>
              </a:rPr>
              <a:t>) specific intensity</a:t>
            </a:r>
          </a:p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2"/>
              <a:buChar char="²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Futura Medium"/>
                <a:ea typeface="ＭＳ Ｐゴシック" pitchFamily="-108" charset="-128"/>
                <a:cs typeface="Futura Medium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Futura Medium"/>
                <a:ea typeface="ＭＳ Ｐゴシック" pitchFamily="-108" charset="-128"/>
                <a:cs typeface="Futura Medium"/>
              </a:rPr>
              <a:t>Lagrangian</a:t>
            </a:r>
            <a:r>
              <a:rPr kumimoji="0" lang="en-US" sz="1800" b="0" i="0" u="none" strike="noStrike" kern="1200" cap="none" spc="0" normalizeH="0" baseline="0" noProof="0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Futura Medium"/>
                <a:ea typeface="ＭＳ Ｐゴシック" pitchFamily="-108" charset="-128"/>
                <a:cs typeface="Futura Medium"/>
              </a:rPr>
              <a:t> scheme: follow rays or photon packets</a:t>
            </a:r>
          </a:p>
        </p:txBody>
      </p:sp>
      <p:pic>
        <p:nvPicPr>
          <p:cNvPr id="48136" name="Picture 11" descr="latex-image-1.pd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76962" y="451249"/>
            <a:ext cx="1824038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ight Arrow 14"/>
          <p:cNvSpPr/>
          <p:nvPr/>
        </p:nvSpPr>
        <p:spPr>
          <a:xfrm>
            <a:off x="3143250" y="1685925"/>
            <a:ext cx="2791206" cy="249174"/>
          </a:xfrm>
          <a:prstGeom prst="rightArrow">
            <a:avLst/>
          </a:prstGeom>
          <a:solidFill>
            <a:schemeClr val="accent1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75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Explosion 1 15"/>
          <p:cNvSpPr/>
          <p:nvPr/>
        </p:nvSpPr>
        <p:spPr>
          <a:xfrm>
            <a:off x="2628900" y="1543050"/>
            <a:ext cx="514350" cy="400050"/>
          </a:xfrm>
          <a:prstGeom prst="irregularSeal1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7" name="5-Point Star 16"/>
          <p:cNvSpPr/>
          <p:nvPr/>
        </p:nvSpPr>
        <p:spPr>
          <a:xfrm>
            <a:off x="5934456" y="1610314"/>
            <a:ext cx="335858" cy="332786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8" name="Cloud Callout 17"/>
          <p:cNvSpPr/>
          <p:nvPr/>
        </p:nvSpPr>
        <p:spPr>
          <a:xfrm>
            <a:off x="3990491" y="1733123"/>
            <a:ext cx="208583" cy="181402"/>
          </a:xfrm>
          <a:prstGeom prst="cloudCallou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7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Cloud Callout 18"/>
          <p:cNvSpPr/>
          <p:nvPr/>
        </p:nvSpPr>
        <p:spPr>
          <a:xfrm>
            <a:off x="5429250" y="1733123"/>
            <a:ext cx="208583" cy="181402"/>
          </a:xfrm>
          <a:prstGeom prst="cloudCallou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7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Cloud Callout 19"/>
          <p:cNvSpPr/>
          <p:nvPr/>
        </p:nvSpPr>
        <p:spPr>
          <a:xfrm>
            <a:off x="3429000" y="1685926"/>
            <a:ext cx="380033" cy="275798"/>
          </a:xfrm>
          <a:prstGeom prst="cloudCallou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7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Cloud Callout 20"/>
          <p:cNvSpPr/>
          <p:nvPr/>
        </p:nvSpPr>
        <p:spPr>
          <a:xfrm>
            <a:off x="5334967" y="1628775"/>
            <a:ext cx="208583" cy="181402"/>
          </a:xfrm>
          <a:prstGeom prst="cloudCallou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7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Cloud Callout 21"/>
          <p:cNvSpPr/>
          <p:nvPr/>
        </p:nvSpPr>
        <p:spPr>
          <a:xfrm>
            <a:off x="5257800" y="1800225"/>
            <a:ext cx="208583" cy="181402"/>
          </a:xfrm>
          <a:prstGeom prst="cloudCallou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7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Cloud Callout 22"/>
          <p:cNvSpPr/>
          <p:nvPr/>
        </p:nvSpPr>
        <p:spPr>
          <a:xfrm>
            <a:off x="4134817" y="1800225"/>
            <a:ext cx="208583" cy="181402"/>
          </a:xfrm>
          <a:prstGeom prst="cloudCallou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7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Cloud Callout 23"/>
          <p:cNvSpPr/>
          <p:nvPr/>
        </p:nvSpPr>
        <p:spPr>
          <a:xfrm>
            <a:off x="4743450" y="1800225"/>
            <a:ext cx="208583" cy="181402"/>
          </a:xfrm>
          <a:prstGeom prst="cloudCallou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7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5-Point Star 26"/>
          <p:cNvSpPr/>
          <p:nvPr/>
        </p:nvSpPr>
        <p:spPr>
          <a:xfrm>
            <a:off x="2521642" y="2857501"/>
            <a:ext cx="335858" cy="332786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8" name="Explosion 1 27"/>
          <p:cNvSpPr/>
          <p:nvPr/>
        </p:nvSpPr>
        <p:spPr>
          <a:xfrm>
            <a:off x="3429000" y="2857500"/>
            <a:ext cx="514350" cy="400050"/>
          </a:xfrm>
          <a:prstGeom prst="irregularSeal1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9" name="Cloud Callout 28"/>
          <p:cNvSpPr/>
          <p:nvPr/>
        </p:nvSpPr>
        <p:spPr>
          <a:xfrm>
            <a:off x="5637832" y="2857501"/>
            <a:ext cx="380033" cy="275798"/>
          </a:xfrm>
          <a:prstGeom prst="cloudCallou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7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" name="Picture 29" descr="latex-image-1.pdf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2514600" y="2289716"/>
            <a:ext cx="3886200" cy="606445"/>
          </a:xfrm>
          <a:prstGeom prst="rect">
            <a:avLst/>
          </a:prstGeom>
        </p:spPr>
      </p:pic>
      <p:sp>
        <p:nvSpPr>
          <p:cNvPr id="31" name="Text Box 2"/>
          <p:cNvSpPr txBox="1">
            <a:spLocks noChangeArrowheads="1"/>
          </p:cNvSpPr>
          <p:nvPr/>
        </p:nvSpPr>
        <p:spPr bwMode="auto">
          <a:xfrm>
            <a:off x="2790342" y="3257550"/>
            <a:ext cx="1690218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342900" marR="0" lvl="1" indent="11430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35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Medium" charset="0"/>
                <a:ea typeface="Times New Roman" pitchFamily="-102" charset="0"/>
                <a:cs typeface="Times New Roman" pitchFamily="-102" charset="0"/>
              </a:rPr>
              <a:t>Source emissivity</a:t>
            </a:r>
          </a:p>
        </p:txBody>
      </p:sp>
      <p:sp>
        <p:nvSpPr>
          <p:cNvPr id="32" name="Text Box 2"/>
          <p:cNvSpPr txBox="1">
            <a:spLocks noChangeArrowheads="1"/>
          </p:cNvSpPr>
          <p:nvPr/>
        </p:nvSpPr>
        <p:spPr bwMode="auto">
          <a:xfrm>
            <a:off x="1446416" y="3257550"/>
            <a:ext cx="1649694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342900" marR="0" lvl="1" indent="11430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35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Medium" charset="0"/>
                <a:ea typeface="Times New Roman" pitchFamily="-102" charset="0"/>
                <a:cs typeface="Times New Roman" pitchFamily="-102" charset="0"/>
              </a:rPr>
              <a:t>Received intensity</a:t>
            </a:r>
          </a:p>
        </p:txBody>
      </p:sp>
      <p:sp>
        <p:nvSpPr>
          <p:cNvPr id="33" name="Text Box 2"/>
          <p:cNvSpPr txBox="1">
            <a:spLocks noChangeArrowheads="1"/>
          </p:cNvSpPr>
          <p:nvPr/>
        </p:nvSpPr>
        <p:spPr bwMode="auto">
          <a:xfrm>
            <a:off x="4595571" y="3295903"/>
            <a:ext cx="209098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342900" marR="0" lvl="1" indent="11430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35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Medium" charset="0"/>
                <a:ea typeface="Times New Roman" pitchFamily="-102" charset="0"/>
                <a:cs typeface="Times New Roman" pitchFamily="-102" charset="0"/>
              </a:rPr>
              <a:t>Absorption (</a:t>
            </a:r>
            <a:r>
              <a:rPr kumimoji="0" lang="en-US" sz="15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Medium" charset="0"/>
                <a:ea typeface="Times New Roman" pitchFamily="-102" charset="0"/>
                <a:cs typeface="Times New Roman" pitchFamily="-102" charset="0"/>
              </a:rPr>
              <a:t>photoionization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Medium" charset="0"/>
                <a:ea typeface="Times New Roman" pitchFamily="-102" charset="0"/>
                <a:cs typeface="Times New Roman" pitchFamily="-102" charset="0"/>
              </a:rPr>
              <a:t>) along the ray path</a:t>
            </a:r>
          </a:p>
        </p:txBody>
      </p:sp>
    </p:spTree>
    <p:extLst>
      <p:ext uri="{BB962C8B-B14F-4D97-AF65-F5344CB8AC3E}">
        <p14:creationId xmlns:p14="http://schemas.microsoft.com/office/powerpoint/2010/main" val="421802268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4"/>
          <p:cNvSpPr txBox="1">
            <a:spLocks noChangeArrowheads="1"/>
          </p:cNvSpPr>
          <p:nvPr/>
        </p:nvSpPr>
        <p:spPr bwMode="auto">
          <a:xfrm>
            <a:off x="1143000" y="0"/>
            <a:ext cx="6858000" cy="1264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35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Futura Medium"/>
                <a:ea typeface="ＭＳ Ｐゴシック" pitchFamily="-108" charset="-128"/>
                <a:cs typeface="Futura Medium"/>
              </a:rPr>
              <a:t>Numerical </a:t>
            </a:r>
            <a:r>
              <a:rPr kumimoji="0" lang="en-US" sz="2100" b="0" i="0" u="none" strike="noStrike" kern="1200" cap="none" spc="0" normalizeH="0" baseline="0" noProof="0" dirty="0" err="1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Futura Medium"/>
                <a:ea typeface="ＭＳ Ｐゴシック" pitchFamily="-108" charset="-128"/>
                <a:cs typeface="Futura Medium"/>
              </a:rPr>
              <a:t>Radiative</a:t>
            </a:r>
            <a:r>
              <a:rPr kumimoji="0" lang="en-US" sz="2100" b="0" i="0" u="none" strike="noStrike" kern="1200" cap="none" spc="0" normalizeH="0" baseline="0" noProof="0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Futura Medium"/>
                <a:ea typeface="ＭＳ Ｐゴシック" pitchFamily="-108" charset="-128"/>
                <a:cs typeface="Futura Medium"/>
              </a:rPr>
              <a:t> Transfer simulation  </a:t>
            </a:r>
          </a:p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Futura Medium"/>
                <a:ea typeface="ＭＳ Ｐゴシック" pitchFamily="-108" charset="-128"/>
                <a:cs typeface="Futura Medium"/>
              </a:rPr>
              <a:t>	solving for (</a:t>
            </a:r>
            <a:r>
              <a:rPr kumimoji="0" lang="en-US" sz="1800" b="0" i="0" u="none" strike="noStrike" kern="1200" cap="none" spc="0" normalizeH="0" baseline="0" noProof="0" dirty="0" err="1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Futura Medium"/>
                <a:ea typeface="ＭＳ Ｐゴシック" pitchFamily="-108" charset="-128"/>
                <a:cs typeface="Futura Medium"/>
              </a:rPr>
              <a:t>comoving</a:t>
            </a:r>
            <a:r>
              <a:rPr kumimoji="0" lang="en-US" sz="1800" b="0" i="0" u="none" strike="noStrike" kern="1200" cap="none" spc="0" normalizeH="0" baseline="0" noProof="0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Futura Medium"/>
                <a:ea typeface="ＭＳ Ｐゴシック" pitchFamily="-108" charset="-128"/>
                <a:cs typeface="Futura Medium"/>
              </a:rPr>
              <a:t>) specific intensity</a:t>
            </a:r>
          </a:p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2"/>
              <a:buChar char="²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Futura Medium"/>
                <a:ea typeface="ＭＳ Ｐゴシック" pitchFamily="-108" charset="-128"/>
                <a:cs typeface="Futura Medium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Futura Medium"/>
                <a:ea typeface="ＭＳ Ｐゴシック" pitchFamily="-108" charset="-128"/>
                <a:cs typeface="Futura Medium"/>
              </a:rPr>
              <a:t>Lagrangian</a:t>
            </a:r>
            <a:r>
              <a:rPr kumimoji="0" lang="en-US" sz="1800" b="0" i="0" u="none" strike="noStrike" kern="1200" cap="none" spc="0" normalizeH="0" baseline="0" noProof="0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Futura Medium"/>
                <a:ea typeface="ＭＳ Ｐゴシック" pitchFamily="-108" charset="-128"/>
                <a:cs typeface="Futura Medium"/>
              </a:rPr>
              <a:t> scheme: follow rays or photon packets</a:t>
            </a:r>
          </a:p>
        </p:txBody>
      </p:sp>
      <p:sp>
        <p:nvSpPr>
          <p:cNvPr id="48131" name="Text Box 2"/>
          <p:cNvSpPr txBox="1">
            <a:spLocks noChangeArrowheads="1"/>
          </p:cNvSpPr>
          <p:nvPr/>
        </p:nvSpPr>
        <p:spPr bwMode="auto">
          <a:xfrm>
            <a:off x="1428750" y="1200151"/>
            <a:ext cx="6572250" cy="3544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450"/>
              </a:spcAft>
              <a:buClrTx/>
              <a:buSzTx/>
              <a:buFont typeface="Wingdings" pitchFamily="-102" charset="2"/>
              <a:buChar char="Ø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Medium" charset="0"/>
                <a:ea typeface="Times New Roman" pitchFamily="-102" charset="0"/>
                <a:cs typeface="Times New Roman" pitchFamily="-102" charset="0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Medium" charset="0"/>
                <a:ea typeface="Times New Roman" pitchFamily="-102" charset="0"/>
                <a:cs typeface="Times New Roman" pitchFamily="-102" charset="0"/>
              </a:rPr>
              <a:t>Ray-tracing methods</a:t>
            </a:r>
          </a:p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7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Medium" charset="0"/>
                <a:ea typeface="Times New Roman" pitchFamily="-102" charset="0"/>
                <a:cs typeface="Times New Roman" pitchFamily="-102" charset="0"/>
              </a:rPr>
              <a:t>	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Medium" charset="0"/>
                <a:ea typeface="Times New Roman" pitchFamily="-102" charset="0"/>
                <a:cs typeface="Times New Roman" pitchFamily="-102" charset="0"/>
              </a:rPr>
              <a:t>Abel+ ‘99, Abel &amp;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Medium" charset="0"/>
                <a:ea typeface="Times New Roman" pitchFamily="-102" charset="0"/>
                <a:cs typeface="Times New Roman" pitchFamily="-102" charset="0"/>
              </a:rPr>
              <a:t>Wandelt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Medium" charset="0"/>
                <a:ea typeface="Times New Roman" pitchFamily="-102" charset="0"/>
                <a:cs typeface="Times New Roman" pitchFamily="-102" charset="0"/>
              </a:rPr>
              <a:t> ’02</a:t>
            </a:r>
          </a:p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Medium" charset="0"/>
                <a:ea typeface="Times New Roman" pitchFamily="-102" charset="0"/>
                <a:cs typeface="Times New Roman" pitchFamily="-102" charset="0"/>
              </a:rPr>
              <a:t>	FLASH (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Medium" charset="0"/>
                <a:ea typeface="Times New Roman" pitchFamily="-102" charset="0"/>
                <a:cs typeface="Times New Roman" pitchFamily="-102" charset="0"/>
              </a:rPr>
              <a:t>Fryxell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Medium" charset="0"/>
                <a:ea typeface="Times New Roman" pitchFamily="-102" charset="0"/>
                <a:cs typeface="Times New Roman" pitchFamily="-102" charset="0"/>
              </a:rPr>
              <a:t>+ ‘00)</a:t>
            </a:r>
          </a:p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Medium" charset="0"/>
                <a:ea typeface="Times New Roman" pitchFamily="-102" charset="0"/>
                <a:cs typeface="Times New Roman" pitchFamily="-102" charset="0"/>
              </a:rPr>
              <a:t>	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Medium" charset="0"/>
                <a:ea typeface="Times New Roman" pitchFamily="-102" charset="0"/>
                <a:cs typeface="Times New Roman" pitchFamily="-102" charset="0"/>
              </a:rPr>
              <a:t>Sokasian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Medium" charset="0"/>
                <a:ea typeface="Times New Roman" pitchFamily="-102" charset="0"/>
                <a:cs typeface="Times New Roman" pitchFamily="-102" charset="0"/>
              </a:rPr>
              <a:t>+ ’01</a:t>
            </a:r>
          </a:p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Medium" charset="0"/>
                <a:ea typeface="Times New Roman" pitchFamily="-102" charset="0"/>
                <a:cs typeface="Times New Roman" pitchFamily="-102" charset="0"/>
              </a:rPr>
              <a:t>	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Medium" charset="0"/>
                <a:ea typeface="Times New Roman" pitchFamily="-102" charset="0"/>
                <a:cs typeface="Times New Roman" pitchFamily="-102" charset="0"/>
              </a:rPr>
              <a:t>Razoumov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Medium" charset="0"/>
                <a:ea typeface="Times New Roman" pitchFamily="-102" charset="0"/>
                <a:cs typeface="Times New Roman" pitchFamily="-102" charset="0"/>
              </a:rPr>
              <a:t>+ ‘02,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Medium" charset="0"/>
                <a:ea typeface="Times New Roman" pitchFamily="-102" charset="0"/>
                <a:cs typeface="Times New Roman" pitchFamily="-102" charset="0"/>
              </a:rPr>
              <a:t>Razoumov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Medium" charset="0"/>
                <a:ea typeface="Times New Roman" pitchFamily="-102" charset="0"/>
                <a:cs typeface="Times New Roman" pitchFamily="-102" charset="0"/>
              </a:rPr>
              <a:t>+ ‘05</a:t>
            </a:r>
          </a:p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Medium" charset="0"/>
                <a:ea typeface="Times New Roman" pitchFamily="-102" charset="0"/>
                <a:cs typeface="Times New Roman" pitchFamily="-102" charset="0"/>
              </a:rPr>
              <a:t>	C</a:t>
            </a:r>
            <a:r>
              <a:rPr kumimoji="0" lang="en-US" sz="105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Medium" charset="0"/>
                <a:ea typeface="Times New Roman" pitchFamily="-102" charset="0"/>
                <a:cs typeface="Times New Roman" pitchFamily="-102" charset="0"/>
              </a:rPr>
              <a:t>2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Medium" charset="0"/>
                <a:ea typeface="Times New Roman" pitchFamily="-102" charset="0"/>
                <a:cs typeface="Times New Roman" pitchFamily="-102" charset="0"/>
              </a:rPr>
              <a:t>Ray (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Medium" charset="0"/>
                <a:ea typeface="Times New Roman" pitchFamily="-102" charset="0"/>
                <a:cs typeface="Times New Roman" pitchFamily="-102" charset="0"/>
              </a:rPr>
              <a:t>Mellema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Medium" charset="0"/>
                <a:ea typeface="Times New Roman" pitchFamily="-102" charset="0"/>
                <a:cs typeface="Times New Roman" pitchFamily="-102" charset="0"/>
              </a:rPr>
              <a:t>+ ’06)</a:t>
            </a:r>
          </a:p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Medium" charset="0"/>
                <a:ea typeface="Times New Roman" pitchFamily="-102" charset="0"/>
                <a:cs typeface="Times New Roman" pitchFamily="-102" charset="0"/>
              </a:rPr>
              <a:t>	Susa ‘06</a:t>
            </a:r>
          </a:p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Medium" charset="0"/>
                <a:ea typeface="Times New Roman" pitchFamily="-102" charset="0"/>
                <a:cs typeface="Times New Roman" pitchFamily="-102" charset="0"/>
              </a:rPr>
              <a:t>	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Medium" charset="0"/>
                <a:ea typeface="Times New Roman" pitchFamily="-102" charset="0"/>
                <a:cs typeface="Times New Roman" pitchFamily="-102" charset="0"/>
              </a:rPr>
              <a:t>McQuinn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Medium" charset="0"/>
                <a:ea typeface="Times New Roman" pitchFamily="-102" charset="0"/>
                <a:cs typeface="Times New Roman" pitchFamily="-102" charset="0"/>
              </a:rPr>
              <a:t>+ ’07</a:t>
            </a:r>
          </a:p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Medium" charset="0"/>
                <a:ea typeface="Times New Roman" pitchFamily="-102" charset="0"/>
                <a:cs typeface="Times New Roman" pitchFamily="-102" charset="0"/>
              </a:rPr>
              <a:t>	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Medium" charset="0"/>
                <a:ea typeface="Times New Roman" pitchFamily="-102" charset="0"/>
                <a:cs typeface="Times New Roman" pitchFamily="-102" charset="0"/>
              </a:rPr>
              <a:t>Trac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Medium" charset="0"/>
                <a:ea typeface="Times New Roman" pitchFamily="-102" charset="0"/>
                <a:cs typeface="Times New Roman" pitchFamily="-102" charset="0"/>
              </a:rPr>
              <a:t> &amp;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Medium" charset="0"/>
                <a:ea typeface="Times New Roman" pitchFamily="-102" charset="0"/>
                <a:cs typeface="Times New Roman" pitchFamily="-102" charset="0"/>
              </a:rPr>
              <a:t>Cen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Medium" charset="0"/>
                <a:ea typeface="Times New Roman" pitchFamily="-102" charset="0"/>
                <a:cs typeface="Times New Roman" pitchFamily="-102" charset="0"/>
              </a:rPr>
              <a:t> ‘07 </a:t>
            </a:r>
          </a:p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Medium" charset="0"/>
                <a:ea typeface="Times New Roman" pitchFamily="-102" charset="0"/>
                <a:cs typeface="Times New Roman" pitchFamily="-102" charset="0"/>
              </a:rPr>
              <a:t>	TRAPHIC (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Medium" charset="0"/>
                <a:ea typeface="Times New Roman" pitchFamily="-102" charset="0"/>
                <a:cs typeface="Times New Roman" pitchFamily="-102" charset="0"/>
              </a:rPr>
              <a:t>Pawlik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Medium" charset="0"/>
                <a:ea typeface="Times New Roman" pitchFamily="-102" charset="0"/>
                <a:cs typeface="Times New Roman" pitchFamily="-102" charset="0"/>
              </a:rPr>
              <a:t> &amp;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Medium" charset="0"/>
                <a:ea typeface="Times New Roman" pitchFamily="-102" charset="0"/>
                <a:cs typeface="Times New Roman" pitchFamily="-102" charset="0"/>
              </a:rPr>
              <a:t>Schaye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Medium" charset="0"/>
                <a:ea typeface="Times New Roman" pitchFamily="-102" charset="0"/>
                <a:cs typeface="Times New Roman" pitchFamily="-102" charset="0"/>
              </a:rPr>
              <a:t> ’08, ‘10)</a:t>
            </a:r>
          </a:p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Medium" charset="0"/>
                <a:ea typeface="Times New Roman" pitchFamily="-102" charset="0"/>
                <a:cs typeface="Times New Roman" pitchFamily="-102" charset="0"/>
              </a:rPr>
              <a:t>	START (Hasegawa &amp;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Medium" charset="0"/>
                <a:ea typeface="Times New Roman" pitchFamily="-102" charset="0"/>
                <a:cs typeface="Times New Roman" pitchFamily="-102" charset="0"/>
              </a:rPr>
              <a:t>Umemura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Medium" charset="0"/>
                <a:ea typeface="Times New Roman" pitchFamily="-102" charset="0"/>
                <a:cs typeface="Times New Roman" pitchFamily="-102" charset="0"/>
              </a:rPr>
              <a:t> ’10)</a:t>
            </a:r>
          </a:p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Medium" charset="0"/>
                <a:ea typeface="Times New Roman" pitchFamily="-102" charset="0"/>
                <a:cs typeface="Times New Roman" pitchFamily="-102" charset="0"/>
              </a:rPr>
              <a:t>	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Medium" charset="0"/>
                <a:ea typeface="Times New Roman" pitchFamily="-102" charset="0"/>
                <a:cs typeface="Times New Roman" pitchFamily="-102" charset="0"/>
              </a:rPr>
              <a:t>SimpleX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Medium" charset="0"/>
                <a:ea typeface="Times New Roman" pitchFamily="-102" charset="0"/>
                <a:cs typeface="Times New Roman" pitchFamily="-102" charset="0"/>
              </a:rPr>
              <a:t>, SimpleX2 (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Medium" charset="0"/>
                <a:ea typeface="Times New Roman" pitchFamily="-102" charset="0"/>
                <a:cs typeface="Times New Roman" pitchFamily="-102" charset="0"/>
              </a:rPr>
              <a:t>Kruip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Medium" charset="0"/>
                <a:ea typeface="Times New Roman" pitchFamily="-102" charset="0"/>
                <a:cs typeface="Times New Roman" pitchFamily="-102" charset="0"/>
              </a:rPr>
              <a:t>+ ’10,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Medium" charset="0"/>
                <a:ea typeface="Times New Roman" pitchFamily="-102" charset="0"/>
                <a:cs typeface="Times New Roman" pitchFamily="-102" charset="0"/>
              </a:rPr>
              <a:t>Paardekooper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Medium" charset="0"/>
                <a:ea typeface="Times New Roman" pitchFamily="-102" charset="0"/>
                <a:cs typeface="Times New Roman" pitchFamily="-102" charset="0"/>
              </a:rPr>
              <a:t>+ ’10)</a:t>
            </a:r>
          </a:p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Medium" charset="0"/>
                <a:ea typeface="Times New Roman" pitchFamily="-102" charset="0"/>
                <a:cs typeface="Times New Roman" pitchFamily="-102" charset="0"/>
              </a:rPr>
              <a:t>	AREPO (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Medium" charset="0"/>
                <a:ea typeface="Times New Roman" pitchFamily="-102" charset="0"/>
                <a:cs typeface="Times New Roman" pitchFamily="-102" charset="0"/>
              </a:rPr>
              <a:t>Petkova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Medium" charset="0"/>
                <a:ea typeface="Times New Roman" pitchFamily="-102" charset="0"/>
                <a:cs typeface="Times New Roman" pitchFamily="-102" charset="0"/>
              </a:rPr>
              <a:t> &amp;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Medium" charset="0"/>
                <a:ea typeface="Times New Roman" pitchFamily="-102" charset="0"/>
                <a:cs typeface="Times New Roman" pitchFamily="-102" charset="0"/>
              </a:rPr>
              <a:t>Springel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Medium" charset="0"/>
                <a:ea typeface="Times New Roman" pitchFamily="-102" charset="0"/>
                <a:cs typeface="Times New Roman" pitchFamily="-102" charset="0"/>
              </a:rPr>
              <a:t> ‘08, ’10, ’11)</a:t>
            </a:r>
          </a:p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75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Medium" charset="0"/>
                <a:ea typeface="Times New Roman" pitchFamily="-102" charset="0"/>
                <a:cs typeface="Times New Roman" pitchFamily="-102" charset="0"/>
              </a:rPr>
              <a:t>Computational cost may be increasing with the number of sources. Accuracy may be reduced for long mean free path rays. </a:t>
            </a:r>
          </a:p>
        </p:txBody>
      </p:sp>
      <p:pic>
        <p:nvPicPr>
          <p:cNvPr id="48136" name="Picture 11" descr="latex-image-1.pd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76962" y="451249"/>
            <a:ext cx="1824038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0" y="1485900"/>
            <a:ext cx="3803754" cy="2000250"/>
          </a:xfrm>
          <a:prstGeom prst="rect">
            <a:avLst/>
          </a:prstGeom>
        </p:spPr>
      </p:pic>
      <p:sp>
        <p:nvSpPr>
          <p:cNvPr id="16" name="Rectangle 3"/>
          <p:cNvSpPr txBox="1">
            <a:spLocks noChangeArrowheads="1"/>
          </p:cNvSpPr>
          <p:nvPr/>
        </p:nvSpPr>
        <p:spPr bwMode="auto">
          <a:xfrm>
            <a:off x="5784954" y="3486150"/>
            <a:ext cx="2133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257175" marR="0" lvl="0" indent="-257175" algn="r" defTabSz="6858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utura Medium" charset="0"/>
                <a:ea typeface="Futura Medium" charset="0"/>
                <a:cs typeface="Futura Medium" charset="0"/>
              </a:rPr>
              <a:t>Rijkhorst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utura Medium" charset="0"/>
                <a:ea typeface="Futura Medium" charset="0"/>
                <a:cs typeface="Futura Medium" charset="0"/>
              </a:rPr>
              <a:t> et al. (2006)</a:t>
            </a:r>
          </a:p>
        </p:txBody>
      </p:sp>
    </p:spTree>
    <p:extLst>
      <p:ext uri="{BB962C8B-B14F-4D97-AF65-F5344CB8AC3E}">
        <p14:creationId xmlns:p14="http://schemas.microsoft.com/office/powerpoint/2010/main" val="378429748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34"/>
          <p:cNvSpPr txBox="1">
            <a:spLocks noChangeArrowheads="1"/>
          </p:cNvSpPr>
          <p:nvPr/>
        </p:nvSpPr>
        <p:spPr bwMode="auto">
          <a:xfrm>
            <a:off x="1143000" y="0"/>
            <a:ext cx="6858000" cy="1264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35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Futura Medium"/>
                <a:ea typeface="ＭＳ Ｐゴシック" pitchFamily="-108" charset="-128"/>
                <a:cs typeface="Futura Medium"/>
              </a:rPr>
              <a:t>Numerical </a:t>
            </a:r>
            <a:r>
              <a:rPr kumimoji="0" lang="en-US" sz="2100" b="0" i="0" u="none" strike="noStrike" kern="1200" cap="none" spc="0" normalizeH="0" baseline="0" noProof="0" dirty="0" err="1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Futura Medium"/>
                <a:ea typeface="ＭＳ Ｐゴシック" pitchFamily="-108" charset="-128"/>
                <a:cs typeface="Futura Medium"/>
              </a:rPr>
              <a:t>Radiative</a:t>
            </a:r>
            <a:r>
              <a:rPr kumimoji="0" lang="en-US" sz="2100" b="0" i="0" u="none" strike="noStrike" kern="1200" cap="none" spc="0" normalizeH="0" baseline="0" noProof="0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Futura Medium"/>
                <a:ea typeface="ＭＳ Ｐゴシック" pitchFamily="-108" charset="-128"/>
                <a:cs typeface="Futura Medium"/>
              </a:rPr>
              <a:t> Transfer simulation  </a:t>
            </a:r>
          </a:p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Futura Medium"/>
                <a:ea typeface="ＭＳ Ｐゴシック" pitchFamily="-108" charset="-128"/>
                <a:cs typeface="Futura Medium"/>
              </a:rPr>
              <a:t>	solving for (</a:t>
            </a:r>
            <a:r>
              <a:rPr kumimoji="0" lang="en-US" sz="1800" b="0" i="0" u="none" strike="noStrike" kern="1200" cap="none" spc="0" normalizeH="0" baseline="0" noProof="0" dirty="0" err="1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Futura Medium"/>
                <a:ea typeface="ＭＳ Ｐゴシック" pitchFamily="-108" charset="-128"/>
                <a:cs typeface="Futura Medium"/>
              </a:rPr>
              <a:t>comoving</a:t>
            </a:r>
            <a:r>
              <a:rPr kumimoji="0" lang="en-US" sz="1800" b="0" i="0" u="none" strike="noStrike" kern="1200" cap="none" spc="0" normalizeH="0" baseline="0" noProof="0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Futura Medium"/>
                <a:ea typeface="ＭＳ Ｐゴシック" pitchFamily="-108" charset="-128"/>
                <a:cs typeface="Futura Medium"/>
              </a:rPr>
              <a:t>) specific intensity</a:t>
            </a:r>
          </a:p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2"/>
              <a:buChar char="²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Futura Medium"/>
                <a:ea typeface="ＭＳ Ｐゴシック" pitchFamily="-108" charset="-128"/>
                <a:cs typeface="Futura Medium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Futura Medium"/>
                <a:ea typeface="ＭＳ Ｐゴシック" pitchFamily="-108" charset="-128"/>
                <a:cs typeface="Futura Medium"/>
              </a:rPr>
              <a:t>Lagrangian</a:t>
            </a:r>
            <a:r>
              <a:rPr kumimoji="0" lang="en-US" sz="1800" b="0" i="0" u="none" strike="noStrike" kern="1200" cap="none" spc="0" normalizeH="0" baseline="0" noProof="0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Futura Medium"/>
                <a:ea typeface="ＭＳ Ｐゴシック" pitchFamily="-108" charset="-128"/>
                <a:cs typeface="Futura Medium"/>
              </a:rPr>
              <a:t> scheme: follow rays or photon packets</a:t>
            </a:r>
          </a:p>
        </p:txBody>
      </p:sp>
      <p:sp>
        <p:nvSpPr>
          <p:cNvPr id="50178" name="Text Box 2"/>
          <p:cNvSpPr txBox="1">
            <a:spLocks noChangeArrowheads="1"/>
          </p:cNvSpPr>
          <p:nvPr/>
        </p:nvSpPr>
        <p:spPr bwMode="auto">
          <a:xfrm>
            <a:off x="1428750" y="1485900"/>
            <a:ext cx="3257550" cy="1906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450"/>
              </a:spcAft>
              <a:buClrTx/>
              <a:buSzTx/>
              <a:buFont typeface="Wingdings" pitchFamily="-102" charset="2"/>
              <a:buChar char="Ø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Medium" charset="0"/>
                <a:ea typeface="Times New Roman" pitchFamily="-102" charset="0"/>
                <a:cs typeface="Times New Roman" pitchFamily="-102" charset="0"/>
              </a:rPr>
              <a:t> Monte Carlo methods</a:t>
            </a:r>
          </a:p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Medium" charset="0"/>
                <a:ea typeface="Times New Roman" pitchFamily="-102" charset="0"/>
                <a:cs typeface="Times New Roman" pitchFamily="-102" charset="0"/>
              </a:rPr>
              <a:t>CRASH, CRASH2 (Ciardi+ ’01, Maselli+ ’03, ‘09)</a:t>
            </a:r>
          </a:p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Medium" charset="0"/>
                <a:ea typeface="Times New Roman" pitchFamily="-102" charset="0"/>
                <a:cs typeface="Times New Roman" pitchFamily="-102" charset="0"/>
              </a:rPr>
              <a:t>LICORICE (Semelin+ ’07, Baek+ ‘09, ‘10)</a:t>
            </a:r>
          </a:p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Medium" charset="0"/>
                <a:ea typeface="Times New Roman" pitchFamily="-102" charset="0"/>
                <a:cs typeface="Times New Roman" pitchFamily="-102" charset="0"/>
              </a:rPr>
              <a:t>SPHRAY (Altay+ ’08)</a:t>
            </a:r>
          </a:p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225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75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Medium" charset="0"/>
                <a:ea typeface="Times New Roman" pitchFamily="-102" charset="0"/>
                <a:cs typeface="Times New Roman" pitchFamily="-102" charset="0"/>
              </a:rPr>
              <a:t>Memory loads may increase dramatically for long mean free path photon packets. </a:t>
            </a:r>
          </a:p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450"/>
              </a:spcAft>
              <a:buClrTx/>
              <a:buSzTx/>
              <a:buFont typeface="Wingdings" pitchFamily="-102" charset="2"/>
              <a:buChar char="²"/>
              <a:tabLst/>
              <a:defRPr/>
            </a:pPr>
            <a:endParaRPr kumimoji="0" lang="en-US" sz="975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utura Medium" charset="0"/>
              <a:ea typeface="Times New Roman" pitchFamily="-102" charset="0"/>
              <a:cs typeface="Times New Roman" pitchFamily="-102" charset="0"/>
            </a:endParaRPr>
          </a:p>
        </p:txBody>
      </p:sp>
      <p:pic>
        <p:nvPicPr>
          <p:cNvPr id="50179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29150" y="1514475"/>
            <a:ext cx="3314700" cy="248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0" name="Picture 6" descr="61c0aa160a838ebdd856f5cb7ed85285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06803" y="1970485"/>
            <a:ext cx="736997" cy="658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1" name="Picture 7" descr="latex-image-1.pd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19812" y="529936"/>
            <a:ext cx="1824038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6468891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34"/>
          <p:cNvSpPr txBox="1">
            <a:spLocks noChangeArrowheads="1"/>
          </p:cNvSpPr>
          <p:nvPr/>
        </p:nvSpPr>
        <p:spPr bwMode="auto">
          <a:xfrm>
            <a:off x="1143000" y="0"/>
            <a:ext cx="6858000" cy="1264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35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Futura Medium"/>
                <a:ea typeface="ＭＳ Ｐゴシック" pitchFamily="-108" charset="-128"/>
                <a:cs typeface="Futura Medium"/>
              </a:rPr>
              <a:t>Numerical Radiative Transfer simulation  </a:t>
            </a:r>
          </a:p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Futura Medium"/>
                <a:ea typeface="ＭＳ Ｐゴシック" pitchFamily="-108" charset="-128"/>
                <a:cs typeface="Futura Medium"/>
              </a:rPr>
              <a:t>	solving for (comoving) specific intensity</a:t>
            </a:r>
          </a:p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2"/>
              <a:buChar char="²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Futura Medium"/>
                <a:ea typeface="ＭＳ Ｐゴシック" pitchFamily="-108" charset="-128"/>
                <a:cs typeface="Futura Medium"/>
              </a:rPr>
              <a:t> Eulerian scheme: stay on the grid and solve for RT equation</a:t>
            </a:r>
          </a:p>
        </p:txBody>
      </p:sp>
      <p:sp>
        <p:nvSpPr>
          <p:cNvPr id="52226" name="Text Box 2"/>
          <p:cNvSpPr txBox="1">
            <a:spLocks noChangeArrowheads="1"/>
          </p:cNvSpPr>
          <p:nvPr/>
        </p:nvSpPr>
        <p:spPr bwMode="auto">
          <a:xfrm>
            <a:off x="673331" y="1485900"/>
            <a:ext cx="3327169" cy="17235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450"/>
              </a:spcAft>
              <a:buClrTx/>
              <a:buSzTx/>
              <a:buFont typeface="Wingdings" pitchFamily="-102" charset="2"/>
              <a:buChar char="Ø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Medium" charset="0"/>
                <a:ea typeface="Times New Roman" pitchFamily="-102" charset="0"/>
                <a:cs typeface="Times New Roman" pitchFamily="-102" charset="0"/>
              </a:rPr>
              <a:t> Moments methods </a:t>
            </a:r>
            <a:endParaRPr kumimoji="0" lang="en-US" sz="975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utura Medium" charset="0"/>
              <a:ea typeface="Times New Roman" pitchFamily="-102" charset="0"/>
              <a:cs typeface="Times New Roman" pitchFamily="-102" charset="0"/>
            </a:endParaRPr>
          </a:p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Medium" charset="0"/>
                <a:ea typeface="Times New Roman" pitchFamily="-102" charset="0"/>
                <a:cs typeface="Times New Roman" pitchFamily="-102" charset="0"/>
              </a:rPr>
              <a:t>	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Medium" charset="0"/>
                <a:ea typeface="Times New Roman" pitchFamily="-102" charset="0"/>
                <a:cs typeface="Times New Roman" pitchFamily="-102" charset="0"/>
              </a:rPr>
              <a:t>Gnedin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Medium" charset="0"/>
                <a:ea typeface="Times New Roman" pitchFamily="-102" charset="0"/>
                <a:cs typeface="Times New Roman" pitchFamily="-102" charset="0"/>
              </a:rPr>
              <a:t> &amp; Abel ’01</a:t>
            </a:r>
          </a:p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Medium" charset="0"/>
                <a:ea typeface="Times New Roman" pitchFamily="-102" charset="0"/>
                <a:cs typeface="Times New Roman" pitchFamily="-102" charset="0"/>
              </a:rPr>
              <a:t>	Whalen &amp; Norman ’06</a:t>
            </a:r>
          </a:p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Medium" charset="0"/>
                <a:ea typeface="Times New Roman" pitchFamily="-102" charset="0"/>
                <a:cs typeface="Times New Roman" pitchFamily="-102" charset="0"/>
              </a:rPr>
              <a:t>	ATON/CUDATON </a:t>
            </a:r>
          </a:p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Medium" charset="0"/>
                <a:ea typeface="Times New Roman" pitchFamily="-102" charset="0"/>
                <a:cs typeface="Times New Roman" pitchFamily="-102" charset="0"/>
              </a:rPr>
              <a:t>	 (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Medium" charset="0"/>
                <a:ea typeface="Times New Roman" pitchFamily="-102" charset="0"/>
                <a:cs typeface="Times New Roman" pitchFamily="-102" charset="0"/>
              </a:rPr>
              <a:t>Aubert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Medium" charset="0"/>
                <a:ea typeface="Times New Roman" pitchFamily="-102" charset="0"/>
                <a:cs typeface="Times New Roman" pitchFamily="-102" charset="0"/>
              </a:rPr>
              <a:t> &amp;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Medium" charset="0"/>
                <a:ea typeface="Times New Roman" pitchFamily="-102" charset="0"/>
                <a:cs typeface="Times New Roman" pitchFamily="-102" charset="0"/>
              </a:rPr>
              <a:t>Teyssier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Medium" charset="0"/>
                <a:ea typeface="Times New Roman" pitchFamily="-102" charset="0"/>
                <a:cs typeface="Times New Roman" pitchFamily="-102" charset="0"/>
              </a:rPr>
              <a:t> ’08, ’10)</a:t>
            </a:r>
          </a:p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Medium" charset="0"/>
                <a:ea typeface="Times New Roman" pitchFamily="-102" charset="0"/>
                <a:cs typeface="Times New Roman" pitchFamily="-102" charset="0"/>
              </a:rPr>
              <a:t>	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Medium" charset="0"/>
                <a:ea typeface="Times New Roman" pitchFamily="-102" charset="0"/>
                <a:cs typeface="Times New Roman" pitchFamily="-102" charset="0"/>
              </a:rPr>
              <a:t>Finlator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Medium" charset="0"/>
                <a:ea typeface="Times New Roman" pitchFamily="-102" charset="0"/>
                <a:cs typeface="Times New Roman" pitchFamily="-102" charset="0"/>
              </a:rPr>
              <a:t>+ ’09</a:t>
            </a:r>
          </a:p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utura Medium" charset="0"/>
              <a:ea typeface="Times New Roman" pitchFamily="-102" charset="0"/>
              <a:cs typeface="Times New Roman" pitchFamily="-102" charset="0"/>
            </a:endParaRPr>
          </a:p>
        </p:txBody>
      </p:sp>
      <p:pic>
        <p:nvPicPr>
          <p:cNvPr id="52228" name="Picture 9" descr="latex-image-1.pd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67425" y="492919"/>
            <a:ext cx="1824038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05300" y="3133725"/>
            <a:ext cx="2876550" cy="166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305300" y="1226344"/>
            <a:ext cx="265747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305300" y="1835944"/>
            <a:ext cx="2819400" cy="55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9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305300" y="2388394"/>
            <a:ext cx="352425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3226841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8" name="Text Box 2"/>
          <p:cNvSpPr txBox="1">
            <a:spLocks noChangeArrowheads="1"/>
          </p:cNvSpPr>
          <p:nvPr/>
        </p:nvSpPr>
        <p:spPr bwMode="auto">
          <a:xfrm>
            <a:off x="1428750" y="1485901"/>
            <a:ext cx="2571750" cy="5950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450"/>
              </a:spcAft>
              <a:buClrTx/>
              <a:buSzTx/>
              <a:buFont typeface="Wingdings" pitchFamily="-102" charset="2"/>
              <a:buChar char="Ø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Medium" charset="0"/>
                <a:ea typeface="Times New Roman" pitchFamily="-102" charset="0"/>
                <a:cs typeface="Times New Roman" pitchFamily="-102" charset="0"/>
              </a:rPr>
              <a:t> Moments methods </a:t>
            </a:r>
            <a:endParaRPr kumimoji="0" lang="en-US" sz="975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utura Medium" charset="0"/>
              <a:ea typeface="Times New Roman" pitchFamily="-102" charset="0"/>
              <a:cs typeface="Times New Roman" pitchFamily="-102" charset="0"/>
            </a:endParaRPr>
          </a:p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Medium" charset="0"/>
                <a:ea typeface="Times New Roman" pitchFamily="-102" charset="0"/>
                <a:cs typeface="Times New Roman" pitchFamily="-102" charset="0"/>
              </a:rPr>
              <a:t>	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4279" name="Text Box 2"/>
              <p:cNvSpPr txBox="1">
                <a:spLocks noChangeArrowheads="1"/>
              </p:cNvSpPr>
              <p:nvPr/>
            </p:nvSpPr>
            <p:spPr bwMode="auto">
              <a:xfrm>
                <a:off x="1314450" y="1813321"/>
                <a:ext cx="3086100" cy="187871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ts val="45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75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Futura Medium" charset="0"/>
                    <a:ea typeface="Times New Roman" pitchFamily="-102" charset="0"/>
                    <a:cs typeface="Times New Roman" pitchFamily="-102" charset="0"/>
                  </a:rPr>
                  <a:t>Pros: -- independent of source number</a:t>
                </a:r>
              </a:p>
              <a:p>
                <a:pPr marL="0" marR="0" lvl="0" indent="0" algn="l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ts val="45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75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Futura Medium" charset="0"/>
                    <a:ea typeface="Times New Roman" pitchFamily="-102" charset="0"/>
                    <a:cs typeface="Times New Roman" pitchFamily="-102" charset="0"/>
                  </a:rPr>
                  <a:t>        -- less memory requirement</a:t>
                </a:r>
              </a:p>
              <a:p>
                <a:pPr marL="342900" marR="0" lvl="1" indent="114300" algn="l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ts val="45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75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utura Medium" charset="0"/>
                    <a:ea typeface="Times New Roman" pitchFamily="-102" charset="0"/>
                    <a:cs typeface="Times New Roman" pitchFamily="-102" charset="0"/>
                  </a:rPr>
                  <a:t> [only energy density E</a:t>
                </a:r>
                <a14:m>
                  <m:oMath xmlns:m="http://schemas.openxmlformats.org/officeDocument/2006/math">
                    <m:r>
                      <a:rPr kumimoji="0" lang="el-GR" sz="975" b="0" i="1" u="none" strike="noStrike" kern="1200" cap="none" spc="0" normalizeH="0" baseline="-2500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-102" charset="0"/>
                      </a:rPr>
                      <m:t>𝜈</m:t>
                    </m:r>
                  </m:oMath>
                </a14:m>
                <a:r>
                  <a:rPr kumimoji="0" lang="en-US" sz="975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utura Medium" charset="0"/>
                    <a:ea typeface="Times New Roman" pitchFamily="-102" charset="0"/>
                    <a:cs typeface="Times New Roman" pitchFamily="-102" charset="0"/>
                  </a:rPr>
                  <a:t> (1), </a:t>
                </a:r>
              </a:p>
              <a:p>
                <a:pPr marL="342900" marR="0" lvl="1" indent="114300" algn="l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ts val="45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75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utura Medium" charset="0"/>
                    <a:ea typeface="Times New Roman" pitchFamily="-102" charset="0"/>
                    <a:cs typeface="Times New Roman" pitchFamily="-102" charset="0"/>
                  </a:rPr>
                  <a:t>flux F</a:t>
                </a:r>
                <a:r>
                  <a:rPr kumimoji="0" lang="el-GR" sz="975" b="0" i="0" u="none" strike="noStrike" kern="1200" cap="none" spc="0" normalizeH="0" baseline="-2500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 Math" panose="02040503050406030204" pitchFamily="18" charset="0"/>
                    <a:cs typeface="Times New Roman" pitchFamily="-102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l-GR" sz="975" b="0" i="1" u="none" strike="noStrike" kern="1200" cap="none" spc="0" normalizeH="0" baseline="-2500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-102" charset="0"/>
                      </a:rPr>
                      <m:t>𝜈</m:t>
                    </m:r>
                    <m:r>
                      <a:rPr kumimoji="0" lang="el-GR" sz="975" b="0" i="1" u="none" strike="noStrike" kern="1200" cap="none" spc="0" normalizeH="0" baseline="-2500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-102" charset="0"/>
                      </a:rPr>
                      <m:t> </m:t>
                    </m:r>
                  </m:oMath>
                </a14:m>
                <a:r>
                  <a:rPr kumimoji="0" lang="en-US" sz="975" b="0" i="1" u="none" strike="noStrike" kern="1200" cap="none" spc="0" normalizeH="0" baseline="3000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utura Medium" charset="0"/>
                    <a:ea typeface="Times New Roman" pitchFamily="-102" charset="0"/>
                    <a:cs typeface="Times New Roman" pitchFamily="-102" charset="0"/>
                  </a:rPr>
                  <a:t>i</a:t>
                </a:r>
                <a:r>
                  <a:rPr kumimoji="0" lang="en-US" sz="975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utura Medium" charset="0"/>
                    <a:ea typeface="Times New Roman" pitchFamily="-102" charset="0"/>
                    <a:cs typeface="Times New Roman" pitchFamily="-102" charset="0"/>
                  </a:rPr>
                  <a:t> (3), </a:t>
                </a:r>
              </a:p>
              <a:p>
                <a:pPr marL="342900" marR="0" lvl="1" indent="114300" algn="l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ts val="135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75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utura Medium" charset="0"/>
                    <a:ea typeface="Times New Roman" pitchFamily="-102" charset="0"/>
                    <a:cs typeface="Times New Roman" pitchFamily="-102" charset="0"/>
                  </a:rPr>
                  <a:t>Edington tensor h</a:t>
                </a:r>
                <a:r>
                  <a:rPr kumimoji="0" lang="el-GR" sz="975" b="0" i="0" u="none" strike="noStrike" kern="1200" cap="none" spc="0" normalizeH="0" baseline="-2500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 Math" panose="02040503050406030204" pitchFamily="18" charset="0"/>
                    <a:cs typeface="Times New Roman" pitchFamily="-102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l-GR" sz="975" b="0" i="1" u="none" strike="noStrike" kern="1200" cap="none" spc="0" normalizeH="0" baseline="-2500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-102" charset="0"/>
                      </a:rPr>
                      <m:t>𝜈</m:t>
                    </m:r>
                    <m:r>
                      <a:rPr kumimoji="0" lang="el-GR" sz="975" b="0" i="1" u="none" strike="noStrike" kern="1200" cap="none" spc="0" normalizeH="0" baseline="-2500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-102" charset="0"/>
                      </a:rPr>
                      <m:t> </m:t>
                    </m:r>
                  </m:oMath>
                </a14:m>
                <a:r>
                  <a:rPr kumimoji="0" lang="en-US" sz="975" b="0" i="1" u="none" strike="noStrike" kern="1200" cap="none" spc="0" normalizeH="0" baseline="3000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utura Medium" charset="0"/>
                    <a:ea typeface="Times New Roman" pitchFamily="-102" charset="0"/>
                    <a:cs typeface="Times New Roman" pitchFamily="-102" charset="0"/>
                  </a:rPr>
                  <a:t>ij</a:t>
                </a:r>
                <a:r>
                  <a:rPr kumimoji="0" lang="en-US" sz="975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utura Medium" charset="0"/>
                    <a:ea typeface="Times New Roman" pitchFamily="-102" charset="0"/>
                    <a:cs typeface="Times New Roman" pitchFamily="-102" charset="0"/>
                  </a:rPr>
                  <a:t> (6) ]</a:t>
                </a:r>
              </a:p>
              <a:p>
                <a:pPr marL="0" marR="0" lvl="0" indent="0" algn="l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ts val="45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75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utura Medium" charset="0"/>
                    <a:ea typeface="Times New Roman" pitchFamily="-102" charset="0"/>
                    <a:cs typeface="Times New Roman" pitchFamily="-102" charset="0"/>
                  </a:rPr>
                  <a:t>Cons: the solution of a moment equation at a given order requires the input of a higher moment. To close it, prescriptions instead of principles are applied.  </a:t>
                </a:r>
              </a:p>
            </p:txBody>
          </p:sp>
        </mc:Choice>
        <mc:Fallback xmlns="">
          <p:sp>
            <p:nvSpPr>
              <p:cNvPr id="54279" name="Text 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14450" y="1813321"/>
                <a:ext cx="3086100" cy="1878719"/>
              </a:xfrm>
              <a:prstGeom prst="rect">
                <a:avLst/>
              </a:prstGeom>
              <a:blipFill>
                <a:blip r:embed="rId3"/>
                <a:stretch>
                  <a:fillRect r="-41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93492" y="1571850"/>
            <a:ext cx="3784887" cy="288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 Box 34">
            <a:extLst>
              <a:ext uri="{FF2B5EF4-FFF2-40B4-BE49-F238E27FC236}">
                <a16:creationId xmlns:a16="http://schemas.microsoft.com/office/drawing/2014/main" id="{B8C40AE0-7A0F-8DF4-9852-C2F6FA0568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0"/>
            <a:ext cx="6858000" cy="1264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35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Futura Medium"/>
                <a:ea typeface="ＭＳ Ｐゴシック" pitchFamily="-108" charset="-128"/>
                <a:cs typeface="Futura Medium"/>
              </a:rPr>
              <a:t>Numerical Radiative Transfer simulation  </a:t>
            </a:r>
          </a:p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Futura Medium"/>
                <a:ea typeface="ＭＳ Ｐゴシック" pitchFamily="-108" charset="-128"/>
                <a:cs typeface="Futura Medium"/>
              </a:rPr>
              <a:t>	solving for (comoving) specific intensity</a:t>
            </a:r>
          </a:p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2"/>
              <a:buChar char="²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Futura Medium"/>
                <a:ea typeface="ＭＳ Ｐゴシック" pitchFamily="-108" charset="-128"/>
                <a:cs typeface="Futura Medium"/>
              </a:rPr>
              <a:t> Eulerian scheme: stay on the grid and solve for RT equation</a:t>
            </a:r>
          </a:p>
        </p:txBody>
      </p:sp>
      <p:pic>
        <p:nvPicPr>
          <p:cNvPr id="3" name="Picture 9" descr="latex-image-1.pdf">
            <a:extLst>
              <a:ext uri="{FF2B5EF4-FFF2-40B4-BE49-F238E27FC236}">
                <a16:creationId xmlns:a16="http://schemas.microsoft.com/office/drawing/2014/main" id="{A2BB7855-8065-1B0A-48F4-EF2A55E9FF6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67425" y="492919"/>
            <a:ext cx="1824038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06375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12">
            <a:extLst>
              <a:ext uri="{FF2B5EF4-FFF2-40B4-BE49-F238E27FC236}">
                <a16:creationId xmlns:a16="http://schemas.microsoft.com/office/drawing/2014/main" id="{D009C1DC-E240-6F40-BBD5-B22BD6603F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00" y="601663"/>
            <a:ext cx="1354138" cy="2549525"/>
          </a:xfrm>
          <a:prstGeom prst="rect">
            <a:avLst/>
          </a:prstGeom>
          <a:noFill/>
          <a:ln w="9525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5" name="Picture 15">
            <a:extLst>
              <a:ext uri="{FF2B5EF4-FFF2-40B4-BE49-F238E27FC236}">
                <a16:creationId xmlns:a16="http://schemas.microsoft.com/office/drawing/2014/main" id="{34C446B6-90D9-E84D-B77E-FA275848B5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8788" y="606425"/>
            <a:ext cx="1590675" cy="2544763"/>
          </a:xfrm>
          <a:prstGeom prst="rect">
            <a:avLst/>
          </a:prstGeom>
          <a:noFill/>
          <a:ln w="9525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916" name="TextBox 26">
            <a:extLst>
              <a:ext uri="{FF2B5EF4-FFF2-40B4-BE49-F238E27FC236}">
                <a16:creationId xmlns:a16="http://schemas.microsoft.com/office/drawing/2014/main" id="{2737C35D-DFA2-8A45-8FF0-1BF90546FA7C}"/>
              </a:ext>
            </a:extLst>
          </p:cNvPr>
          <p:cNvSpPr txBox="1">
            <a:spLocks noChangeArrowheads="1"/>
          </p:cNvSpPr>
          <p:nvPr/>
        </p:nvSpPr>
        <p:spPr bwMode="auto">
          <a:xfrm rot="-2864088">
            <a:off x="535782" y="3896518"/>
            <a:ext cx="2051050" cy="58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zh-CN" altLang="en-US" sz="1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宇宙</a:t>
            </a:r>
            <a:r>
              <a:rPr lang="en-US" altLang="zh-CN" sz="1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38</a:t>
            </a:r>
            <a:r>
              <a:rPr lang="zh-CN" altLang="en-US" sz="1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万年</a:t>
            </a:r>
            <a:endParaRPr lang="en-US" altLang="zh-CN" sz="16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eaLnBrk="1" hangingPunct="1"/>
            <a:r>
              <a:rPr lang="zh-CN" altLang="en-US" sz="1600" b="1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微波背景辐射形成</a:t>
            </a:r>
            <a:endParaRPr lang="en-US" altLang="zh-CN" sz="1600" b="1">
              <a:solidFill>
                <a:srgbClr val="FFC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8917" name="TextBox 27">
            <a:extLst>
              <a:ext uri="{FF2B5EF4-FFF2-40B4-BE49-F238E27FC236}">
                <a16:creationId xmlns:a16="http://schemas.microsoft.com/office/drawing/2014/main" id="{615896AF-6DF6-AE4F-9B2A-DE8A268E4415}"/>
              </a:ext>
            </a:extLst>
          </p:cNvPr>
          <p:cNvSpPr txBox="1">
            <a:spLocks noChangeArrowheads="1"/>
          </p:cNvSpPr>
          <p:nvPr/>
        </p:nvSpPr>
        <p:spPr bwMode="auto">
          <a:xfrm rot="-2948956">
            <a:off x="6646069" y="4067969"/>
            <a:ext cx="20510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zh-CN" altLang="en-US" sz="1600" b="1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今天</a:t>
            </a:r>
            <a:r>
              <a:rPr lang="zh-CN" altLang="en-US" sz="1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宇宙</a:t>
            </a:r>
            <a:r>
              <a:rPr lang="en-US" altLang="zh-CN" sz="1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138</a:t>
            </a:r>
            <a:r>
              <a:rPr lang="zh-CN" altLang="en-US" sz="1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亿年</a:t>
            </a:r>
            <a:endParaRPr lang="en-US" altLang="zh-CN" sz="16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DA84C41-F4E5-9948-8693-7F54DFA39D5E}"/>
              </a:ext>
            </a:extLst>
          </p:cNvPr>
          <p:cNvGrpSpPr>
            <a:grpSpLocks/>
          </p:cNvGrpSpPr>
          <p:nvPr/>
        </p:nvGrpSpPr>
        <p:grpSpPr bwMode="auto">
          <a:xfrm>
            <a:off x="812800" y="989013"/>
            <a:ext cx="7429500" cy="1069975"/>
            <a:chOff x="77665" y="705052"/>
            <a:chExt cx="8929282" cy="1340695"/>
          </a:xfrm>
        </p:grpSpPr>
        <p:pic>
          <p:nvPicPr>
            <p:cNvPr id="10253" name="Picture 17">
              <a:extLst>
                <a:ext uri="{FF2B5EF4-FFF2-40B4-BE49-F238E27FC236}">
                  <a16:creationId xmlns:a16="http://schemas.microsoft.com/office/drawing/2014/main" id="{301F64D6-AF7C-AE48-842A-A9B3BAD05EF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51" b="3951"/>
            <a:stretch/>
          </p:blipFill>
          <p:spPr bwMode="auto">
            <a:xfrm>
              <a:off x="77665" y="718901"/>
              <a:ext cx="1283579" cy="1282849"/>
            </a:xfrm>
            <a:prstGeom prst="ellips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54" name="Picture 19">
              <a:extLst>
                <a:ext uri="{FF2B5EF4-FFF2-40B4-BE49-F238E27FC236}">
                  <a16:creationId xmlns:a16="http://schemas.microsoft.com/office/drawing/2014/main" id="{8F72CE9E-0DDA-BB48-B3AF-072061FBA0E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57" r="4433"/>
            <a:stretch/>
          </p:blipFill>
          <p:spPr bwMode="auto">
            <a:xfrm>
              <a:off x="7665490" y="705052"/>
              <a:ext cx="1341457" cy="1340695"/>
            </a:xfrm>
            <a:prstGeom prst="ellipse">
              <a:avLst/>
            </a:prstGeom>
            <a:noFill/>
            <a:ln w="9525">
              <a:solidFill>
                <a:schemeClr val="bg1">
                  <a:lumMod val="65000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964E434-5069-F948-B8EC-5298EE17B9AD}"/>
              </a:ext>
            </a:extLst>
          </p:cNvPr>
          <p:cNvGrpSpPr>
            <a:grpSpLocks/>
          </p:cNvGrpSpPr>
          <p:nvPr/>
        </p:nvGrpSpPr>
        <p:grpSpPr bwMode="auto">
          <a:xfrm>
            <a:off x="2198688" y="1536700"/>
            <a:ext cx="4470400" cy="1697038"/>
            <a:chOff x="994636" y="1222487"/>
            <a:chExt cx="5560886" cy="2010955"/>
          </a:xfrm>
        </p:grpSpPr>
        <p:sp>
          <p:nvSpPr>
            <p:cNvPr id="21" name="Striped Right Arrow 20">
              <a:extLst>
                <a:ext uri="{FF2B5EF4-FFF2-40B4-BE49-F238E27FC236}">
                  <a16:creationId xmlns:a16="http://schemas.microsoft.com/office/drawing/2014/main" id="{3395B362-DC07-014A-828B-A98B42F342C3}"/>
                </a:ext>
              </a:extLst>
            </p:cNvPr>
            <p:cNvSpPr/>
            <p:nvPr/>
          </p:nvSpPr>
          <p:spPr>
            <a:xfrm>
              <a:off x="1516044" y="1222487"/>
              <a:ext cx="4625283" cy="1314682"/>
            </a:xfrm>
            <a:prstGeom prst="stripedRightArrow">
              <a:avLst>
                <a:gd name="adj1" fmla="val 68657"/>
                <a:gd name="adj2" fmla="val 50000"/>
              </a:avLst>
            </a:prstGeom>
            <a:gradFill flip="none" rotWithShape="1">
              <a:gsLst>
                <a:gs pos="27000">
                  <a:srgbClr val="FFC000"/>
                </a:gs>
                <a:gs pos="100000">
                  <a:schemeClr val="bg1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altLang="zh-CN">
                <a:solidFill>
                  <a:srgbClr val="FFFFFF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22" name="Action Button: Help 21">
              <a:hlinkClick r:id="" action="ppaction://noaction" highlightClick="1"/>
              <a:extLst>
                <a:ext uri="{FF2B5EF4-FFF2-40B4-BE49-F238E27FC236}">
                  <a16:creationId xmlns:a16="http://schemas.microsoft.com/office/drawing/2014/main" id="{280B0325-B585-004F-8FCF-11FD6F9A3A62}"/>
                </a:ext>
              </a:extLst>
            </p:cNvPr>
            <p:cNvSpPr/>
            <p:nvPr/>
          </p:nvSpPr>
          <p:spPr>
            <a:xfrm>
              <a:off x="3700039" y="1222487"/>
              <a:ext cx="1133504" cy="684740"/>
            </a:xfrm>
            <a:prstGeom prst="actionButtonHelp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defRPr/>
              </a:pPr>
              <a:endParaRPr lang="en-US" altLang="zh-CN">
                <a:ea typeface="宋体" panose="02010600030101010101" pitchFamily="2" charset="-122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C3A2CE07-EDE8-0144-9283-3EFAD97DA933}"/>
                </a:ext>
              </a:extLst>
            </p:cNvPr>
            <p:cNvSpPr txBox="1"/>
            <p:nvPr/>
          </p:nvSpPr>
          <p:spPr>
            <a:xfrm>
              <a:off x="994636" y="2649361"/>
              <a:ext cx="5560886" cy="584081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3200" b="1" dirty="0">
                  <a:gradFill>
                    <a:gsLst>
                      <a:gs pos="98000">
                        <a:srgbClr val="FFC000"/>
                      </a:gs>
                      <a:gs pos="2000">
                        <a:schemeClr val="bg1"/>
                      </a:gs>
                    </a:gsLst>
                    <a:lin ang="2700000" scaled="1"/>
                  </a:gradFill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rPr>
                <a:t>寻找宇宙空白的记忆</a:t>
              </a:r>
              <a:endParaRPr lang="en-US" altLang="zh-CN" sz="3200" b="1" dirty="0">
                <a:gradFill>
                  <a:gsLst>
                    <a:gs pos="98000">
                      <a:srgbClr val="FFC000"/>
                    </a:gs>
                    <a:gs pos="2000">
                      <a:schemeClr val="bg1"/>
                    </a:gs>
                  </a:gsLst>
                  <a:lin ang="27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endParaRPr>
            </a:p>
          </p:txBody>
        </p:sp>
      </p:grpSp>
      <p:cxnSp>
        <p:nvCxnSpPr>
          <p:cNvPr id="45" name="直接连接符 44">
            <a:extLst>
              <a:ext uri="{FF2B5EF4-FFF2-40B4-BE49-F238E27FC236}">
                <a16:creationId xmlns:a16="http://schemas.microsoft.com/office/drawing/2014/main" id="{CF62CE59-82B7-1446-BB2E-59EC48D65F6F}"/>
              </a:ext>
            </a:extLst>
          </p:cNvPr>
          <p:cNvCxnSpPr/>
          <p:nvPr/>
        </p:nvCxnSpPr>
        <p:spPr>
          <a:xfrm>
            <a:off x="1384300" y="1954213"/>
            <a:ext cx="0" cy="1943100"/>
          </a:xfrm>
          <a:prstGeom prst="line">
            <a:avLst/>
          </a:prstGeom>
          <a:ln w="127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接连接符 52">
            <a:extLst>
              <a:ext uri="{FF2B5EF4-FFF2-40B4-BE49-F238E27FC236}">
                <a16:creationId xmlns:a16="http://schemas.microsoft.com/office/drawing/2014/main" id="{9A143586-41A7-9549-8638-6679D5C2FD71}"/>
              </a:ext>
            </a:extLst>
          </p:cNvPr>
          <p:cNvCxnSpPr/>
          <p:nvPr/>
        </p:nvCxnSpPr>
        <p:spPr>
          <a:xfrm flipH="1">
            <a:off x="7608888" y="2046288"/>
            <a:ext cx="0" cy="2014537"/>
          </a:xfrm>
          <a:prstGeom prst="line">
            <a:avLst/>
          </a:prstGeom>
          <a:ln w="127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11">
            <a:extLst>
              <a:ext uri="{FF2B5EF4-FFF2-40B4-BE49-F238E27FC236}">
                <a16:creationId xmlns:a16="http://schemas.microsoft.com/office/drawing/2014/main" id="{3C07F10B-0978-9442-BF56-A2AB937834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587375"/>
            <a:ext cx="1992312" cy="2560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9" name="TextBox 4">
            <a:extLst>
              <a:ext uri="{FF2B5EF4-FFF2-40B4-BE49-F238E27FC236}">
                <a16:creationId xmlns:a16="http://schemas.microsoft.com/office/drawing/2014/main" id="{63B1D836-1A55-1449-822B-262A0E5B9451}"/>
              </a:ext>
            </a:extLst>
          </p:cNvPr>
          <p:cNvSpPr txBox="1">
            <a:spLocks noChangeArrowheads="1"/>
          </p:cNvSpPr>
          <p:nvPr/>
        </p:nvSpPr>
        <p:spPr bwMode="auto">
          <a:xfrm rot="-2864088">
            <a:off x="-99218" y="4102893"/>
            <a:ext cx="2051050" cy="58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zh-CN" altLang="en-US" sz="1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宇宙</a:t>
            </a:r>
            <a:r>
              <a:rPr lang="en-US" altLang="zh-CN" sz="1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38</a:t>
            </a:r>
            <a:r>
              <a:rPr lang="zh-CN" altLang="en-US" sz="1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万年</a:t>
            </a:r>
            <a:endParaRPr lang="en-US" altLang="zh-CN" sz="16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eaLnBrk="1" hangingPunct="1"/>
            <a:r>
              <a:rPr lang="zh-CN" altLang="en-US" sz="1600" b="1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微波背景辐射形成</a:t>
            </a:r>
            <a:endParaRPr lang="en-US" altLang="zh-CN" sz="1600" b="1">
              <a:solidFill>
                <a:srgbClr val="FFC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9940" name="TextBox 5">
            <a:extLst>
              <a:ext uri="{FF2B5EF4-FFF2-40B4-BE49-F238E27FC236}">
                <a16:creationId xmlns:a16="http://schemas.microsoft.com/office/drawing/2014/main" id="{B74D2D6C-6171-0E4F-BD1D-2126AB337FA3}"/>
              </a:ext>
            </a:extLst>
          </p:cNvPr>
          <p:cNvSpPr txBox="1">
            <a:spLocks noChangeArrowheads="1"/>
          </p:cNvSpPr>
          <p:nvPr/>
        </p:nvSpPr>
        <p:spPr bwMode="auto">
          <a:xfrm rot="-2853476">
            <a:off x="992188" y="4090988"/>
            <a:ext cx="2052637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zh-CN" altLang="en-US" sz="1600" b="1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进入黑暗时代</a:t>
            </a:r>
            <a:endParaRPr lang="en-US" altLang="zh-CN" sz="1600" b="1">
              <a:solidFill>
                <a:srgbClr val="FFC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Right Bracket 14">
            <a:extLst>
              <a:ext uri="{FF2B5EF4-FFF2-40B4-BE49-F238E27FC236}">
                <a16:creationId xmlns:a16="http://schemas.microsoft.com/office/drawing/2014/main" id="{B2CD795B-7FAA-E94B-8A9D-33D8ECDE79B4}"/>
              </a:ext>
            </a:extLst>
          </p:cNvPr>
          <p:cNvSpPr/>
          <p:nvPr/>
        </p:nvSpPr>
        <p:spPr>
          <a:xfrm rot="5400000">
            <a:off x="1272382" y="1346994"/>
            <a:ext cx="153987" cy="1336675"/>
          </a:xfrm>
          <a:prstGeom prst="rightBracket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>
            <a:lvl1pPr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endParaRPr lang="en-US" altLang="zh-CN">
              <a:ea typeface="宋体" panose="02010600030101010101" pitchFamily="2" charset="-122"/>
            </a:endParaRPr>
          </a:p>
        </p:txBody>
      </p:sp>
      <p:cxnSp>
        <p:nvCxnSpPr>
          <p:cNvPr id="31" name="Elbow Connector 30">
            <a:extLst>
              <a:ext uri="{FF2B5EF4-FFF2-40B4-BE49-F238E27FC236}">
                <a16:creationId xmlns:a16="http://schemas.microsoft.com/office/drawing/2014/main" id="{0ECEF6DB-D5F2-C64E-936C-6396F2DD21D8}"/>
              </a:ext>
            </a:extLst>
          </p:cNvPr>
          <p:cNvCxnSpPr>
            <a:cxnSpLocks/>
          </p:cNvCxnSpPr>
          <p:nvPr/>
        </p:nvCxnSpPr>
        <p:spPr>
          <a:xfrm rot="10800000">
            <a:off x="1325563" y="2089150"/>
            <a:ext cx="560387" cy="2032000"/>
          </a:xfrm>
          <a:prstGeom prst="bentConnector4">
            <a:avLst>
              <a:gd name="adj1" fmla="val -517"/>
              <a:gd name="adj2" fmla="val 58274"/>
            </a:avLst>
          </a:prstGeom>
          <a:ln>
            <a:solidFill>
              <a:srgbClr val="FFC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4" name="Elbow Connector 33">
            <a:extLst>
              <a:ext uri="{FF2B5EF4-FFF2-40B4-BE49-F238E27FC236}">
                <a16:creationId xmlns:a16="http://schemas.microsoft.com/office/drawing/2014/main" id="{CE603089-8F74-6E42-A41E-7137B0F52186}"/>
              </a:ext>
            </a:extLst>
          </p:cNvPr>
          <p:cNvCxnSpPr>
            <a:cxnSpLocks/>
          </p:cNvCxnSpPr>
          <p:nvPr/>
        </p:nvCxnSpPr>
        <p:spPr>
          <a:xfrm rot="16200000" flipV="1">
            <a:off x="-442118" y="2888456"/>
            <a:ext cx="2178050" cy="287337"/>
          </a:xfrm>
          <a:prstGeom prst="bentConnector3">
            <a:avLst>
              <a:gd name="adj1" fmla="val 50000"/>
            </a:avLst>
          </a:prstGeom>
          <a:ln>
            <a:solidFill>
              <a:srgbClr val="FFC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9944" name="TextBox 106">
            <a:extLst>
              <a:ext uri="{FF2B5EF4-FFF2-40B4-BE49-F238E27FC236}">
                <a16:creationId xmlns:a16="http://schemas.microsoft.com/office/drawing/2014/main" id="{99A42A9D-8D48-DB42-AB8E-D0C7FB8394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5613" y="6350"/>
            <a:ext cx="5511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zh-CN" altLang="en-US" sz="32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宇宙空白的记忆：理论图像</a:t>
            </a:r>
            <a:endParaRPr lang="en-US" altLang="zh-CN" sz="32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9945" name="Picture 25">
            <a:extLst>
              <a:ext uri="{FF2B5EF4-FFF2-40B4-BE49-F238E27FC236}">
                <a16:creationId xmlns:a16="http://schemas.microsoft.com/office/drawing/2014/main" id="{47CE2E63-B468-434F-9FDB-DF57416F6E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5675" y="606425"/>
            <a:ext cx="1830388" cy="2544763"/>
          </a:xfrm>
          <a:prstGeom prst="rect">
            <a:avLst/>
          </a:prstGeom>
          <a:noFill/>
          <a:ln w="9525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946" name="TextBox 26">
            <a:extLst>
              <a:ext uri="{FF2B5EF4-FFF2-40B4-BE49-F238E27FC236}">
                <a16:creationId xmlns:a16="http://schemas.microsoft.com/office/drawing/2014/main" id="{509893BE-36C1-904A-93CB-DE8DE80002C5}"/>
              </a:ext>
            </a:extLst>
          </p:cNvPr>
          <p:cNvSpPr txBox="1">
            <a:spLocks noChangeArrowheads="1"/>
          </p:cNvSpPr>
          <p:nvPr/>
        </p:nvSpPr>
        <p:spPr bwMode="auto">
          <a:xfrm rot="-2948956">
            <a:off x="7319169" y="4080669"/>
            <a:ext cx="20510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zh-CN" altLang="en-US" sz="1600" b="1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今天</a:t>
            </a:r>
            <a:r>
              <a:rPr lang="zh-CN" altLang="en-US" sz="1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宇宙</a:t>
            </a:r>
            <a:r>
              <a:rPr lang="en-US" altLang="zh-CN" sz="1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138</a:t>
            </a:r>
            <a:r>
              <a:rPr lang="zh-CN" altLang="en-US" sz="1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亿年</a:t>
            </a:r>
            <a:endParaRPr lang="en-US" altLang="zh-CN" sz="16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28" name="Elbow Connector 27">
            <a:extLst>
              <a:ext uri="{FF2B5EF4-FFF2-40B4-BE49-F238E27FC236}">
                <a16:creationId xmlns:a16="http://schemas.microsoft.com/office/drawing/2014/main" id="{A65371C9-2463-F340-9383-0D88C22D7CA6}"/>
              </a:ext>
            </a:extLst>
          </p:cNvPr>
          <p:cNvCxnSpPr>
            <a:cxnSpLocks/>
            <a:stCxn id="39946" idx="0"/>
          </p:cNvCxnSpPr>
          <p:nvPr/>
        </p:nvCxnSpPr>
        <p:spPr>
          <a:xfrm rot="10800000" flipH="1">
            <a:off x="8216900" y="1876425"/>
            <a:ext cx="808038" cy="2262188"/>
          </a:xfrm>
          <a:prstGeom prst="bentConnector4">
            <a:avLst>
              <a:gd name="adj1" fmla="val -28275"/>
              <a:gd name="adj2" fmla="val 51294"/>
            </a:avLst>
          </a:prstGeom>
          <a:ln>
            <a:solidFill>
              <a:srgbClr val="FFC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13">
            <a:extLst>
              <a:ext uri="{FF2B5EF4-FFF2-40B4-BE49-F238E27FC236}">
                <a16:creationId xmlns:a16="http://schemas.microsoft.com/office/drawing/2014/main" id="{E51CF1F5-BB99-EA4B-9FC4-ECC5FD0735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596900"/>
            <a:ext cx="4249737" cy="255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3" name="TextBox 2">
            <a:extLst>
              <a:ext uri="{FF2B5EF4-FFF2-40B4-BE49-F238E27FC236}">
                <a16:creationId xmlns:a16="http://schemas.microsoft.com/office/drawing/2014/main" id="{D63035F4-21F8-984C-BF7F-5ADD77327A10}"/>
              </a:ext>
            </a:extLst>
          </p:cNvPr>
          <p:cNvSpPr txBox="1">
            <a:spLocks noChangeArrowheads="1"/>
          </p:cNvSpPr>
          <p:nvPr/>
        </p:nvSpPr>
        <p:spPr bwMode="auto">
          <a:xfrm rot="-2869005">
            <a:off x="2219325" y="3892550"/>
            <a:ext cx="2052638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zh-CN" altLang="en-US" sz="1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宇宙</a:t>
            </a:r>
            <a:r>
              <a:rPr lang="en-US" altLang="zh-CN" sz="1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1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亿年</a:t>
            </a:r>
            <a:endParaRPr lang="en-US" altLang="zh-CN" sz="16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eaLnBrk="1" hangingPunct="1"/>
            <a:r>
              <a:rPr lang="zh-CN" altLang="en-US" sz="1600" b="1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第一代星系出现</a:t>
            </a:r>
            <a:endParaRPr lang="en-US" altLang="zh-CN" sz="1600" b="1">
              <a:solidFill>
                <a:srgbClr val="FFC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0964" name="TextBox 4">
            <a:extLst>
              <a:ext uri="{FF2B5EF4-FFF2-40B4-BE49-F238E27FC236}">
                <a16:creationId xmlns:a16="http://schemas.microsoft.com/office/drawing/2014/main" id="{3B5BA25A-C4B9-9442-B38A-A50C48B1014B}"/>
              </a:ext>
            </a:extLst>
          </p:cNvPr>
          <p:cNvSpPr txBox="1">
            <a:spLocks noChangeArrowheads="1"/>
          </p:cNvSpPr>
          <p:nvPr/>
        </p:nvSpPr>
        <p:spPr bwMode="auto">
          <a:xfrm rot="-2864088">
            <a:off x="-111918" y="3896518"/>
            <a:ext cx="2051050" cy="58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zh-CN" altLang="en-US" sz="1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宇宙</a:t>
            </a:r>
            <a:r>
              <a:rPr lang="en-US" altLang="zh-CN" sz="1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38</a:t>
            </a:r>
            <a:r>
              <a:rPr lang="zh-CN" altLang="en-US" sz="1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万年</a:t>
            </a:r>
            <a:endParaRPr lang="en-US" altLang="zh-CN" sz="16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eaLnBrk="1" hangingPunct="1"/>
            <a:r>
              <a:rPr lang="zh-CN" altLang="en-US" sz="1600" b="1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微波背景辐射形成</a:t>
            </a:r>
            <a:endParaRPr lang="en-US" altLang="zh-CN" sz="1600" b="1">
              <a:solidFill>
                <a:srgbClr val="FFC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0965" name="TextBox 5">
            <a:extLst>
              <a:ext uri="{FF2B5EF4-FFF2-40B4-BE49-F238E27FC236}">
                <a16:creationId xmlns:a16="http://schemas.microsoft.com/office/drawing/2014/main" id="{077667DE-33E2-BF49-8501-94425A8A7220}"/>
              </a:ext>
            </a:extLst>
          </p:cNvPr>
          <p:cNvSpPr txBox="1">
            <a:spLocks noChangeArrowheads="1"/>
          </p:cNvSpPr>
          <p:nvPr/>
        </p:nvSpPr>
        <p:spPr bwMode="auto">
          <a:xfrm rot="-2853476">
            <a:off x="992188" y="4090988"/>
            <a:ext cx="2052637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zh-CN" altLang="en-US" sz="1600" b="1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进入黑暗时代</a:t>
            </a:r>
            <a:endParaRPr lang="en-US" altLang="zh-CN" sz="1600" b="1">
              <a:solidFill>
                <a:srgbClr val="FFC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0966" name="TextBox 6">
            <a:extLst>
              <a:ext uri="{FF2B5EF4-FFF2-40B4-BE49-F238E27FC236}">
                <a16:creationId xmlns:a16="http://schemas.microsoft.com/office/drawing/2014/main" id="{77076E88-4E7C-3847-8435-C3B9F3D68483}"/>
              </a:ext>
            </a:extLst>
          </p:cNvPr>
          <p:cNvSpPr txBox="1">
            <a:spLocks noChangeArrowheads="1"/>
          </p:cNvSpPr>
          <p:nvPr/>
        </p:nvSpPr>
        <p:spPr bwMode="auto">
          <a:xfrm rot="-2931679">
            <a:off x="3338513" y="4075113"/>
            <a:ext cx="2052637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zh-CN" altLang="en-US" sz="1600" b="1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进入宇宙黎明</a:t>
            </a:r>
            <a:endParaRPr lang="en-US" altLang="zh-CN" sz="1600" b="1">
              <a:solidFill>
                <a:srgbClr val="FFC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0967" name="TextBox 9">
            <a:extLst>
              <a:ext uri="{FF2B5EF4-FFF2-40B4-BE49-F238E27FC236}">
                <a16:creationId xmlns:a16="http://schemas.microsoft.com/office/drawing/2014/main" id="{7CDE3C3D-D04D-8B44-A77C-1708D91D5EC3}"/>
              </a:ext>
            </a:extLst>
          </p:cNvPr>
          <p:cNvSpPr txBox="1">
            <a:spLocks noChangeArrowheads="1"/>
          </p:cNvSpPr>
          <p:nvPr/>
        </p:nvSpPr>
        <p:spPr bwMode="auto">
          <a:xfrm rot="-2948956">
            <a:off x="7319169" y="4080669"/>
            <a:ext cx="20510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zh-CN" altLang="en-US" sz="1600" b="1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今天</a:t>
            </a:r>
            <a:r>
              <a:rPr lang="zh-CN" altLang="en-US" sz="1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宇宙</a:t>
            </a:r>
            <a:r>
              <a:rPr lang="en-US" altLang="zh-CN" sz="1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138</a:t>
            </a:r>
            <a:r>
              <a:rPr lang="zh-CN" altLang="en-US" sz="1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亿年</a:t>
            </a:r>
            <a:endParaRPr lang="en-US" altLang="zh-CN" sz="16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Right Bracket 14">
            <a:extLst>
              <a:ext uri="{FF2B5EF4-FFF2-40B4-BE49-F238E27FC236}">
                <a16:creationId xmlns:a16="http://schemas.microsoft.com/office/drawing/2014/main" id="{F3811655-1E69-B04D-93B9-E3EEC99C8E8D}"/>
              </a:ext>
            </a:extLst>
          </p:cNvPr>
          <p:cNvSpPr/>
          <p:nvPr/>
        </p:nvSpPr>
        <p:spPr>
          <a:xfrm rot="5400000">
            <a:off x="1272382" y="1346994"/>
            <a:ext cx="153987" cy="1336675"/>
          </a:xfrm>
          <a:prstGeom prst="rightBracket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>
            <a:lvl1pPr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endParaRPr lang="en-US" altLang="zh-CN">
              <a:ea typeface="宋体" panose="02010600030101010101" pitchFamily="2" charset="-122"/>
            </a:endParaRPr>
          </a:p>
        </p:txBody>
      </p:sp>
      <p:cxnSp>
        <p:nvCxnSpPr>
          <p:cNvPr id="31" name="Elbow Connector 30">
            <a:extLst>
              <a:ext uri="{FF2B5EF4-FFF2-40B4-BE49-F238E27FC236}">
                <a16:creationId xmlns:a16="http://schemas.microsoft.com/office/drawing/2014/main" id="{DD3EE05F-8333-C944-BD1E-794BD29B1D1B}"/>
              </a:ext>
            </a:extLst>
          </p:cNvPr>
          <p:cNvCxnSpPr>
            <a:cxnSpLocks/>
          </p:cNvCxnSpPr>
          <p:nvPr/>
        </p:nvCxnSpPr>
        <p:spPr>
          <a:xfrm rot="10800000">
            <a:off x="1325563" y="2089150"/>
            <a:ext cx="560387" cy="2032000"/>
          </a:xfrm>
          <a:prstGeom prst="bentConnector4">
            <a:avLst>
              <a:gd name="adj1" fmla="val -517"/>
              <a:gd name="adj2" fmla="val 58274"/>
            </a:avLst>
          </a:prstGeom>
          <a:ln>
            <a:solidFill>
              <a:srgbClr val="FFC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4" name="Elbow Connector 33">
            <a:extLst>
              <a:ext uri="{FF2B5EF4-FFF2-40B4-BE49-F238E27FC236}">
                <a16:creationId xmlns:a16="http://schemas.microsoft.com/office/drawing/2014/main" id="{5A550E07-EE17-0443-B424-6D838B8331A7}"/>
              </a:ext>
            </a:extLst>
          </p:cNvPr>
          <p:cNvCxnSpPr>
            <a:cxnSpLocks/>
          </p:cNvCxnSpPr>
          <p:nvPr/>
        </p:nvCxnSpPr>
        <p:spPr>
          <a:xfrm rot="16200000" flipV="1">
            <a:off x="-438150" y="2884488"/>
            <a:ext cx="2060575" cy="177800"/>
          </a:xfrm>
          <a:prstGeom prst="bentConnector3">
            <a:avLst>
              <a:gd name="adj1" fmla="val 50000"/>
            </a:avLst>
          </a:prstGeom>
          <a:ln>
            <a:solidFill>
              <a:srgbClr val="FFC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8" name="Right Bracket 57">
            <a:extLst>
              <a:ext uri="{FF2B5EF4-FFF2-40B4-BE49-F238E27FC236}">
                <a16:creationId xmlns:a16="http://schemas.microsoft.com/office/drawing/2014/main" id="{C61BA7E6-4EFE-B14F-B503-7533BB887433}"/>
              </a:ext>
            </a:extLst>
          </p:cNvPr>
          <p:cNvSpPr/>
          <p:nvPr/>
        </p:nvSpPr>
        <p:spPr>
          <a:xfrm rot="5400000">
            <a:off x="3305175" y="1343025"/>
            <a:ext cx="153988" cy="1335088"/>
          </a:xfrm>
          <a:prstGeom prst="rightBracket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>
            <a:lvl1pPr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endParaRPr lang="en-US" altLang="zh-CN">
              <a:ea typeface="宋体" panose="02010600030101010101" pitchFamily="2" charset="-122"/>
            </a:endParaRPr>
          </a:p>
        </p:txBody>
      </p:sp>
      <p:cxnSp>
        <p:nvCxnSpPr>
          <p:cNvPr id="59" name="Elbow Connector 58">
            <a:extLst>
              <a:ext uri="{FF2B5EF4-FFF2-40B4-BE49-F238E27FC236}">
                <a16:creationId xmlns:a16="http://schemas.microsoft.com/office/drawing/2014/main" id="{5BF69A81-10B5-E545-B6ED-20F53354B991}"/>
              </a:ext>
            </a:extLst>
          </p:cNvPr>
          <p:cNvCxnSpPr>
            <a:cxnSpLocks/>
          </p:cNvCxnSpPr>
          <p:nvPr/>
        </p:nvCxnSpPr>
        <p:spPr>
          <a:xfrm rot="10800000">
            <a:off x="3384550" y="2081213"/>
            <a:ext cx="844550" cy="2039937"/>
          </a:xfrm>
          <a:prstGeom prst="bentConnector4">
            <a:avLst>
              <a:gd name="adj1" fmla="val 342"/>
              <a:gd name="adj2" fmla="val 60595"/>
            </a:avLst>
          </a:prstGeom>
          <a:ln>
            <a:solidFill>
              <a:srgbClr val="FFC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4" name="Elbow Connector 63">
            <a:extLst>
              <a:ext uri="{FF2B5EF4-FFF2-40B4-BE49-F238E27FC236}">
                <a16:creationId xmlns:a16="http://schemas.microsoft.com/office/drawing/2014/main" id="{FF0CA1EC-BA1F-3047-8EA3-FEF76AD28E83}"/>
              </a:ext>
            </a:extLst>
          </p:cNvPr>
          <p:cNvCxnSpPr>
            <a:cxnSpLocks/>
          </p:cNvCxnSpPr>
          <p:nvPr/>
        </p:nvCxnSpPr>
        <p:spPr>
          <a:xfrm rot="10800000">
            <a:off x="2400300" y="1936750"/>
            <a:ext cx="628650" cy="2039938"/>
          </a:xfrm>
          <a:prstGeom prst="bentConnector4">
            <a:avLst>
              <a:gd name="adj1" fmla="val -460"/>
              <a:gd name="adj2" fmla="val 52354"/>
            </a:avLst>
          </a:prstGeom>
          <a:ln>
            <a:solidFill>
              <a:srgbClr val="FFC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3" name="Elbow Connector 92">
            <a:extLst>
              <a:ext uri="{FF2B5EF4-FFF2-40B4-BE49-F238E27FC236}">
                <a16:creationId xmlns:a16="http://schemas.microsoft.com/office/drawing/2014/main" id="{305C11AF-C161-BC4F-874C-9463463A8AFE}"/>
              </a:ext>
            </a:extLst>
          </p:cNvPr>
          <p:cNvCxnSpPr>
            <a:cxnSpLocks/>
            <a:stCxn id="40967" idx="0"/>
          </p:cNvCxnSpPr>
          <p:nvPr/>
        </p:nvCxnSpPr>
        <p:spPr>
          <a:xfrm rot="10800000" flipH="1">
            <a:off x="8216900" y="1876425"/>
            <a:ext cx="808038" cy="2262188"/>
          </a:xfrm>
          <a:prstGeom prst="bentConnector4">
            <a:avLst>
              <a:gd name="adj1" fmla="val -28275"/>
              <a:gd name="adj2" fmla="val 51294"/>
            </a:avLst>
          </a:prstGeom>
          <a:ln>
            <a:solidFill>
              <a:srgbClr val="FFC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0975" name="TextBox 106">
            <a:extLst>
              <a:ext uri="{FF2B5EF4-FFF2-40B4-BE49-F238E27FC236}">
                <a16:creationId xmlns:a16="http://schemas.microsoft.com/office/drawing/2014/main" id="{61B8D06F-8033-224A-9A07-513915FB3A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5613" y="6350"/>
            <a:ext cx="5511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zh-CN" altLang="en-US" sz="32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宇宙空白的记忆：理论图像</a:t>
            </a:r>
            <a:endParaRPr lang="en-US" altLang="zh-CN" sz="32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0976" name="Picture 26">
            <a:extLst>
              <a:ext uri="{FF2B5EF4-FFF2-40B4-BE49-F238E27FC236}">
                <a16:creationId xmlns:a16="http://schemas.microsoft.com/office/drawing/2014/main" id="{983D2D97-BB53-D64E-8AC1-714B346455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5675" y="606425"/>
            <a:ext cx="1830388" cy="2544763"/>
          </a:xfrm>
          <a:prstGeom prst="rect">
            <a:avLst/>
          </a:prstGeom>
          <a:noFill/>
          <a:ln w="9525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11">
            <a:extLst>
              <a:ext uri="{FF2B5EF4-FFF2-40B4-BE49-F238E27FC236}">
                <a16:creationId xmlns:a16="http://schemas.microsoft.com/office/drawing/2014/main" id="{B31C9558-0BD6-8742-B6E9-5859545A89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3250"/>
            <a:ext cx="6729413" cy="2547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7" name="TextBox 2">
            <a:extLst>
              <a:ext uri="{FF2B5EF4-FFF2-40B4-BE49-F238E27FC236}">
                <a16:creationId xmlns:a16="http://schemas.microsoft.com/office/drawing/2014/main" id="{DDC2CB30-C3BA-F744-9248-D295C2B46E6E}"/>
              </a:ext>
            </a:extLst>
          </p:cNvPr>
          <p:cNvSpPr txBox="1">
            <a:spLocks noChangeArrowheads="1"/>
          </p:cNvSpPr>
          <p:nvPr/>
        </p:nvSpPr>
        <p:spPr bwMode="auto">
          <a:xfrm rot="-2869005">
            <a:off x="2219325" y="3892550"/>
            <a:ext cx="2052638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zh-CN" altLang="en-US" sz="1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宇宙</a:t>
            </a:r>
            <a:r>
              <a:rPr lang="en-US" altLang="zh-CN" sz="1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1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亿年</a:t>
            </a:r>
            <a:endParaRPr lang="en-US" altLang="zh-CN" sz="16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eaLnBrk="1" hangingPunct="1"/>
            <a:r>
              <a:rPr lang="zh-CN" altLang="en-US" sz="1600" b="1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第一代星系出现</a:t>
            </a:r>
            <a:endParaRPr lang="en-US" altLang="zh-CN" sz="1600" b="1">
              <a:solidFill>
                <a:srgbClr val="FFC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1988" name="TextBox 4">
            <a:extLst>
              <a:ext uri="{FF2B5EF4-FFF2-40B4-BE49-F238E27FC236}">
                <a16:creationId xmlns:a16="http://schemas.microsoft.com/office/drawing/2014/main" id="{4BDE2BE9-2F7E-9A4C-9CDC-BC820DCEF7E7}"/>
              </a:ext>
            </a:extLst>
          </p:cNvPr>
          <p:cNvSpPr txBox="1">
            <a:spLocks noChangeArrowheads="1"/>
          </p:cNvSpPr>
          <p:nvPr/>
        </p:nvSpPr>
        <p:spPr bwMode="auto">
          <a:xfrm rot="-2864088">
            <a:off x="-111918" y="3896518"/>
            <a:ext cx="2051050" cy="58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zh-CN" altLang="en-US" sz="1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宇宙</a:t>
            </a:r>
            <a:r>
              <a:rPr lang="en-US" altLang="zh-CN" sz="1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38</a:t>
            </a:r>
            <a:r>
              <a:rPr lang="zh-CN" altLang="en-US" sz="1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万年</a:t>
            </a:r>
            <a:endParaRPr lang="en-US" altLang="zh-CN" sz="16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eaLnBrk="1" hangingPunct="1"/>
            <a:r>
              <a:rPr lang="zh-CN" altLang="en-US" sz="1600" b="1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微波背景辐射形成</a:t>
            </a:r>
            <a:endParaRPr lang="en-US" altLang="zh-CN" sz="1600" b="1">
              <a:solidFill>
                <a:srgbClr val="FFC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1989" name="TextBox 5">
            <a:extLst>
              <a:ext uri="{FF2B5EF4-FFF2-40B4-BE49-F238E27FC236}">
                <a16:creationId xmlns:a16="http://schemas.microsoft.com/office/drawing/2014/main" id="{E6EE23F2-062F-BB47-8CDB-F01A77D1DBC0}"/>
              </a:ext>
            </a:extLst>
          </p:cNvPr>
          <p:cNvSpPr txBox="1">
            <a:spLocks noChangeArrowheads="1"/>
          </p:cNvSpPr>
          <p:nvPr/>
        </p:nvSpPr>
        <p:spPr bwMode="auto">
          <a:xfrm rot="-2853476">
            <a:off x="992188" y="4090988"/>
            <a:ext cx="2052637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zh-CN" altLang="en-US" sz="1600" b="1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进入黑暗时代</a:t>
            </a:r>
            <a:endParaRPr lang="en-US" altLang="zh-CN" sz="1600" b="1">
              <a:solidFill>
                <a:srgbClr val="FFC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1990" name="TextBox 6">
            <a:extLst>
              <a:ext uri="{FF2B5EF4-FFF2-40B4-BE49-F238E27FC236}">
                <a16:creationId xmlns:a16="http://schemas.microsoft.com/office/drawing/2014/main" id="{340295AC-41ED-0449-9D53-F433AB6CC9F4}"/>
              </a:ext>
            </a:extLst>
          </p:cNvPr>
          <p:cNvSpPr txBox="1">
            <a:spLocks noChangeArrowheads="1"/>
          </p:cNvSpPr>
          <p:nvPr/>
        </p:nvSpPr>
        <p:spPr bwMode="auto">
          <a:xfrm rot="-2931679">
            <a:off x="3338513" y="4075113"/>
            <a:ext cx="2052637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zh-CN" altLang="en-US" sz="1600" b="1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进入宇宙黎明</a:t>
            </a:r>
            <a:endParaRPr lang="en-US" altLang="zh-CN" sz="1600" b="1">
              <a:solidFill>
                <a:srgbClr val="FFC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1991" name="TextBox 7">
            <a:extLst>
              <a:ext uri="{FF2B5EF4-FFF2-40B4-BE49-F238E27FC236}">
                <a16:creationId xmlns:a16="http://schemas.microsoft.com/office/drawing/2014/main" id="{20B35D48-5664-1C47-88DD-7426A2A143AA}"/>
              </a:ext>
            </a:extLst>
          </p:cNvPr>
          <p:cNvSpPr txBox="1">
            <a:spLocks noChangeArrowheads="1"/>
          </p:cNvSpPr>
          <p:nvPr/>
        </p:nvSpPr>
        <p:spPr bwMode="auto">
          <a:xfrm rot="-2969954">
            <a:off x="4326732" y="4079081"/>
            <a:ext cx="2052638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zh-CN" altLang="en-US" sz="1600" b="1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进入宇宙再电离时代</a:t>
            </a:r>
            <a:endParaRPr lang="en-US" altLang="zh-CN" sz="1600" b="1">
              <a:solidFill>
                <a:srgbClr val="FFC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1992" name="TextBox 8">
            <a:extLst>
              <a:ext uri="{FF2B5EF4-FFF2-40B4-BE49-F238E27FC236}">
                <a16:creationId xmlns:a16="http://schemas.microsoft.com/office/drawing/2014/main" id="{DF235CF8-CF99-C742-BEA7-A9F4D70B1DA1}"/>
              </a:ext>
            </a:extLst>
          </p:cNvPr>
          <p:cNvSpPr txBox="1">
            <a:spLocks noChangeArrowheads="1"/>
          </p:cNvSpPr>
          <p:nvPr/>
        </p:nvSpPr>
        <p:spPr bwMode="auto">
          <a:xfrm rot="-2967391">
            <a:off x="5469731" y="3875882"/>
            <a:ext cx="205263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zh-CN" altLang="en-US" sz="1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宇宙十亿年</a:t>
            </a:r>
            <a:endParaRPr lang="en-US" altLang="zh-CN" sz="16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eaLnBrk="1" hangingPunct="1"/>
            <a:r>
              <a:rPr lang="zh-CN" altLang="en-US" sz="1600" b="1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再电离结束</a:t>
            </a:r>
            <a:endParaRPr lang="en-US" altLang="zh-CN" sz="1600" b="1">
              <a:solidFill>
                <a:srgbClr val="FFC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1993" name="TextBox 9">
            <a:extLst>
              <a:ext uri="{FF2B5EF4-FFF2-40B4-BE49-F238E27FC236}">
                <a16:creationId xmlns:a16="http://schemas.microsoft.com/office/drawing/2014/main" id="{B2968A8A-6521-BF4A-AB03-C434445D20EB}"/>
              </a:ext>
            </a:extLst>
          </p:cNvPr>
          <p:cNvSpPr txBox="1">
            <a:spLocks noChangeArrowheads="1"/>
          </p:cNvSpPr>
          <p:nvPr/>
        </p:nvSpPr>
        <p:spPr bwMode="auto">
          <a:xfrm rot="-2948956">
            <a:off x="7319169" y="4080669"/>
            <a:ext cx="20510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zh-CN" altLang="en-US" sz="1600" b="1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今天</a:t>
            </a:r>
            <a:r>
              <a:rPr lang="zh-CN" altLang="en-US" sz="1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宇宙</a:t>
            </a:r>
            <a:r>
              <a:rPr lang="en-US" altLang="zh-CN" sz="1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138</a:t>
            </a:r>
            <a:r>
              <a:rPr lang="zh-CN" altLang="en-US" sz="1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亿年</a:t>
            </a:r>
            <a:endParaRPr lang="en-US" altLang="zh-CN" sz="16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Right Bracket 14">
            <a:extLst>
              <a:ext uri="{FF2B5EF4-FFF2-40B4-BE49-F238E27FC236}">
                <a16:creationId xmlns:a16="http://schemas.microsoft.com/office/drawing/2014/main" id="{1D72FB81-EAF2-DC49-9320-C8C27E89DC5F}"/>
              </a:ext>
            </a:extLst>
          </p:cNvPr>
          <p:cNvSpPr/>
          <p:nvPr/>
        </p:nvSpPr>
        <p:spPr>
          <a:xfrm rot="5400000">
            <a:off x="1272382" y="1346994"/>
            <a:ext cx="153987" cy="1336675"/>
          </a:xfrm>
          <a:prstGeom prst="rightBracket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>
            <a:lvl1pPr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endParaRPr lang="en-US" altLang="zh-CN">
              <a:ea typeface="宋体" panose="02010600030101010101" pitchFamily="2" charset="-122"/>
            </a:endParaRPr>
          </a:p>
        </p:txBody>
      </p:sp>
      <p:cxnSp>
        <p:nvCxnSpPr>
          <p:cNvPr id="31" name="Elbow Connector 30">
            <a:extLst>
              <a:ext uri="{FF2B5EF4-FFF2-40B4-BE49-F238E27FC236}">
                <a16:creationId xmlns:a16="http://schemas.microsoft.com/office/drawing/2014/main" id="{CEC84C14-609B-B34A-928E-55ED9F081C56}"/>
              </a:ext>
            </a:extLst>
          </p:cNvPr>
          <p:cNvCxnSpPr>
            <a:cxnSpLocks/>
          </p:cNvCxnSpPr>
          <p:nvPr/>
        </p:nvCxnSpPr>
        <p:spPr>
          <a:xfrm rot="10800000">
            <a:off x="1325563" y="2089150"/>
            <a:ext cx="560387" cy="2032000"/>
          </a:xfrm>
          <a:prstGeom prst="bentConnector4">
            <a:avLst>
              <a:gd name="adj1" fmla="val -517"/>
              <a:gd name="adj2" fmla="val 58274"/>
            </a:avLst>
          </a:prstGeom>
          <a:ln>
            <a:solidFill>
              <a:srgbClr val="FFC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4" name="Elbow Connector 33">
            <a:extLst>
              <a:ext uri="{FF2B5EF4-FFF2-40B4-BE49-F238E27FC236}">
                <a16:creationId xmlns:a16="http://schemas.microsoft.com/office/drawing/2014/main" id="{AE3C217A-A50B-7F4B-AD5D-C8F15C8AD916}"/>
              </a:ext>
            </a:extLst>
          </p:cNvPr>
          <p:cNvCxnSpPr>
            <a:cxnSpLocks/>
          </p:cNvCxnSpPr>
          <p:nvPr/>
        </p:nvCxnSpPr>
        <p:spPr>
          <a:xfrm rot="16200000" flipV="1">
            <a:off x="-438150" y="2884488"/>
            <a:ext cx="2060575" cy="177800"/>
          </a:xfrm>
          <a:prstGeom prst="bentConnector3">
            <a:avLst>
              <a:gd name="adj1" fmla="val 50000"/>
            </a:avLst>
          </a:prstGeom>
          <a:ln>
            <a:solidFill>
              <a:srgbClr val="FFC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8" name="Right Bracket 57">
            <a:extLst>
              <a:ext uri="{FF2B5EF4-FFF2-40B4-BE49-F238E27FC236}">
                <a16:creationId xmlns:a16="http://schemas.microsoft.com/office/drawing/2014/main" id="{CC9F9E31-266A-2B44-9279-30DE40FE15C6}"/>
              </a:ext>
            </a:extLst>
          </p:cNvPr>
          <p:cNvSpPr/>
          <p:nvPr/>
        </p:nvSpPr>
        <p:spPr>
          <a:xfrm rot="5400000">
            <a:off x="3305175" y="1343025"/>
            <a:ext cx="153988" cy="1335088"/>
          </a:xfrm>
          <a:prstGeom prst="rightBracket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>
            <a:lvl1pPr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endParaRPr lang="en-US" altLang="zh-CN">
              <a:ea typeface="宋体" panose="02010600030101010101" pitchFamily="2" charset="-122"/>
            </a:endParaRPr>
          </a:p>
        </p:txBody>
      </p:sp>
      <p:cxnSp>
        <p:nvCxnSpPr>
          <p:cNvPr id="59" name="Elbow Connector 58">
            <a:extLst>
              <a:ext uri="{FF2B5EF4-FFF2-40B4-BE49-F238E27FC236}">
                <a16:creationId xmlns:a16="http://schemas.microsoft.com/office/drawing/2014/main" id="{71AD066A-F053-2D4F-A8D8-F3B245331A9C}"/>
              </a:ext>
            </a:extLst>
          </p:cNvPr>
          <p:cNvCxnSpPr>
            <a:cxnSpLocks/>
          </p:cNvCxnSpPr>
          <p:nvPr/>
        </p:nvCxnSpPr>
        <p:spPr>
          <a:xfrm rot="10800000">
            <a:off x="3384550" y="2081213"/>
            <a:ext cx="844550" cy="2039937"/>
          </a:xfrm>
          <a:prstGeom prst="bentConnector4">
            <a:avLst>
              <a:gd name="adj1" fmla="val 342"/>
              <a:gd name="adj2" fmla="val 60595"/>
            </a:avLst>
          </a:prstGeom>
          <a:ln>
            <a:solidFill>
              <a:srgbClr val="FFC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0" name="Right Bracket 59">
            <a:extLst>
              <a:ext uri="{FF2B5EF4-FFF2-40B4-BE49-F238E27FC236}">
                <a16:creationId xmlns:a16="http://schemas.microsoft.com/office/drawing/2014/main" id="{06FC84F4-5930-5340-BC9F-DB01F1F7BE10}"/>
              </a:ext>
            </a:extLst>
          </p:cNvPr>
          <p:cNvSpPr/>
          <p:nvPr/>
        </p:nvSpPr>
        <p:spPr>
          <a:xfrm rot="5400000">
            <a:off x="4396581" y="1078707"/>
            <a:ext cx="169863" cy="1930400"/>
          </a:xfrm>
          <a:prstGeom prst="rightBracket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>
            <a:lvl1pPr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endParaRPr lang="en-US" altLang="zh-CN">
              <a:ea typeface="宋体" panose="02010600030101010101" pitchFamily="2" charset="-122"/>
            </a:endParaRPr>
          </a:p>
        </p:txBody>
      </p:sp>
      <p:cxnSp>
        <p:nvCxnSpPr>
          <p:cNvPr id="64" name="Elbow Connector 63">
            <a:extLst>
              <a:ext uri="{FF2B5EF4-FFF2-40B4-BE49-F238E27FC236}">
                <a16:creationId xmlns:a16="http://schemas.microsoft.com/office/drawing/2014/main" id="{DFADD32F-69C5-F443-AD6A-6E30105510C7}"/>
              </a:ext>
            </a:extLst>
          </p:cNvPr>
          <p:cNvCxnSpPr>
            <a:cxnSpLocks/>
          </p:cNvCxnSpPr>
          <p:nvPr/>
        </p:nvCxnSpPr>
        <p:spPr>
          <a:xfrm rot="10800000">
            <a:off x="2400300" y="1936750"/>
            <a:ext cx="628650" cy="2039938"/>
          </a:xfrm>
          <a:prstGeom prst="bentConnector4">
            <a:avLst>
              <a:gd name="adj1" fmla="val -460"/>
              <a:gd name="adj2" fmla="val 52354"/>
            </a:avLst>
          </a:prstGeom>
          <a:ln>
            <a:solidFill>
              <a:srgbClr val="FFC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1" name="Elbow Connector 80">
            <a:extLst>
              <a:ext uri="{FF2B5EF4-FFF2-40B4-BE49-F238E27FC236}">
                <a16:creationId xmlns:a16="http://schemas.microsoft.com/office/drawing/2014/main" id="{28711712-DB97-0A46-8E2B-7FAABE37A28C}"/>
              </a:ext>
            </a:extLst>
          </p:cNvPr>
          <p:cNvCxnSpPr>
            <a:cxnSpLocks/>
          </p:cNvCxnSpPr>
          <p:nvPr/>
        </p:nvCxnSpPr>
        <p:spPr>
          <a:xfrm rot="16200000" flipV="1">
            <a:off x="3864769" y="2739232"/>
            <a:ext cx="1963737" cy="762000"/>
          </a:xfrm>
          <a:prstGeom prst="bentConnector3">
            <a:avLst>
              <a:gd name="adj1" fmla="val 61493"/>
            </a:avLst>
          </a:prstGeom>
          <a:ln>
            <a:solidFill>
              <a:srgbClr val="FFC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5" name="Elbow Connector 84">
            <a:extLst>
              <a:ext uri="{FF2B5EF4-FFF2-40B4-BE49-F238E27FC236}">
                <a16:creationId xmlns:a16="http://schemas.microsoft.com/office/drawing/2014/main" id="{B808FD98-29E9-EC44-908D-0C2B950692EC}"/>
              </a:ext>
            </a:extLst>
          </p:cNvPr>
          <p:cNvCxnSpPr>
            <a:cxnSpLocks/>
            <a:stCxn id="41992" idx="0"/>
          </p:cNvCxnSpPr>
          <p:nvPr/>
        </p:nvCxnSpPr>
        <p:spPr>
          <a:xfrm rot="10800000">
            <a:off x="6145213" y="1933575"/>
            <a:ext cx="128587" cy="2044700"/>
          </a:xfrm>
          <a:prstGeom prst="bentConnector4">
            <a:avLst>
              <a:gd name="adj1" fmla="val 2250"/>
              <a:gd name="adj2" fmla="val 52502"/>
            </a:avLst>
          </a:prstGeom>
          <a:ln>
            <a:solidFill>
              <a:srgbClr val="FFC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3" name="Elbow Connector 92">
            <a:extLst>
              <a:ext uri="{FF2B5EF4-FFF2-40B4-BE49-F238E27FC236}">
                <a16:creationId xmlns:a16="http://schemas.microsoft.com/office/drawing/2014/main" id="{68E0F31D-8D99-F844-9DA6-1B07B1ADB2E2}"/>
              </a:ext>
            </a:extLst>
          </p:cNvPr>
          <p:cNvCxnSpPr>
            <a:cxnSpLocks/>
            <a:stCxn id="41993" idx="0"/>
          </p:cNvCxnSpPr>
          <p:nvPr/>
        </p:nvCxnSpPr>
        <p:spPr>
          <a:xfrm rot="10800000" flipH="1">
            <a:off x="8216900" y="1876425"/>
            <a:ext cx="808038" cy="2262188"/>
          </a:xfrm>
          <a:prstGeom prst="bentConnector4">
            <a:avLst>
              <a:gd name="adj1" fmla="val -28275"/>
              <a:gd name="adj2" fmla="val 51294"/>
            </a:avLst>
          </a:prstGeom>
          <a:ln>
            <a:solidFill>
              <a:srgbClr val="FFC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2004" name="TextBox 106">
            <a:extLst>
              <a:ext uri="{FF2B5EF4-FFF2-40B4-BE49-F238E27FC236}">
                <a16:creationId xmlns:a16="http://schemas.microsoft.com/office/drawing/2014/main" id="{BBB88F5D-7864-5444-850F-FFC8B4942B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5613" y="6350"/>
            <a:ext cx="5511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zh-CN" altLang="en-US" sz="32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宇宙空白的记忆：理论图像</a:t>
            </a:r>
            <a:endParaRPr lang="en-US" altLang="zh-CN" sz="32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2005" name="Picture 24">
            <a:extLst>
              <a:ext uri="{FF2B5EF4-FFF2-40B4-BE49-F238E27FC236}">
                <a16:creationId xmlns:a16="http://schemas.microsoft.com/office/drawing/2014/main" id="{55E53AFF-8CB1-1447-B07C-313B8AE1BB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5675" y="606425"/>
            <a:ext cx="1830388" cy="2544763"/>
          </a:xfrm>
          <a:prstGeom prst="rect">
            <a:avLst/>
          </a:prstGeom>
          <a:noFill/>
          <a:ln w="9525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3172</TotalTime>
  <Words>3746</Words>
  <Application>Microsoft Macintosh PowerPoint</Application>
  <PresentationFormat>On-screen Show (16:9)</PresentationFormat>
  <Paragraphs>536</Paragraphs>
  <Slides>58</Slides>
  <Notes>39</Notes>
  <HiddenSlides>0</HiddenSlides>
  <MMClips>1</MMClips>
  <ScaleCrop>false</ScaleCrop>
  <HeadingPairs>
    <vt:vector size="6" baseType="variant">
      <vt:variant>
        <vt:lpstr>Fonts Used</vt:lpstr>
      </vt:variant>
      <vt:variant>
        <vt:i4>20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58</vt:i4>
      </vt:variant>
    </vt:vector>
  </HeadingPairs>
  <TitlesOfParts>
    <vt:vector size="84" baseType="lpstr">
      <vt:lpstr>等线</vt:lpstr>
      <vt:lpstr>等线 Light</vt:lpstr>
      <vt:lpstr>Microsoft YaHei</vt:lpstr>
      <vt:lpstr>Microsoft YaHei</vt:lpstr>
      <vt:lpstr>ＭＳ Ｐゴシック</vt:lpstr>
      <vt:lpstr>ＭＳ Ｐゴシック</vt:lpstr>
      <vt:lpstr>SimHei</vt:lpstr>
      <vt:lpstr>SimHei</vt:lpstr>
      <vt:lpstr>宋体</vt:lpstr>
      <vt:lpstr>Songti TC</vt:lpstr>
      <vt:lpstr>Arial</vt:lpstr>
      <vt:lpstr>Calibri</vt:lpstr>
      <vt:lpstr>Calibri Light</vt:lpstr>
      <vt:lpstr>Cambria Math</vt:lpstr>
      <vt:lpstr>Courier New</vt:lpstr>
      <vt:lpstr>Futura medium</vt:lpstr>
      <vt:lpstr>Futura medium</vt:lpstr>
      <vt:lpstr>Tahoma</vt:lpstr>
      <vt:lpstr>Times New Roman</vt:lpstr>
      <vt:lpstr>Wingdings</vt:lpstr>
      <vt:lpstr>Office Theme</vt:lpstr>
      <vt:lpstr>1_Office Theme</vt:lpstr>
      <vt:lpstr>2_Office Theme</vt:lpstr>
      <vt:lpstr>Office 主题</vt:lpstr>
      <vt:lpstr>3_Office Theme</vt:lpstr>
      <vt:lpstr>Office 主题​​</vt:lpstr>
      <vt:lpstr>Cosmic Dawn and Epoch of Reionization:  宇宙黎明和再电离 Lecture 1: Introduction, Theory, and Simulations 第一讲：引论、理论和模拟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Epoch of Reionization (EoR)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Ionization and Gas temperature are coupled.</vt:lpstr>
      <vt:lpstr>SIRIUS (Simulation of IGM Reionization In the Universe with Shell-wise method)</vt:lpstr>
      <vt:lpstr>PowerPoint Presentation</vt:lpstr>
      <vt:lpstr>We use Shell window functions to extract/print profiles.</vt:lpstr>
      <vt:lpstr>We use Shell window functions to print/extract profiles.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茅奕</cp:lastModifiedBy>
  <cp:revision>255</cp:revision>
  <cp:lastPrinted>2021-08-01T05:38:16Z</cp:lastPrinted>
  <dcterms:created xsi:type="dcterms:W3CDTF">2020-08-17T13:14:30Z</dcterms:created>
  <dcterms:modified xsi:type="dcterms:W3CDTF">2025-07-03T00:42:20Z</dcterms:modified>
</cp:coreProperties>
</file>