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60" r:id="rId4"/>
    <p:sldId id="264" r:id="rId5"/>
    <p:sldId id="265" r:id="rId6"/>
    <p:sldId id="795" r:id="rId7"/>
    <p:sldId id="796" r:id="rId8"/>
    <p:sldId id="797" r:id="rId9"/>
    <p:sldId id="798" r:id="rId10"/>
    <p:sldId id="270" r:id="rId11"/>
    <p:sldId id="273" r:id="rId12"/>
    <p:sldId id="271" r:id="rId13"/>
    <p:sldId id="274" r:id="rId14"/>
    <p:sldId id="261" r:id="rId15"/>
    <p:sldId id="774" r:id="rId16"/>
    <p:sldId id="800" r:id="rId17"/>
    <p:sldId id="799" r:id="rId18"/>
    <p:sldId id="801" r:id="rId19"/>
    <p:sldId id="802" r:id="rId20"/>
    <p:sldId id="803" r:id="rId21"/>
    <p:sldId id="804" r:id="rId22"/>
    <p:sldId id="822" r:id="rId23"/>
    <p:sldId id="885" r:id="rId24"/>
    <p:sldId id="823" r:id="rId25"/>
    <p:sldId id="826" r:id="rId26"/>
    <p:sldId id="828" r:id="rId27"/>
    <p:sldId id="825" r:id="rId28"/>
    <p:sldId id="827" r:id="rId29"/>
    <p:sldId id="824" r:id="rId30"/>
    <p:sldId id="805" r:id="rId31"/>
    <p:sldId id="806" r:id="rId32"/>
    <p:sldId id="808" r:id="rId33"/>
    <p:sldId id="809" r:id="rId34"/>
    <p:sldId id="807" r:id="rId35"/>
    <p:sldId id="810" r:id="rId36"/>
    <p:sldId id="811" r:id="rId37"/>
    <p:sldId id="812" r:id="rId38"/>
    <p:sldId id="775" r:id="rId39"/>
    <p:sldId id="786" r:id="rId40"/>
    <p:sldId id="788" r:id="rId41"/>
    <p:sldId id="819" r:id="rId42"/>
    <p:sldId id="787" r:id="rId43"/>
    <p:sldId id="815" r:id="rId44"/>
    <p:sldId id="816" r:id="rId45"/>
    <p:sldId id="817" r:id="rId46"/>
    <p:sldId id="791" r:id="rId47"/>
    <p:sldId id="818" r:id="rId48"/>
    <p:sldId id="792" r:id="rId49"/>
    <p:sldId id="779" r:id="rId50"/>
    <p:sldId id="777" r:id="rId51"/>
    <p:sldId id="814" r:id="rId52"/>
    <p:sldId id="262" r:id="rId53"/>
    <p:sldId id="820" r:id="rId54"/>
    <p:sldId id="324" r:id="rId55"/>
    <p:sldId id="789" r:id="rId56"/>
    <p:sldId id="714" r:id="rId57"/>
    <p:sldId id="832" r:id="rId58"/>
    <p:sldId id="813" r:id="rId59"/>
    <p:sldId id="838" r:id="rId60"/>
    <p:sldId id="719" r:id="rId61"/>
    <p:sldId id="833" r:id="rId62"/>
    <p:sldId id="834" r:id="rId63"/>
    <p:sldId id="835" r:id="rId64"/>
    <p:sldId id="839" r:id="rId65"/>
    <p:sldId id="540" r:id="rId66"/>
    <p:sldId id="842" r:id="rId67"/>
    <p:sldId id="725" r:id="rId68"/>
    <p:sldId id="836" r:id="rId69"/>
    <p:sldId id="840" r:id="rId70"/>
    <p:sldId id="843" r:id="rId71"/>
    <p:sldId id="841" r:id="rId72"/>
    <p:sldId id="844" r:id="rId73"/>
    <p:sldId id="845" r:id="rId74"/>
    <p:sldId id="837" r:id="rId75"/>
    <p:sldId id="263" r:id="rId76"/>
    <p:sldId id="258" r:id="rId77"/>
    <p:sldId id="884" r:id="rId78"/>
    <p:sldId id="829" r:id="rId79"/>
    <p:sldId id="830" r:id="rId80"/>
    <p:sldId id="259" r:id="rId81"/>
    <p:sldId id="794" r:id="rId82"/>
    <p:sldId id="272" r:id="rId83"/>
    <p:sldId id="266" r:id="rId84"/>
    <p:sldId id="267" r:id="rId85"/>
    <p:sldId id="268" r:id="rId86"/>
    <p:sldId id="784" r:id="rId87"/>
    <p:sldId id="790" r:id="rId88"/>
    <p:sldId id="821" r:id="rId89"/>
    <p:sldId id="269" r:id="rId90"/>
    <p:sldId id="793" r:id="rId91"/>
    <p:sldId id="886" r:id="rId9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842D0-280A-42EF-A10E-AA5927B418E0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6AECC-9A49-4F7E-8198-D370BDC082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26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60F149-009B-4683-8354-18D852B61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916A68-3C79-4C26-B094-04E26516E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AFCFBA-C722-45B3-8EC0-7D2B0E86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FE75B1-9344-4C77-A91B-3BDFD3BF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ED2475-1E9E-4095-86DB-2F368D89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F36F5D-2C7D-47D2-AEF9-10B19F00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EFFEAE-4D14-4A87-9B72-38C74B50A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B55141-3907-4400-B144-C09E1424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0909C2-83F7-4FA8-B323-F30F27B8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D97B2A-A6BD-4B6D-A87D-2D8B67A6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5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03D39C-D868-4302-ABC0-613964350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FE0488-C084-4AFF-B34F-6BDBEE215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D70A28-263F-4523-97D6-182BBDDBD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8AE64D-28CF-4B90-A375-ADDA389E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39EEDD-191C-485E-AEEE-91FF8AFF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7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703028-4E62-4D68-9CB6-398F51DE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AB89D7-C769-418E-BFE1-A1C1EF4E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C683D7-DA9A-4F2E-AA1D-6F4EB286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394E61-3E46-4715-8B14-AFA1C237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B059FA-AEC6-4DEB-AE45-68C4ED88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30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76D281-F947-45D3-9D0D-571FBBEE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22878C-A585-4BE5-8FE9-ADA9E0AEA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D55BD8-45CC-4E28-B47E-D5714770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030D35-FA73-47E9-A3D8-9F109A61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435CCE-6065-4FB7-8E33-2FBB0A37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28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56E760-04C4-4D10-B52B-81487A29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14389C-D50E-4C30-9E4E-E55C3C997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A41A45-B84E-4DF4-BC6C-6BD6B14F2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DFF1D9-B019-48EF-8980-2CDFE9CD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77F492-D506-4A27-ABFE-A11E2410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14C5DF-547A-4467-89D0-F44CED1C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91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B211-6506-462F-9E80-E8180473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D543D-4D7C-466F-9EA9-F926BAA33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198A0E-29A3-40D0-B71F-E92A4E325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A07C09-AAED-4200-BE8C-E062DE58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4DCF82-56E1-4652-BBB1-C4387FEFF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A238BDD-1824-4D25-A064-9E0095F5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5F10F1-6385-417A-91FA-98CDB1B2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82A57E7-E574-439F-A53A-F9F8F3F5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8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28A84A-F260-48DD-8C6D-6BE16FE2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F775ABC-7B8E-4577-8070-A7EFD730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CB1F7B-0F51-4788-A432-8CE77C4A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24FF21-246C-448D-BCF1-5E011640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3BD20C4-8A2E-4F0F-8C6D-7EB0A0DD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06012C-8545-41A1-A6C2-E4E8FA74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F6D533-BA52-414D-95DF-28482839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5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A6FB4-B120-42F6-A30A-6C499393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25E753-8B67-4130-810C-D8A56D22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D27081-BD08-445F-BC62-4020B4D93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E90490-9B59-40DF-B10F-7825722EE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E4CA38-2B08-4302-ADA8-92AD10E7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97CFF0-79E4-4ACE-8B84-A1C125B0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60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7B64B-1908-49EE-A209-63A0647D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2C778-50D0-4700-9289-2F86116CE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ECF684-AACA-42DA-B4F0-58A1444E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D0081F-5AC3-4727-9BBC-9A0A10FF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19A688-168F-44AE-A271-265A3CC6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7F6E6E-11BD-4C44-9525-F3AA2E6A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18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9FAC71C-2554-49CD-B15F-1A7C188A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A58D11-74FE-4817-A1A2-EF44FADC9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EBEFD-AE74-40EB-BCE1-5B9B57B49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97BB2-3472-4FCC-B3BE-014E12DE127C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091948-0CF7-4873-975E-1DD414690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31324F-D1D6-4B89-BA56-BEBA8745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AE7FD-E921-4170-8CC2-7A5D7616D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0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2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1E74E-266E-4CF3-BBD7-BE05854C0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350203"/>
            <a:ext cx="10180320" cy="1600517"/>
          </a:xfrm>
        </p:spPr>
        <p:txBody>
          <a:bodyPr>
            <a:normAutofit/>
          </a:bodyPr>
          <a:lstStyle/>
          <a:p>
            <a:r>
              <a:rPr lang="en-US" altLang="zh-CN" sz="4800" b="1" dirty="0"/>
              <a:t>Primordial (Relic) Gravitational Waves (PGWs) and Cosmology</a:t>
            </a:r>
            <a:endParaRPr lang="zh-CN" altLang="en-US" sz="48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D18D59D-FD2F-489A-A592-9113CD95A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93173"/>
            <a:ext cx="9144000" cy="909319"/>
          </a:xfrm>
        </p:spPr>
        <p:txBody>
          <a:bodyPr/>
          <a:lstStyle/>
          <a:p>
            <a:r>
              <a:rPr lang="en-US" altLang="zh-CN" b="1" dirty="0"/>
              <a:t>Wen Zhao</a:t>
            </a:r>
          </a:p>
          <a:p>
            <a:r>
              <a:rPr lang="en-US" altLang="zh-CN" sz="2000" b="1" dirty="0"/>
              <a:t>Department of Astronomy, University of Science and Technology of China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9B0AEF-9511-49F4-A8D3-BCEABD9DC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489" y="2040860"/>
            <a:ext cx="5045907" cy="33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1AEB54-3592-4268-9055-2E55067F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E0172-A2A6-40E4-8105-3C921CF7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65125"/>
            <a:ext cx="890016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</a:rPr>
              <a:t>1. Mysterious</a:t>
            </a:r>
            <a:r>
              <a:rPr lang="en-US" altLang="zh-CN" sz="3600" b="1" dirty="0" smtClean="0"/>
              <a:t> </a:t>
            </a:r>
            <a:r>
              <a:rPr lang="en-US" altLang="zh-CN" sz="3600" b="1" dirty="0"/>
              <a:t>inflation of </a:t>
            </a:r>
            <a:r>
              <a:rPr lang="en-US" altLang="zh-CN" sz="3600" b="1" dirty="0" smtClean="0"/>
              <a:t>very </a:t>
            </a:r>
            <a:r>
              <a:rPr lang="en-US" altLang="zh-CN" sz="3600" b="1" dirty="0"/>
              <a:t>early Universe</a:t>
            </a:r>
            <a:endParaRPr lang="zh-CN" altLang="en-US" sz="3600" b="1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83ED9B-C6DC-411A-861D-4683F60B7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4996" cy="459442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sz="2000" i="0" dirty="0">
                <a:effectLst/>
                <a:latin typeface="Arial" panose="020B0604020202020204" pitchFamily="34" charset="0"/>
              </a:rPr>
              <a:t>Inflation tries to resolve </a:t>
            </a:r>
            <a:r>
              <a:rPr lang="en-US" altLang="zh-CN" sz="200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several problems </a:t>
            </a:r>
            <a:r>
              <a:rPr lang="en-US" altLang="zh-CN" sz="2000" i="0" dirty="0">
                <a:effectLst/>
                <a:latin typeface="Arial" panose="020B0604020202020204" pitchFamily="34" charset="0"/>
              </a:rPr>
              <a:t>in </a:t>
            </a:r>
            <a:r>
              <a:rPr lang="en-US" altLang="zh-CN" sz="2000" dirty="0" smtClean="0">
                <a:latin typeface="Arial" panose="020B0604020202020204" pitchFamily="34" charset="0"/>
              </a:rPr>
              <a:t>traditional</a:t>
            </a:r>
            <a:r>
              <a:rPr lang="en-US" altLang="zh-CN" sz="200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altLang="zh-CN" sz="2000" i="0" dirty="0">
                <a:effectLst/>
                <a:latin typeface="Arial" panose="020B0604020202020204" pitchFamily="34" charset="0"/>
              </a:rPr>
              <a:t>Big Bang cosmology, including: the m</a:t>
            </a:r>
            <a:r>
              <a:rPr lang="en-US" altLang="zh-CN" sz="2000" dirty="0">
                <a:latin typeface="Arial" panose="020B0604020202020204" pitchFamily="34" charset="0"/>
              </a:rPr>
              <a:t>agnetic-monopole problem, flatness problem, horizon problem and so on (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details can be found in textbooks</a:t>
            </a:r>
            <a:r>
              <a:rPr lang="en-US" altLang="zh-CN" sz="2000" dirty="0">
                <a:latin typeface="Arial" panose="020B0604020202020204" pitchFamily="34" charset="0"/>
              </a:rPr>
              <a:t>). </a:t>
            </a:r>
          </a:p>
          <a:p>
            <a:pPr>
              <a:lnSpc>
                <a:spcPct val="100000"/>
              </a:lnSpc>
            </a:pPr>
            <a:endParaRPr lang="en-US" altLang="zh-CN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Cosmic inflation </a:t>
            </a:r>
            <a:r>
              <a:rPr lang="en-US" altLang="zh-CN" sz="2000" dirty="0">
                <a:latin typeface="Arial" panose="020B0604020202020204" pitchFamily="34" charset="0"/>
              </a:rPr>
              <a:t>is the hypothesis that the very early universe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expanded exponentially fast</a:t>
            </a:r>
            <a:r>
              <a:rPr lang="en-US" altLang="zh-CN" sz="2000" dirty="0">
                <a:latin typeface="Arial" panose="020B0604020202020204" pitchFamily="34" charset="0"/>
              </a:rPr>
              <a:t>. Distances between points doubled every 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altLang="zh-CN" sz="2000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-37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zh-CN" sz="2000" dirty="0">
                <a:latin typeface="Arial" panose="020B0604020202020204" pitchFamily="34" charset="0"/>
              </a:rPr>
              <a:t>seconds; the expansion of the universe lasted at least 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altLang="zh-CN" sz="2000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-35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zh-CN" sz="2000" dirty="0">
                <a:latin typeface="Arial" panose="020B0604020202020204" pitchFamily="34" charset="0"/>
              </a:rPr>
              <a:t>seconds,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i.e., the space scale expanded at least e</a:t>
            </a:r>
            <a:r>
              <a:rPr lang="en-US" altLang="zh-CN" sz="2000" b="0" i="0" baseline="300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-60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 times (e-folding number N&gt;60) during inflation stage, </a:t>
            </a:r>
            <a:r>
              <a:rPr lang="en-US" altLang="zh-CN" sz="2000" dirty="0">
                <a:latin typeface="Arial" panose="020B0604020202020204" pitchFamily="34" charset="0"/>
              </a:rPr>
              <a:t>but its full duration is not certain. </a:t>
            </a:r>
          </a:p>
          <a:p>
            <a:pPr>
              <a:lnSpc>
                <a:spcPct val="100000"/>
              </a:lnSpc>
            </a:pPr>
            <a:endParaRPr lang="en-US" altLang="zh-CN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dirty="0">
                <a:latin typeface="Arial" panose="020B0604020202020204" pitchFamily="34" charset="0"/>
              </a:rPr>
              <a:t>The underlying physics of inflation is not well understood. In the standard model, the dominant component is the so-called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inflaton</a:t>
            </a:r>
            <a:r>
              <a:rPr lang="en-US" altLang="zh-CN" sz="2000" dirty="0">
                <a:latin typeface="Arial" panose="020B0604020202020204" pitchFamily="34" charset="0"/>
              </a:rPr>
              <a:t>, a kind of scalar field, which is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potential dominant during inflation stage</a:t>
            </a:r>
            <a:r>
              <a:rPr lang="en-US" altLang="zh-CN" sz="20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altLang="zh-CN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dirty="0">
                <a:latin typeface="Arial" panose="020B0604020202020204" pitchFamily="34" charset="0"/>
              </a:rPr>
              <a:t>Although there are numerous indirect evidences (flatness of the universe, nearly scale-invariant primordial scalar perturbations, </a:t>
            </a:r>
            <a:r>
              <a:rPr lang="en-US" altLang="zh-CN" sz="2000" dirty="0" err="1">
                <a:latin typeface="Arial" panose="020B0604020202020204" pitchFamily="34" charset="0"/>
              </a:rPr>
              <a:t>Gaussianity</a:t>
            </a:r>
            <a:r>
              <a:rPr lang="en-US" altLang="zh-CN" sz="2000" dirty="0">
                <a:latin typeface="Arial" panose="020B0604020202020204" pitchFamily="34" charset="0"/>
              </a:rPr>
              <a:t> of primordial perturbations and so on) support this scenario, the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smoking-gun evidence, i.e. the PGWs</a:t>
            </a:r>
            <a:r>
              <a:rPr lang="en-US" altLang="zh-CN" sz="2000" dirty="0">
                <a:latin typeface="Arial" panose="020B0604020202020204" pitchFamily="34" charset="0"/>
              </a:rPr>
              <a:t>, is </a:t>
            </a:r>
            <a:r>
              <a:rPr lang="en-US" altLang="zh-CN" sz="2000" dirty="0" smtClean="0">
                <a:latin typeface="Arial" panose="020B0604020202020204" pitchFamily="34" charset="0"/>
              </a:rPr>
              <a:t>not yet detected.</a:t>
            </a:r>
            <a:endParaRPr lang="en-US" altLang="zh-CN" sz="2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zh-CN" sz="9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dirty="0">
                <a:latin typeface="Arial" panose="020B0604020202020204" pitchFamily="34" charset="0"/>
              </a:rPr>
              <a:t>Cosmic inflation is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an excellent bridge</a:t>
            </a:r>
            <a:r>
              <a:rPr lang="en-US" altLang="zh-CN" sz="2000" dirty="0">
                <a:latin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</a:rPr>
              <a:t>to link </a:t>
            </a:r>
            <a:r>
              <a:rPr lang="en-US" altLang="zh-CN" sz="2000" dirty="0">
                <a:latin typeface="Arial" panose="020B0604020202020204" pitchFamily="34" charset="0"/>
              </a:rPr>
              <a:t>the high-energy </a:t>
            </a:r>
            <a:r>
              <a:rPr lang="en-US" altLang="zh-CN" sz="2000" dirty="0" smtClean="0">
                <a:latin typeface="Arial" panose="020B0604020202020204" pitchFamily="34" charset="0"/>
              </a:rPr>
              <a:t>physics (e.g. quantum gravity) </a:t>
            </a:r>
            <a:r>
              <a:rPr lang="en-US" altLang="zh-CN" sz="2000" dirty="0">
                <a:latin typeface="Arial" panose="020B0604020202020204" pitchFamily="34" charset="0"/>
              </a:rPr>
              <a:t>and cosmology!</a:t>
            </a:r>
            <a:endParaRPr lang="zh-CN" altLang="en-US" sz="2000" dirty="0">
              <a:latin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31CF16-2A0A-40A0-9693-56FDF84C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787" y="1"/>
            <a:ext cx="2892213" cy="18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7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FE841CA-8CB0-4F60-B645-692300F6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729" y="734324"/>
            <a:ext cx="4560106" cy="61197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07C98A1-9382-436E-A8DC-E514363D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765" y="5811414"/>
            <a:ext cx="1809750" cy="504825"/>
          </a:xfrm>
          <a:prstGeom prst="rect">
            <a:avLst/>
          </a:prstGeom>
        </p:spPr>
      </p:pic>
      <p:sp>
        <p:nvSpPr>
          <p:cNvPr id="15" name="标题 14">
            <a:extLst>
              <a:ext uri="{FF2B5EF4-FFF2-40B4-BE49-F238E27FC236}">
                <a16:creationId xmlns:a16="http://schemas.microsoft.com/office/drawing/2014/main" id="{32AAB775-7B68-4B08-AE04-CE60642CF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8"/>
            <a:ext cx="10515600" cy="734323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2. Fruitful </a:t>
            </a:r>
            <a:r>
              <a:rPr lang="en-US" altLang="zh-CN" b="1" dirty="0">
                <a:solidFill>
                  <a:srgbClr val="0000FF"/>
                </a:solidFill>
              </a:rPr>
              <a:t>physics </a:t>
            </a:r>
            <a:r>
              <a:rPr lang="en-US" altLang="zh-CN" b="1" dirty="0"/>
              <a:t>in the early Universe</a:t>
            </a:r>
            <a:endParaRPr lang="zh-CN" altLang="en-US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7920EC2-EF22-4C4E-8250-4C898CA6F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85" y="738291"/>
            <a:ext cx="4689417" cy="61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8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0B66983-75E6-460D-A9B7-432728FD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</a:rPr>
              <a:t>Cosmic acceleration </a:t>
            </a:r>
            <a:r>
              <a:rPr lang="en-US" altLang="zh-CN" sz="4000" b="1" dirty="0"/>
              <a:t>and the fate of the Universe</a:t>
            </a:r>
            <a:endParaRPr lang="zh-CN" altLang="en-US" sz="4000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D90B0B92-1E03-4866-AE89-5D826B14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867"/>
            <a:ext cx="10515600" cy="4935008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In the classical model with normal matter dominant, the expansion of the universe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decelerating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due to the attractive force of gravity.</a:t>
            </a:r>
          </a:p>
          <a:p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observations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show that the expansion of the universe is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(similar to inflation) at least in the recent stage, such that the velocity at which a distant galaxy recedes from the observer is continuously increasing with time.</a:t>
            </a:r>
          </a:p>
          <a:p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In the frame of General Relativity, we need a kind of strange matter (dark energy) with </a:t>
            </a:r>
            <a:r>
              <a:rPr lang="en-US" altLang="zh-CN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w~-1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to account for the observations.</a:t>
            </a:r>
          </a:p>
          <a:p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kinds of solutions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 (1) cosmological constant with effective w=-1; </a:t>
            </a: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 (2) dark energy component with w~-1; </a:t>
            </a: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 (3) modified gravitational theory,  i.e. beyond GR. </a:t>
            </a:r>
          </a:p>
          <a:p>
            <a:pPr marL="0" indent="0">
              <a:buNone/>
            </a:pPr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 cosmic acceleration also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imprints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in PGWs.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DC7A82-46FD-4FCE-B3F8-9DD98242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987" y="4200420"/>
            <a:ext cx="3935134" cy="23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42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B276-D820-46BA-8C0D-0CDEED6B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5400" b="1" dirty="0"/>
              <a:t>OUTLINE</a:t>
            </a:r>
            <a:endParaRPr lang="zh-CN" altLang="en-US" sz="5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8B137-4CBE-4EEC-B7F1-748FA5E2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History of the Universe: From Inflation to Acceleration</a:t>
            </a:r>
          </a:p>
          <a:p>
            <a:endParaRPr lang="en-US" altLang="zh-CN" b="1" dirty="0"/>
          </a:p>
          <a:p>
            <a:r>
              <a:rPr lang="en-US" altLang="zh-CN" b="1" dirty="0"/>
              <a:t>Primordial (Relic) Gravitational Wave: </a:t>
            </a:r>
            <a:r>
              <a:rPr lang="en-US" altLang="zh-CN" b="1" dirty="0">
                <a:solidFill>
                  <a:srgbClr val="0000FF"/>
                </a:solidFill>
              </a:rPr>
              <a:t>Generation and Evolution</a:t>
            </a:r>
          </a:p>
          <a:p>
            <a:endParaRPr lang="en-US" altLang="zh-CN" b="1" dirty="0"/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Detection methods: Status and Future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zh-CN" alt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88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灯片编号占位符 5">
            <a:extLst>
              <a:ext uri="{FF2B5EF4-FFF2-40B4-BE49-F238E27FC236}">
                <a16:creationId xmlns:a16="http://schemas.microsoft.com/office/drawing/2014/main" id="{B45E4E49-E9B4-450D-8E40-558A57974BC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058E1E37-4360-46C0-BB11-BC9C8E660B6A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15</a:t>
            </a:fld>
            <a:endParaRPr lang="en-US" altLang="zh-CN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61D7B3E-34DE-451B-AEA8-530167DDE20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00"/>
                </a:solidFill>
              </a:rPr>
              <a:t>Generation of PGWs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0E1DE0C-48E5-48F8-ACBD-5F045292E133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curved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space-time, the vacuum state at the stage 1 naturally corresponds to the multi-particle state at a different stage 2. </a:t>
            </a:r>
          </a:p>
          <a:p>
            <a:pPr eaLnBrk="1" hangingPunct="1">
              <a:lnSpc>
                <a:spcPct val="90000"/>
              </a:lnSpc>
            </a:pP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considering the Universe, we can assume the universe had a vacuum state of graviton at the initial stage. With the expansion of the Universe, but the radiation-dominant stage, the gravitons were naturally generated. Therefore, the origin of PGW is a kind of primordial quantum fluctuation, and it naturally encoded the information of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gravity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Grishchuk</a:t>
            </a:r>
            <a:r>
              <a:rPr lang="en-US" altLang="zh-CN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1974)</a:t>
            </a:r>
          </a:p>
          <a:p>
            <a:pPr eaLnBrk="1" hangingPunct="1">
              <a:lnSpc>
                <a:spcPct val="90000"/>
              </a:lnSpc>
            </a:pP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Universe had an exact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de-Sitter expansion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(exactly exponential expansion of scale factor a(t))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inflationary stage, the generated primordial power spectrum of RGWs is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scale-invariance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i.e. the amplitude at all the frequency is a constant. 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2F0E2-D8E3-413A-AF41-461502B5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Inflation: Scalar Field Dynamics</a:t>
            </a:r>
            <a:br>
              <a:rPr lang="en-US" altLang="zh-CN" b="1" dirty="0"/>
            </a:b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</a:rPr>
              <a:t>------ arXiv:0907.5242 (TASI Lectures on Inflation)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D253C5C-6BD9-4360-95D1-B32DF53F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916" y="1758421"/>
            <a:ext cx="7612168" cy="12077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C74923-4201-4FF7-A64F-DDF6040FE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75" y="3092525"/>
            <a:ext cx="9342403" cy="12077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3B3955-068C-4D2E-9867-F82AA32E6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23" y="4971903"/>
            <a:ext cx="7868850" cy="11210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B90553-40C7-4E14-AEEE-DD0189EB3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573" y="4398032"/>
            <a:ext cx="3339254" cy="24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4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1CC86-FF9F-49E4-8AFF-EE15C702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/>
              <a:t>Single-field Slow-roll Inflation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20A7F9-51C8-4B14-976E-4596056C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1051790"/>
            <a:ext cx="9301726" cy="30812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EBF6E1-915F-485C-B627-BC2E11955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67" y="4211405"/>
            <a:ext cx="9301726" cy="2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2541ED9-F365-4FF2-9D59-4CF8BF83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13" y="2861572"/>
            <a:ext cx="8439574" cy="37276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56AE46-1BB1-4BAF-909F-76C2162B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13" y="82022"/>
            <a:ext cx="7538720" cy="23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09DFC-7BE7-46B8-9D2B-0D59CC0E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07"/>
          </a:xfrm>
        </p:spPr>
        <p:txBody>
          <a:bodyPr/>
          <a:lstStyle/>
          <a:p>
            <a:pPr algn="ctr"/>
            <a:r>
              <a:rPr lang="en-US" altLang="zh-CN" b="1" dirty="0"/>
              <a:t>Quantum Fluctuations during Inflation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E85324-0DBA-4ACF-8DE2-D17C1EBD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058280"/>
            <a:ext cx="10902086" cy="56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B276-D820-46BA-8C0D-0CDEED6B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5400" b="1" dirty="0"/>
              <a:t>OUTLINE</a:t>
            </a:r>
            <a:endParaRPr lang="zh-CN" altLang="en-US" sz="5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8B137-4CBE-4EEC-B7F1-748FA5E2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3213" cy="4351338"/>
          </a:xfrm>
        </p:spPr>
        <p:txBody>
          <a:bodyPr/>
          <a:lstStyle/>
          <a:p>
            <a:r>
              <a:rPr lang="en-US" altLang="zh-CN" b="1" dirty="0"/>
              <a:t>History of the Universe: </a:t>
            </a:r>
            <a:r>
              <a:rPr lang="en-US" altLang="zh-CN" b="1" dirty="0">
                <a:solidFill>
                  <a:srgbClr val="0000FF"/>
                </a:solidFill>
              </a:rPr>
              <a:t>From Inflation to Acceleration</a:t>
            </a:r>
          </a:p>
          <a:p>
            <a:endParaRPr lang="en-US" altLang="zh-CN" b="1" dirty="0"/>
          </a:p>
          <a:p>
            <a:r>
              <a:rPr lang="en-US" altLang="zh-CN" b="1" dirty="0"/>
              <a:t>Primordial (Relic) Gravitational Wave: </a:t>
            </a:r>
            <a:r>
              <a:rPr lang="en-US" altLang="zh-CN" b="1" dirty="0">
                <a:solidFill>
                  <a:srgbClr val="0000FF"/>
                </a:solidFill>
              </a:rPr>
              <a:t>Generation and Evolution</a:t>
            </a:r>
          </a:p>
          <a:p>
            <a:endParaRPr lang="en-US" altLang="zh-CN" b="1" dirty="0"/>
          </a:p>
          <a:p>
            <a:r>
              <a:rPr lang="en-US" altLang="zh-CN" b="1" dirty="0"/>
              <a:t>Detection methods: </a:t>
            </a:r>
            <a:r>
              <a:rPr lang="en-US" altLang="zh-CN" b="1" dirty="0">
                <a:solidFill>
                  <a:srgbClr val="0000FF"/>
                </a:solidFill>
              </a:rPr>
              <a:t>Status and Future</a:t>
            </a:r>
          </a:p>
          <a:p>
            <a:endParaRPr lang="en-US" altLang="zh-CN" b="1" dirty="0"/>
          </a:p>
          <a:p>
            <a:r>
              <a:rPr lang="en-US" altLang="zh-CN" b="1" dirty="0"/>
              <a:t>Conclusions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906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BAC200E-0350-447D-BD70-E9185EC97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280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80766A-E53A-408A-8E14-13431A06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990571"/>
            <a:ext cx="10972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6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D7E5A-7761-4D08-8C74-D1D79B4F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61813"/>
          </a:xfrm>
        </p:spPr>
        <p:txBody>
          <a:bodyPr/>
          <a:lstStyle/>
          <a:p>
            <a:pPr algn="ctr"/>
            <a:r>
              <a:rPr lang="en-US" altLang="zh-CN" b="1" dirty="0"/>
              <a:t>Statistics of Scalar Perturbations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7C173F-768E-48E9-AD11-095C4D19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13" y="903308"/>
            <a:ext cx="10769362" cy="58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0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8F3A50-D792-41DA-9B8E-7FE94F86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355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/>
              <a:t>The Quantum Origin of Structure:</a:t>
            </a:r>
            <a:br>
              <a:rPr lang="en-US" altLang="zh-CN" b="1" dirty="0"/>
            </a:br>
            <a:r>
              <a:rPr lang="en-US" altLang="zh-CN" sz="3200" b="1" dirty="0">
                <a:solidFill>
                  <a:srgbClr val="0000FF"/>
                </a:solidFill>
              </a:rPr>
              <a:t>------Quantum Zero-Point Fluctuations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A0BCE-4D89-4B2C-869E-CD3A810E0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975" y="1653162"/>
            <a:ext cx="10992050" cy="507489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Quantum fluctuations </a:t>
            </a:r>
            <a:r>
              <a:rPr lang="en-US" altLang="zh-CN" dirty="0"/>
              <a:t>during inflation induce a non-zero variance for fluctuations in all light elds (like the </a:t>
            </a:r>
            <a:r>
              <a:rPr lang="en-US" altLang="zh-CN" dirty="0" err="1"/>
              <a:t>inflaton</a:t>
            </a:r>
            <a:r>
              <a:rPr lang="en-US" altLang="zh-CN" dirty="0"/>
              <a:t> or the metric perturbations).</a:t>
            </a:r>
          </a:p>
          <a:p>
            <a:endParaRPr lang="en-US" altLang="zh-CN" dirty="0"/>
          </a:p>
          <a:p>
            <a:r>
              <a:rPr lang="en-US" altLang="zh-CN" dirty="0" smtClean="0"/>
              <a:t>Cosmologically </a:t>
            </a:r>
            <a:r>
              <a:rPr lang="en-US" altLang="zh-CN" dirty="0"/>
              <a:t>relevant fluctuations start their lives inside the horizon (Hubble </a:t>
            </a:r>
            <a:r>
              <a:rPr lang="en-US" altLang="zh-CN" dirty="0" smtClean="0"/>
              <a:t>radius 1/</a:t>
            </a:r>
            <a:r>
              <a:rPr lang="en-US" altLang="zh-CN" dirty="0" err="1" smtClean="0"/>
              <a:t>aH</a:t>
            </a:r>
            <a:r>
              <a:rPr lang="en-US" altLang="zh-CN" dirty="0" smtClean="0"/>
              <a:t>). </a:t>
            </a:r>
            <a:r>
              <a:rPr lang="en-US" altLang="zh-CN" dirty="0">
                <a:solidFill>
                  <a:srgbClr val="0000FF"/>
                </a:solidFill>
              </a:rPr>
              <a:t>So, they origin from the quantum fluctuation in </a:t>
            </a:r>
            <a:r>
              <a:rPr lang="en-US" altLang="zh-CN" dirty="0" err="1">
                <a:solidFill>
                  <a:srgbClr val="0000FF"/>
                </a:solidFill>
              </a:rPr>
              <a:t>subhorizon</a:t>
            </a:r>
            <a:r>
              <a:rPr lang="en-US" altLang="zh-CN" dirty="0">
                <a:solidFill>
                  <a:srgbClr val="0000FF"/>
                </a:solidFill>
              </a:rPr>
              <a:t> scale (k&gt;&gt; </a:t>
            </a:r>
            <a:r>
              <a:rPr lang="en-US" altLang="zh-CN" dirty="0" err="1">
                <a:solidFill>
                  <a:srgbClr val="0000FF"/>
                </a:solidFill>
              </a:rPr>
              <a:t>aH</a:t>
            </a:r>
            <a:r>
              <a:rPr lang="en-US" altLang="zh-CN" dirty="0">
                <a:solidFill>
                  <a:srgbClr val="0000FF"/>
                </a:solidFill>
              </a:rPr>
              <a:t>).</a:t>
            </a:r>
          </a:p>
          <a:p>
            <a:endParaRPr lang="en-US" altLang="zh-CN" dirty="0"/>
          </a:p>
          <a:p>
            <a:r>
              <a:rPr lang="en-US" altLang="zh-CN" dirty="0" smtClean="0"/>
              <a:t>During inflation, the </a:t>
            </a:r>
            <a:r>
              <a:rPr lang="en-US" altLang="zh-CN" dirty="0"/>
              <a:t>comoving wavenumber is </a:t>
            </a:r>
            <a:r>
              <a:rPr lang="en-US" altLang="zh-CN" dirty="0" smtClean="0"/>
              <a:t>constant, but the </a:t>
            </a:r>
            <a:r>
              <a:rPr lang="en-US" altLang="zh-CN" dirty="0"/>
              <a:t>comoving Hubble radius shrinks during in </a:t>
            </a:r>
            <a:r>
              <a:rPr lang="en-US" altLang="zh-CN" dirty="0" smtClean="0"/>
              <a:t>inflation, </a:t>
            </a:r>
            <a:r>
              <a:rPr lang="en-US" altLang="zh-CN" dirty="0"/>
              <a:t>so eventually all fluctuations exit the horizon, </a:t>
            </a:r>
            <a:r>
              <a:rPr lang="en-US" altLang="zh-CN" dirty="0">
                <a:solidFill>
                  <a:srgbClr val="0000FF"/>
                </a:solidFill>
              </a:rPr>
              <a:t>become the classical fluctuation at </a:t>
            </a:r>
            <a:r>
              <a:rPr lang="en-US" altLang="zh-CN" dirty="0" err="1">
                <a:solidFill>
                  <a:srgbClr val="0000FF"/>
                </a:solidFill>
              </a:rPr>
              <a:t>superhorizon</a:t>
            </a:r>
            <a:r>
              <a:rPr lang="en-US" altLang="zh-CN" dirty="0">
                <a:solidFill>
                  <a:srgbClr val="0000FF"/>
                </a:solidFill>
              </a:rPr>
              <a:t> (k&lt;</a:t>
            </a:r>
            <a:r>
              <a:rPr lang="en-US" altLang="zh-CN" dirty="0" err="1">
                <a:solidFill>
                  <a:srgbClr val="0000FF"/>
                </a:solidFill>
              </a:rPr>
              <a:t>aH</a:t>
            </a:r>
            <a:r>
              <a:rPr lang="en-US" altLang="zh-CN" dirty="0">
                <a:solidFill>
                  <a:srgbClr val="0000FF"/>
                </a:solidFill>
              </a:rPr>
              <a:t>) and </a:t>
            </a:r>
            <a:r>
              <a:rPr lang="en-US" altLang="zh-CN" b="1" dirty="0">
                <a:solidFill>
                  <a:srgbClr val="0000FF"/>
                </a:solidFill>
              </a:rPr>
              <a:t>freeze</a:t>
            </a:r>
            <a:r>
              <a:rPr lang="en-US" altLang="zh-CN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587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5269A2-AC46-498C-9217-294C912C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25" y="0"/>
            <a:ext cx="9740813" cy="5796793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BBE7660-B3ED-490A-8A46-D507892A78AF}"/>
              </a:ext>
            </a:extLst>
          </p:cNvPr>
          <p:cNvSpPr txBox="1">
            <a:spLocks/>
          </p:cNvSpPr>
          <p:nvPr/>
        </p:nvSpPr>
        <p:spPr>
          <a:xfrm>
            <a:off x="0" y="5902671"/>
            <a:ext cx="12192000" cy="82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/>
              <a:t>The transition occurred at k/a=H, so the amplitude of physical perturbations </a:t>
            </a:r>
            <a:r>
              <a:rPr lang="en-US" altLang="zh-CN" sz="2000" b="1" dirty="0">
                <a:solidFill>
                  <a:srgbClr val="FF0000"/>
                </a:solidFill>
              </a:rPr>
              <a:t>depends only on ‘H’.</a:t>
            </a:r>
          </a:p>
          <a:p>
            <a:r>
              <a:rPr lang="en-US" altLang="zh-CN" sz="2000" b="1" dirty="0"/>
              <a:t>‘H’ is nearly constant, so the amplitude of all perturbation modes are </a:t>
            </a:r>
            <a:r>
              <a:rPr lang="en-US" altLang="zh-CN" sz="2000" b="1" dirty="0">
                <a:solidFill>
                  <a:srgbClr val="FF0000"/>
                </a:solidFill>
              </a:rPr>
              <a:t>nearly constant (i.e. nearly scale-invariant).</a:t>
            </a:r>
          </a:p>
        </p:txBody>
      </p:sp>
    </p:spTree>
    <p:extLst>
      <p:ext uri="{BB962C8B-B14F-4D97-AF65-F5344CB8AC3E}">
        <p14:creationId xmlns:p14="http://schemas.microsoft.com/office/powerpoint/2010/main" val="305576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E8FE1-E0BB-443E-9E08-71BC2AD96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b="1" dirty="0"/>
              <a:t>Example: Quantum Fluctuations in </a:t>
            </a:r>
            <a:r>
              <a:rPr lang="en-US" altLang="zh-CN" sz="3600" b="1" dirty="0">
                <a:solidFill>
                  <a:srgbClr val="0000FF"/>
                </a:solidFill>
              </a:rPr>
              <a:t>de Sitter </a:t>
            </a:r>
            <a:r>
              <a:rPr lang="en-US" altLang="zh-CN" sz="3600" b="1" dirty="0"/>
              <a:t>Space</a:t>
            </a:r>
            <a:endParaRPr lang="zh-CN" altLang="en-US" sz="36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39" y="1623310"/>
            <a:ext cx="11142521" cy="48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8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9A26E2-70B3-4240-8500-B5D13C96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82" y="236220"/>
            <a:ext cx="10306050" cy="4191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AD695B-5629-4EAC-B6D9-880884F4C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82" y="4427220"/>
            <a:ext cx="10172700" cy="2305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39C639-74B3-4D00-BACE-A8331AB9F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778" y="4427220"/>
            <a:ext cx="3566296" cy="14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56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CA4CA6F-1010-4534-8630-4CDA2636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542925"/>
            <a:ext cx="102012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9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9124D60-2AE5-4281-BDA9-DE2B69C7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47675"/>
            <a:ext cx="102108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8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B73363A-6D69-4A4B-A3E7-3AF4568A1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228600"/>
            <a:ext cx="1039177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1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D023C5C-F29E-4B8E-8D50-68847E50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64" y="860134"/>
            <a:ext cx="10987238" cy="50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B276-D820-46BA-8C0D-0CDEED6B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5400" b="1" dirty="0"/>
              <a:t>OUTLINE</a:t>
            </a:r>
            <a:endParaRPr lang="zh-CN" altLang="en-US" sz="5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8B137-4CBE-4EEC-B7F1-748FA5E2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92840" cy="4351338"/>
          </a:xfrm>
        </p:spPr>
        <p:txBody>
          <a:bodyPr/>
          <a:lstStyle/>
          <a:p>
            <a:r>
              <a:rPr lang="en-US" altLang="zh-CN" b="1" dirty="0"/>
              <a:t>History of the Universe: </a:t>
            </a:r>
            <a:r>
              <a:rPr lang="en-US" altLang="zh-CN" b="1" dirty="0">
                <a:solidFill>
                  <a:srgbClr val="0000FF"/>
                </a:solidFill>
              </a:rPr>
              <a:t>From Inflation to Acceleration</a:t>
            </a:r>
          </a:p>
          <a:p>
            <a:endParaRPr lang="en-US" altLang="zh-CN" b="1" dirty="0"/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Primordial (Relic) Gravitational Wave: Generation and Evolution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Detection methods: Status and Future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zh-CN" alt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D7E5A-7761-4D08-8C74-D1D79B4F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966"/>
            <a:ext cx="10515600" cy="961813"/>
          </a:xfrm>
        </p:spPr>
        <p:txBody>
          <a:bodyPr/>
          <a:lstStyle/>
          <a:p>
            <a:pPr algn="ctr"/>
            <a:r>
              <a:rPr lang="en-US" altLang="zh-CN" b="1" dirty="0"/>
              <a:t>Statistics of Tensor Perturbations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81EC0E-E321-4A55-BCE9-7955B9CE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306886"/>
            <a:ext cx="10715413" cy="46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8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C916AC7-1356-4A04-AD6F-F10A8676A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974" y="0"/>
            <a:ext cx="8927054" cy="6763366"/>
          </a:xfrm>
        </p:spPr>
      </p:pic>
    </p:spTree>
    <p:extLst>
      <p:ext uri="{BB962C8B-B14F-4D97-AF65-F5344CB8AC3E}">
        <p14:creationId xmlns:p14="http://schemas.microsoft.com/office/powerpoint/2010/main" val="120645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B18695-23E6-4F1F-84CD-C4E19B52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82" y="469690"/>
            <a:ext cx="8187478" cy="7881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E6E470-BCA0-4C47-93F9-315ECD93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37" y="1681692"/>
            <a:ext cx="1014412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2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337067-C433-4547-A83D-CDAB124C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481012"/>
            <a:ext cx="102679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1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8D2E854-0E84-4424-BB66-30369906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7" y="1282505"/>
            <a:ext cx="11233695" cy="44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3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7577D-C92F-4090-B1DD-06C920F1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Summary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6475B-8FB8-4531-9972-6B95F5E83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FF"/>
                </a:solidFill>
              </a:rPr>
              <a:t>Primordial scalar perturbations (density fluctuations):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00FF"/>
                </a:solidFill>
              </a:rPr>
              <a:t>Primordial tensor perturbations (PGWs):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00FF"/>
                </a:solidFill>
              </a:rPr>
              <a:t>Consistency relation: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A57E95-5A09-44EC-9432-FD7C28A15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271" y="2268062"/>
            <a:ext cx="4916315" cy="9369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5F248F-1DC7-480D-8459-A2CD101BE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256" y="3900408"/>
            <a:ext cx="2943225" cy="7905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9F76C0-5C7C-44A0-8BB1-B636BF2D1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835" y="5480921"/>
            <a:ext cx="3676650" cy="7905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332DB6-E939-4319-B229-00EE17CAA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868" y="5588899"/>
            <a:ext cx="1480584" cy="5509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CF67B5E-322C-4AED-B193-7CB9F0DC5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225" y="2322195"/>
            <a:ext cx="2952750" cy="8286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EB23F4-B4F7-4663-AEBD-EE5740BE3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783" y="3916997"/>
            <a:ext cx="2552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1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ED12E-60F4-4763-99C6-A4AD2BFD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Observations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DB4B6-BE1A-434E-B1FA-C0D39040B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64" y="1825625"/>
            <a:ext cx="10515600" cy="4351338"/>
          </a:xfrm>
        </p:spPr>
        <p:txBody>
          <a:bodyPr/>
          <a:lstStyle/>
          <a:p>
            <a:r>
              <a:rPr lang="en-US" altLang="zh-CN" dirty="0"/>
              <a:t>Amplitude:</a:t>
            </a:r>
          </a:p>
          <a:p>
            <a:endParaRPr lang="en-US" altLang="zh-CN" dirty="0"/>
          </a:p>
          <a:p>
            <a:r>
              <a:rPr lang="en-US" altLang="zh-CN" dirty="0"/>
              <a:t>Spectral index: n</a:t>
            </a:r>
            <a:r>
              <a:rPr lang="en-US" altLang="zh-CN" sz="1800" dirty="0"/>
              <a:t>s</a:t>
            </a:r>
            <a:r>
              <a:rPr lang="en-US" altLang="zh-CN" dirty="0"/>
              <a:t> ~ 0.97 </a:t>
            </a:r>
          </a:p>
          <a:p>
            <a:endParaRPr lang="en-US" altLang="zh-CN" dirty="0"/>
          </a:p>
          <a:p>
            <a:r>
              <a:rPr lang="en-US" altLang="zh-CN" dirty="0"/>
              <a:t>Tensor-to-scalar ratio: r&lt;0.03</a:t>
            </a:r>
          </a:p>
          <a:p>
            <a:endParaRPr lang="en-US" altLang="zh-CN" dirty="0"/>
          </a:p>
          <a:p>
            <a:r>
              <a:rPr lang="en-US" altLang="zh-CN" dirty="0"/>
              <a:t>Others are all close to zero.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F6FBA4-C966-42CC-8DBF-3C660407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83" y="1879812"/>
            <a:ext cx="2287227" cy="4434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AD4358-70E9-42FD-A967-3B0BC5BC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821" y="1690688"/>
            <a:ext cx="547821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9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1F8457-4101-44B1-A8AE-29D192FF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Evolution of PGWs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9B041-5021-40B9-B3C3-844E7F4FA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05" y="1604242"/>
            <a:ext cx="11694695" cy="4632928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In the expanding Universe, </a:t>
            </a:r>
            <a:r>
              <a:rPr lang="en-US" altLang="zh-CN" sz="2400" dirty="0" smtClean="0"/>
              <a:t>and </a:t>
            </a:r>
            <a:r>
              <a:rPr lang="en-US" altLang="zh-CN" sz="2400" dirty="0"/>
              <a:t>the evolution </a:t>
            </a:r>
            <a:r>
              <a:rPr lang="en-US" altLang="zh-CN" sz="2400" dirty="0" smtClean="0"/>
              <a:t>equation of PGW </a:t>
            </a:r>
            <a:r>
              <a:rPr lang="en-US" altLang="zh-CN" sz="2400" dirty="0"/>
              <a:t>is given by: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Ignoring the source term, the evolution depends only on the function of a(t). Therefore, </a:t>
            </a:r>
            <a:r>
              <a:rPr lang="en-US" altLang="zh-CN" sz="2400" dirty="0">
                <a:solidFill>
                  <a:srgbClr val="0000FF"/>
                </a:solidFill>
              </a:rPr>
              <a:t>the spectrum of PGWs encodes the clean information of the total history of the Universe.</a:t>
            </a:r>
          </a:p>
          <a:p>
            <a:endParaRPr lang="en-US" altLang="zh-CN" sz="2400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For a wavenumber k, it crosses the horizon if </a:t>
            </a:r>
            <a:r>
              <a:rPr lang="en-US" altLang="zh-CN" sz="2400" dirty="0">
                <a:solidFill>
                  <a:srgbClr val="0000FF"/>
                </a:solidFill>
              </a:rPr>
              <a:t>k=</a:t>
            </a:r>
            <a:r>
              <a:rPr lang="en-US" altLang="zh-CN" sz="2400" dirty="0" err="1">
                <a:solidFill>
                  <a:srgbClr val="0000FF"/>
                </a:solidFill>
              </a:rPr>
              <a:t>aH</a:t>
            </a:r>
            <a:r>
              <a:rPr lang="en-US" altLang="zh-CN" sz="2400" dirty="0"/>
              <a:t>. </a:t>
            </a:r>
          </a:p>
          <a:p>
            <a:pPr marL="0" indent="0">
              <a:buNone/>
            </a:pPr>
            <a:r>
              <a:rPr lang="en-US" altLang="zh-CN" sz="2400" dirty="0"/>
              <a:t>    If </a:t>
            </a:r>
            <a:r>
              <a:rPr lang="en-US" altLang="zh-CN" sz="2400" dirty="0">
                <a:solidFill>
                  <a:srgbClr val="0000FF"/>
                </a:solidFill>
              </a:rPr>
              <a:t>k&lt;&lt;</a:t>
            </a:r>
            <a:r>
              <a:rPr lang="en-US" altLang="zh-CN" sz="2400" dirty="0" err="1">
                <a:solidFill>
                  <a:srgbClr val="0000FF"/>
                </a:solidFill>
              </a:rPr>
              <a:t>aH</a:t>
            </a:r>
            <a:r>
              <a:rPr lang="en-US" altLang="zh-CN" sz="2400" dirty="0"/>
              <a:t>, i.e. the wavelength is much </a:t>
            </a:r>
            <a:r>
              <a:rPr lang="en-US" altLang="zh-CN" sz="2400" dirty="0">
                <a:solidFill>
                  <a:srgbClr val="0000FF"/>
                </a:solidFill>
              </a:rPr>
              <a:t>larger</a:t>
            </a:r>
            <a:r>
              <a:rPr lang="en-US" altLang="zh-CN" sz="2400" dirty="0"/>
              <a:t> than the horizon scale, we have </a:t>
            </a:r>
            <a:r>
              <a:rPr lang="en-US" altLang="zh-CN" sz="2400" dirty="0">
                <a:solidFill>
                  <a:srgbClr val="0000FF"/>
                </a:solidFill>
              </a:rPr>
              <a:t>h=constant</a:t>
            </a:r>
            <a:r>
              <a:rPr lang="en-US" altLang="zh-CN" sz="2400" dirty="0"/>
              <a:t>;</a:t>
            </a:r>
          </a:p>
          <a:p>
            <a:pPr marL="0" indent="0">
              <a:buNone/>
            </a:pPr>
            <a:r>
              <a:rPr lang="en-US" altLang="zh-CN" sz="2400" dirty="0"/>
              <a:t>    If </a:t>
            </a:r>
            <a:r>
              <a:rPr lang="en-US" altLang="zh-CN" sz="2400" dirty="0">
                <a:solidFill>
                  <a:srgbClr val="0000FF"/>
                </a:solidFill>
              </a:rPr>
              <a:t>k&gt;&gt;</a:t>
            </a:r>
            <a:r>
              <a:rPr lang="en-US" altLang="zh-CN" sz="2400" dirty="0" err="1">
                <a:solidFill>
                  <a:srgbClr val="0000FF"/>
                </a:solidFill>
              </a:rPr>
              <a:t>aH</a:t>
            </a:r>
            <a:r>
              <a:rPr lang="en-US" altLang="zh-CN" sz="2400" dirty="0"/>
              <a:t>, i.e. the wavelength is much </a:t>
            </a:r>
            <a:r>
              <a:rPr lang="en-US" altLang="zh-CN" sz="2400" dirty="0">
                <a:solidFill>
                  <a:srgbClr val="0000FF"/>
                </a:solidFill>
              </a:rPr>
              <a:t>smaller</a:t>
            </a:r>
            <a:r>
              <a:rPr lang="en-US" altLang="zh-CN" sz="2400" dirty="0"/>
              <a:t> than the horizon scale, we have </a:t>
            </a:r>
            <a:r>
              <a:rPr lang="en-US" altLang="zh-CN" sz="2400" dirty="0">
                <a:solidFill>
                  <a:srgbClr val="0000FF"/>
                </a:solidFill>
              </a:rPr>
              <a:t>h=constant</a:t>
            </a:r>
            <a:r>
              <a:rPr lang="en-US" altLang="zh-CN" sz="2400" dirty="0">
                <a:solidFill>
                  <a:srgbClr val="FF0000"/>
                </a:solidFill>
              </a:rPr>
              <a:t>/a</a:t>
            </a:r>
            <a:r>
              <a:rPr lang="en-US" altLang="zh-CN" sz="24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734DD6-0460-4D6E-97EA-BEF01ACA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85" y="2097626"/>
            <a:ext cx="5124134" cy="7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8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6">
            <a:extLst>
              <a:ext uri="{FF2B5EF4-FFF2-40B4-BE49-F238E27FC236}">
                <a16:creationId xmlns:a16="http://schemas.microsoft.com/office/drawing/2014/main" id="{7C8BF660-F712-4BDB-9700-357757FA34D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CEB11F38-8086-4A5C-A1B8-39402EC37716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38</a:t>
            </a:fld>
            <a:endParaRPr lang="en-US" altLang="zh-CN" sz="1400"/>
          </a:p>
        </p:txBody>
      </p:sp>
      <p:graphicFrame>
        <p:nvGraphicFramePr>
          <p:cNvPr id="8195" name="Object 4">
            <a:extLst>
              <a:ext uri="{FF2B5EF4-FFF2-40B4-BE49-F238E27FC236}">
                <a16:creationId xmlns:a16="http://schemas.microsoft.com/office/drawing/2014/main" id="{A4FDB2D4-7BA6-4859-B4D7-67A0347D03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712266"/>
              </p:ext>
            </p:extLst>
          </p:nvPr>
        </p:nvGraphicFramePr>
        <p:xfrm>
          <a:off x="10255251" y="963826"/>
          <a:ext cx="433069" cy="1488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" r:id="rId3" imgW="238727" imgH="1137244" progId="Paint.Picture">
                  <p:embed/>
                </p:oleObj>
              </mc:Choice>
              <mc:Fallback>
                <p:oleObj r:id="rId3" imgW="238727" imgH="1137244" progId="Paint.Picture">
                  <p:embed/>
                  <p:pic>
                    <p:nvPicPr>
                      <p:cNvPr id="8195" name="Object 4">
                        <a:extLst>
                          <a:ext uri="{FF2B5EF4-FFF2-40B4-BE49-F238E27FC236}">
                            <a16:creationId xmlns:a16="http://schemas.microsoft.com/office/drawing/2014/main" id="{A4FDB2D4-7BA6-4859-B4D7-67A0347D039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1" y="963826"/>
                        <a:ext cx="433069" cy="1488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5">
            <a:extLst>
              <a:ext uri="{FF2B5EF4-FFF2-40B4-BE49-F238E27FC236}">
                <a16:creationId xmlns:a16="http://schemas.microsoft.com/office/drawing/2014/main" id="{73E70895-2221-4F6A-9C86-5C60F369F9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50057"/>
              </p:ext>
            </p:extLst>
          </p:nvPr>
        </p:nvGraphicFramePr>
        <p:xfrm>
          <a:off x="10718907" y="1019176"/>
          <a:ext cx="748346" cy="131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r:id="rId5" imgW="496947" imgH="917197" progId="Paint.Picture">
                  <p:embed/>
                </p:oleObj>
              </mc:Choice>
              <mc:Fallback>
                <p:oleObj r:id="rId5" imgW="496947" imgH="917197" progId="Paint.Picture">
                  <p:embed/>
                  <p:pic>
                    <p:nvPicPr>
                      <p:cNvPr id="8196" name="Object 5">
                        <a:extLst>
                          <a:ext uri="{FF2B5EF4-FFF2-40B4-BE49-F238E27FC236}">
                            <a16:creationId xmlns:a16="http://schemas.microsoft.com/office/drawing/2014/main" id="{73E70895-2221-4F6A-9C86-5C60F369F90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8907" y="1019176"/>
                        <a:ext cx="748346" cy="1317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图片 1">
            <a:extLst>
              <a:ext uri="{FF2B5EF4-FFF2-40B4-BE49-F238E27FC236}">
                <a16:creationId xmlns:a16="http://schemas.microsoft.com/office/drawing/2014/main" id="{7AA1E5C9-2638-4554-97ED-6BAD46339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07" y="415925"/>
            <a:ext cx="8405707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灯片编号占位符 5">
            <a:extLst>
              <a:ext uri="{FF2B5EF4-FFF2-40B4-BE49-F238E27FC236}">
                <a16:creationId xmlns:a16="http://schemas.microsoft.com/office/drawing/2014/main" id="{A4AC2FA2-07ED-4855-BE22-7FE186DD82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8A4B9463-0D5B-49CD-9B1F-93CF10DCF991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39</a:t>
            </a:fld>
            <a:endParaRPr lang="en-US" altLang="zh-CN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5C4F020-119A-47CB-BB3C-CDAAD23D28BD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828800" y="354013"/>
            <a:ext cx="8540750" cy="1143000"/>
          </a:xfrm>
        </p:spPr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00"/>
                </a:solidFill>
              </a:rPr>
              <a:t>Transfer Function</a:t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en-US" altLang="zh-CN" sz="2000" b="1" dirty="0">
                <a:solidFill>
                  <a:srgbClr val="000000"/>
                </a:solidFill>
              </a:rPr>
              <a:t>------ Liu et al., PRD 93, 024031 (2016)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6FDAC76-F946-4784-8390-2AE29FC0D65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17973" y="1700214"/>
            <a:ext cx="107696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Dimensionless spectrum of energy density of PGW: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Transfer function: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Present spectrum of energy density of PGW: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</p:txBody>
      </p:sp>
      <p:pic>
        <p:nvPicPr>
          <p:cNvPr id="11269" name="图片 1">
            <a:extLst>
              <a:ext uri="{FF2B5EF4-FFF2-40B4-BE49-F238E27FC236}">
                <a16:creationId xmlns:a16="http://schemas.microsoft.com/office/drawing/2014/main" id="{CA94EA0C-420A-4296-9CFE-E3E2C1F73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2193926"/>
            <a:ext cx="4200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2">
            <a:extLst>
              <a:ext uri="{FF2B5EF4-FFF2-40B4-BE49-F238E27FC236}">
                <a16:creationId xmlns:a16="http://schemas.microsoft.com/office/drawing/2014/main" id="{56C8621C-39B1-4C82-B96C-35E06CD79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3646489"/>
            <a:ext cx="6791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3">
            <a:extLst>
              <a:ext uri="{FF2B5EF4-FFF2-40B4-BE49-F238E27FC236}">
                <a16:creationId xmlns:a16="http://schemas.microsoft.com/office/drawing/2014/main" id="{9384BE87-3E69-49FA-930E-5976459BB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5241926"/>
            <a:ext cx="48577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76BBA-1F26-4FB1-9C36-98F5BE75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General Relativity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3820F2-108D-4658-8082-BFBB11FF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87" y="1728118"/>
            <a:ext cx="8368778" cy="4351338"/>
          </a:xfrm>
        </p:spPr>
        <p:txBody>
          <a:bodyPr/>
          <a:lstStyle/>
          <a:p>
            <a:r>
              <a:rPr lang="en-US" altLang="zh-CN" dirty="0"/>
              <a:t>In 1915, Albert Einstein constructed the </a:t>
            </a:r>
            <a:r>
              <a:rPr lang="en-US" altLang="zh-CN" dirty="0">
                <a:solidFill>
                  <a:srgbClr val="0000FF"/>
                </a:solidFill>
              </a:rPr>
              <a:t>General Relativity (GR) </a:t>
            </a:r>
            <a:r>
              <a:rPr lang="en-US" altLang="zh-CN" dirty="0"/>
              <a:t>to describe the gravitational phenomena.</a:t>
            </a:r>
          </a:p>
          <a:p>
            <a:pPr marL="0" indent="0">
              <a:buNone/>
            </a:pPr>
            <a:endParaRPr lang="en-US" altLang="zh-CN" sz="800" dirty="0"/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Geodesic equation</a:t>
            </a:r>
            <a:r>
              <a:rPr lang="en-US" altLang="zh-CN" sz="2400" b="1" dirty="0" smtClean="0"/>
              <a:t>: </a:t>
            </a:r>
            <a:r>
              <a:rPr lang="en-US" altLang="zh-CN" dirty="0" err="1"/>
              <a:t>spacetime</a:t>
            </a:r>
            <a:r>
              <a:rPr lang="en-US" altLang="zh-CN" dirty="0"/>
              <a:t> tells matter how to move</a:t>
            </a:r>
            <a:endParaRPr lang="en-US" altLang="zh-CN" sz="2400" b="1" dirty="0" smtClean="0"/>
          </a:p>
          <a:p>
            <a:pPr marL="0" indent="0">
              <a:buNone/>
            </a:pPr>
            <a:endParaRPr lang="en-US" altLang="zh-CN" sz="800" dirty="0" smtClean="0"/>
          </a:p>
          <a:p>
            <a:pPr marL="0" indent="0">
              <a:buNone/>
            </a:pPr>
            <a:endParaRPr lang="en-US" altLang="zh-CN" sz="800" dirty="0"/>
          </a:p>
          <a:p>
            <a:pPr marL="0" indent="0">
              <a:buNone/>
            </a:pPr>
            <a:endParaRPr lang="en-US" altLang="zh-CN" sz="800" dirty="0" smtClean="0"/>
          </a:p>
          <a:p>
            <a:pPr marL="0" indent="0">
              <a:buNone/>
            </a:pPr>
            <a:endParaRPr lang="en-US" altLang="zh-CN" sz="800" dirty="0"/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Einstein equation</a:t>
            </a:r>
            <a:r>
              <a:rPr lang="en-US" altLang="zh-CN" b="1" dirty="0" smtClean="0"/>
              <a:t>: </a:t>
            </a:r>
            <a:r>
              <a:rPr lang="en-US" altLang="zh-CN" dirty="0"/>
              <a:t>matter tells </a:t>
            </a:r>
            <a:r>
              <a:rPr lang="en-US" altLang="zh-CN" dirty="0" err="1"/>
              <a:t>spacetime</a:t>
            </a:r>
            <a:r>
              <a:rPr lang="en-US" altLang="zh-CN" dirty="0"/>
              <a:t> how to curve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F2253C-D324-4CCA-BC14-61037D4EA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453" y="1980881"/>
            <a:ext cx="2293854" cy="26634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6739F3-80B9-480F-B66A-E57E157E3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15" y="4836986"/>
            <a:ext cx="7297455" cy="16079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5" y="3475162"/>
            <a:ext cx="3438525" cy="857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416" y="4836986"/>
            <a:ext cx="3440789" cy="16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6">
            <a:extLst>
              <a:ext uri="{FF2B5EF4-FFF2-40B4-BE49-F238E27FC236}">
                <a16:creationId xmlns:a16="http://schemas.microsoft.com/office/drawing/2014/main" id="{CD30002A-0C79-4502-A96D-B9C90CE851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8D284DD2-28BC-4710-A3D5-CEBAC1B3006B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40</a:t>
            </a:fld>
            <a:endParaRPr lang="en-US" altLang="zh-CN" sz="1400"/>
          </a:p>
        </p:txBody>
      </p:sp>
      <p:graphicFrame>
        <p:nvGraphicFramePr>
          <p:cNvPr id="12291" name="Object 4">
            <a:extLst>
              <a:ext uri="{FF2B5EF4-FFF2-40B4-BE49-F238E27FC236}">
                <a16:creationId xmlns:a16="http://schemas.microsoft.com/office/drawing/2014/main" id="{12AB3609-DB8D-4DAF-AE40-FBDD54FA2DF1}"/>
              </a:ext>
            </a:extLst>
          </p:cNvPr>
          <p:cNvGraphicFramePr>
            <a:graphicFrameLocks/>
          </p:cNvGraphicFramePr>
          <p:nvPr/>
        </p:nvGraphicFramePr>
        <p:xfrm>
          <a:off x="8905876" y="909639"/>
          <a:ext cx="23812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" r:id="rId3" imgW="238727" imgH="1137244" progId="Paint.Picture">
                  <p:embed/>
                </p:oleObj>
              </mc:Choice>
              <mc:Fallback>
                <p:oleObj r:id="rId3" imgW="238727" imgH="1137244" progId="Paint.Picture">
                  <p:embed/>
                  <p:pic>
                    <p:nvPicPr>
                      <p:cNvPr id="12291" name="Object 4">
                        <a:extLst>
                          <a:ext uri="{FF2B5EF4-FFF2-40B4-BE49-F238E27FC236}">
                            <a16:creationId xmlns:a16="http://schemas.microsoft.com/office/drawing/2014/main" id="{12AB3609-DB8D-4DAF-AE40-FBDD54FA2DF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76" y="909639"/>
                        <a:ext cx="23812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5">
            <a:extLst>
              <a:ext uri="{FF2B5EF4-FFF2-40B4-BE49-F238E27FC236}">
                <a16:creationId xmlns:a16="http://schemas.microsoft.com/office/drawing/2014/main" id="{D51F54C9-2F91-4B3A-991E-261ED181B51D}"/>
              </a:ext>
            </a:extLst>
          </p:cNvPr>
          <p:cNvGraphicFramePr>
            <a:graphicFrameLocks/>
          </p:cNvGraphicFramePr>
          <p:nvPr/>
        </p:nvGraphicFramePr>
        <p:xfrm>
          <a:off x="9193213" y="981075"/>
          <a:ext cx="495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7" r:id="rId5" imgW="496947" imgH="917197" progId="Paint.Picture">
                  <p:embed/>
                </p:oleObj>
              </mc:Choice>
              <mc:Fallback>
                <p:oleObj r:id="rId5" imgW="496947" imgH="917197" progId="Paint.Picture">
                  <p:embed/>
                  <p:pic>
                    <p:nvPicPr>
                      <p:cNvPr id="12292" name="Object 5">
                        <a:extLst>
                          <a:ext uri="{FF2B5EF4-FFF2-40B4-BE49-F238E27FC236}">
                            <a16:creationId xmlns:a16="http://schemas.microsoft.com/office/drawing/2014/main" id="{D51F54C9-2F91-4B3A-991E-261ED181B51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3213" y="981075"/>
                        <a:ext cx="4953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3" name="图片 2">
            <a:extLst>
              <a:ext uri="{FF2B5EF4-FFF2-40B4-BE49-F238E27FC236}">
                <a16:creationId xmlns:a16="http://schemas.microsoft.com/office/drawing/2014/main" id="{7FE006CA-29EB-44A5-8A78-B2ECA4B0F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99" y="-1"/>
            <a:ext cx="7676379" cy="680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9103AD-89FB-40A8-96EC-F455464B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4023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灯片编号占位符 5">
            <a:extLst>
              <a:ext uri="{FF2B5EF4-FFF2-40B4-BE49-F238E27FC236}">
                <a16:creationId xmlns:a16="http://schemas.microsoft.com/office/drawing/2014/main" id="{5F73D7BF-2264-48C5-87EF-EA2EB45D56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5E487620-F3A5-4FF8-B677-F18730D590B7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42</a:t>
            </a:fld>
            <a:endParaRPr lang="en-US" altLang="zh-CN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A5828B6-E43E-4283-8153-3DF756164BB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38200" y="250257"/>
            <a:ext cx="10515600" cy="1440431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00000"/>
                </a:solidFill>
              </a:rPr>
              <a:t>Transfer Function: </a:t>
            </a:r>
            <a:r>
              <a:rPr lang="en-US" altLang="zh-CN" b="1" dirty="0">
                <a:solidFill>
                  <a:srgbClr val="000000"/>
                </a:solidFill>
              </a:rPr>
              <a:t/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chemeClr val="accent2"/>
                </a:solidFill>
              </a:rPr>
              <a:t>------ RGWs in the accelerating universe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B365B18-4679-4287-A456-69176AB77B96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14400" y="1700214"/>
            <a:ext cx="10336107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Evolution of the Universe: </a:t>
            </a:r>
          </a:p>
          <a:p>
            <a:pPr marL="0" indent="0">
              <a:buNone/>
              <a:defRPr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                    </a:t>
            </a:r>
            <a:r>
              <a:rPr lang="en-US" altLang="zh-CN" sz="2400" dirty="0">
                <a:solidFill>
                  <a:srgbClr val="FF0000"/>
                </a:solidFill>
              </a:rPr>
              <a:t>Radiation dominant </a:t>
            </a:r>
            <a:r>
              <a:rPr lang="en-US" altLang="zh-CN" sz="2400" dirty="0">
                <a:solidFill>
                  <a:srgbClr val="FF0000"/>
                </a:solidFill>
                <a:sym typeface="Wingdings" panose="05000000000000000000" pitchFamily="2" charset="2"/>
              </a:rPr>
              <a:t> matter dominant  Lambda dominant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zh-CN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Numerically fit formula (</a:t>
            </a:r>
            <a:r>
              <a:rPr lang="en-US" altLang="zh-CN" sz="2400" dirty="0">
                <a:solidFill>
                  <a:srgbClr val="0000FF"/>
                </a:solidFill>
              </a:rPr>
              <a:t>redshift-suppression effect</a:t>
            </a:r>
            <a:r>
              <a:rPr lang="en-US" altLang="zh-CN" sz="2400" dirty="0">
                <a:solidFill>
                  <a:srgbClr val="000000"/>
                </a:solidFill>
              </a:rPr>
              <a:t>)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</p:txBody>
      </p:sp>
      <p:pic>
        <p:nvPicPr>
          <p:cNvPr id="13317" name="图片 1">
            <a:extLst>
              <a:ext uri="{FF2B5EF4-FFF2-40B4-BE49-F238E27FC236}">
                <a16:creationId xmlns:a16="http://schemas.microsoft.com/office/drawing/2014/main" id="{59485767-66CE-4EDE-BBDA-FE45884AE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41" y="4580070"/>
            <a:ext cx="6172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1064C1-8D00-4540-8B51-977CB475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80" y="422372"/>
            <a:ext cx="8741940" cy="623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8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5">
            <a:extLst>
              <a:ext uri="{FF2B5EF4-FFF2-40B4-BE49-F238E27FC236}">
                <a16:creationId xmlns:a16="http://schemas.microsoft.com/office/drawing/2014/main" id="{B9C312A5-6407-4D06-A768-3632556F8E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8D80D7A6-AE4F-44B3-B96B-AB881B3C82F8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44</a:t>
            </a:fld>
            <a:endParaRPr lang="en-US" altLang="zh-CN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E275F72-4638-4C62-B2EE-2D22F9EB943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6069" y="164545"/>
            <a:ext cx="10515600" cy="1052728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00000"/>
                </a:solidFill>
              </a:rPr>
              <a:t>Transfer Function: </a:t>
            </a:r>
            <a:r>
              <a:rPr lang="en-US" altLang="zh-CN" b="1" dirty="0">
                <a:solidFill>
                  <a:srgbClr val="000000"/>
                </a:solidFill>
              </a:rPr>
              <a:t/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chemeClr val="accent2"/>
                </a:solidFill>
              </a:rPr>
              <a:t>------ Effects of cosmic phase transitions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9FEEFCF-66EF-4D56-B88D-B8952EFA9A8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63629" y="1217273"/>
            <a:ext cx="11839074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When the hot universe gradually cooled down in the radiation-dominant era, </a:t>
            </a:r>
            <a:r>
              <a:rPr lang="en-US" altLang="zh-CN" sz="2400" dirty="0">
                <a:solidFill>
                  <a:srgbClr val="FF0000"/>
                </a:solidFill>
              </a:rPr>
              <a:t>massive particles became less relativistic</a:t>
            </a:r>
            <a:r>
              <a:rPr lang="en-US" altLang="zh-CN" sz="2400" dirty="0">
                <a:solidFill>
                  <a:srgbClr val="000000"/>
                </a:solidFill>
              </a:rPr>
              <a:t> and contributed less to the energy density of radiation.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Typical cases are the breaking of supersymmetry (</a:t>
            </a:r>
            <a:r>
              <a:rPr lang="en-US" altLang="zh-CN" sz="2400" dirty="0">
                <a:solidFill>
                  <a:srgbClr val="FF0000"/>
                </a:solidFill>
              </a:rPr>
              <a:t>SUSY</a:t>
            </a:r>
            <a:r>
              <a:rPr lang="en-US" altLang="zh-CN" sz="2400" dirty="0">
                <a:solidFill>
                  <a:srgbClr val="000000"/>
                </a:solidFill>
              </a:rPr>
              <a:t>) and the combination of quarks into hadrons (phase transition of quantum chromodynamics, i.e., </a:t>
            </a:r>
            <a:r>
              <a:rPr lang="en-US" altLang="zh-CN" sz="2400" dirty="0">
                <a:solidFill>
                  <a:srgbClr val="FF0000"/>
                </a:solidFill>
              </a:rPr>
              <a:t>QCD</a:t>
            </a:r>
            <a:r>
              <a:rPr lang="en-US" altLang="zh-CN" sz="2400" dirty="0">
                <a:solidFill>
                  <a:srgbClr val="000000"/>
                </a:solidFill>
              </a:rPr>
              <a:t> phase transition). Besides that, the </a:t>
            </a:r>
            <a:r>
              <a:rPr lang="en-US" altLang="zh-CN" sz="2400" dirty="0">
                <a:solidFill>
                  <a:srgbClr val="FF0000"/>
                </a:solidFill>
              </a:rPr>
              <a:t>annihilation of electrons and positrons </a:t>
            </a:r>
            <a:r>
              <a:rPr lang="en-US" altLang="zh-CN" sz="2400" dirty="0">
                <a:solidFill>
                  <a:srgbClr val="000000"/>
                </a:solidFill>
              </a:rPr>
              <a:t>also induced big change in the energy density of radiation.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The cosmic phase transitions </a:t>
            </a:r>
            <a:r>
              <a:rPr lang="en-US" altLang="zh-CN" sz="2400" dirty="0">
                <a:solidFill>
                  <a:srgbClr val="FF0000"/>
                </a:solidFill>
              </a:rPr>
              <a:t>change the energy density of radiation, and affect evolution history of scale factor a(t)</a:t>
            </a:r>
            <a:r>
              <a:rPr lang="en-US" altLang="zh-CN" sz="2400" dirty="0">
                <a:solidFill>
                  <a:srgbClr val="000000"/>
                </a:solidFill>
              </a:rPr>
              <a:t>, which influences the amplitude of PGW by a new </a:t>
            </a:r>
            <a:r>
              <a:rPr lang="en-US" altLang="zh-CN" sz="2400" dirty="0">
                <a:solidFill>
                  <a:srgbClr val="0000FF"/>
                </a:solidFill>
              </a:rPr>
              <a:t>transfer function: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B81175-1C93-4DF3-AF23-A7EAFEA3B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30" y="4810789"/>
            <a:ext cx="9847886" cy="19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9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71F8CEE-E11F-4C6B-AC8E-CCB736D4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0"/>
            <a:ext cx="6366933" cy="63270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2584C0-CD41-43D5-A8EE-5B9D2B752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32" y="471470"/>
            <a:ext cx="5613971" cy="61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22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5">
            <a:extLst>
              <a:ext uri="{FF2B5EF4-FFF2-40B4-BE49-F238E27FC236}">
                <a16:creationId xmlns:a16="http://schemas.microsoft.com/office/drawing/2014/main" id="{54A037D8-09D5-43EB-A17A-BFF241F987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B5EA0FB7-4794-41D8-8EEB-45FE23E50B28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46</a:t>
            </a:fld>
            <a:endParaRPr lang="en-US" altLang="zh-CN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94B156C1-B77D-4F4F-BAF9-E35936425975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38200" y="66410"/>
            <a:ext cx="10515600" cy="114637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00000"/>
                </a:solidFill>
              </a:rPr>
              <a:t>Transfer Function: </a:t>
            </a:r>
            <a:r>
              <a:rPr lang="en-US" altLang="zh-CN" b="1" dirty="0">
                <a:solidFill>
                  <a:srgbClr val="000000"/>
                </a:solidFill>
              </a:rPr>
              <a:t/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chemeClr val="accent2"/>
                </a:solidFill>
              </a:rPr>
              <a:t>------ Effects of relativistic free-streaming gases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410D05E-4698-445B-B481-BDCE268D948E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35280" y="1563688"/>
            <a:ext cx="1152144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When the cosmic </a:t>
            </a:r>
            <a:r>
              <a:rPr lang="en-US" altLang="zh-CN" sz="2400" dirty="0">
                <a:solidFill>
                  <a:srgbClr val="FF3300"/>
                </a:solidFill>
              </a:rPr>
              <a:t>neutrinos</a:t>
            </a:r>
            <a:r>
              <a:rPr lang="en-US" altLang="zh-CN" sz="2400" dirty="0">
                <a:solidFill>
                  <a:srgbClr val="000000"/>
                </a:solidFill>
              </a:rPr>
              <a:t> (and </a:t>
            </a:r>
            <a:r>
              <a:rPr lang="en-US" altLang="zh-CN" sz="2400" dirty="0">
                <a:solidFill>
                  <a:srgbClr val="FF3300"/>
                </a:solidFill>
              </a:rPr>
              <a:t>the possible dark fluids</a:t>
            </a:r>
            <a:r>
              <a:rPr lang="en-US" altLang="zh-CN" sz="2400" dirty="0">
                <a:solidFill>
                  <a:srgbClr val="000000"/>
                </a:solidFill>
              </a:rPr>
              <a:t>) decouple from the rest of radiation, the free streaming of neutrinos contributes to the anisotropic stress of PGW as follows: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zh-CN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The transfer function: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</p:txBody>
      </p:sp>
      <p:pic>
        <p:nvPicPr>
          <p:cNvPr id="15365" name="图片 1">
            <a:extLst>
              <a:ext uri="{FF2B5EF4-FFF2-40B4-BE49-F238E27FC236}">
                <a16:creationId xmlns:a16="http://schemas.microsoft.com/office/drawing/2014/main" id="{32C21AD4-286A-43F1-8E91-DE16E7D5F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622550"/>
            <a:ext cx="43132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图片 5">
            <a:extLst>
              <a:ext uri="{FF2B5EF4-FFF2-40B4-BE49-F238E27FC236}">
                <a16:creationId xmlns:a16="http://schemas.microsoft.com/office/drawing/2014/main" id="{E4B7456A-1571-432B-9E25-8FB231FF1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11" y="4291542"/>
            <a:ext cx="940835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411A8E7-6A74-4BDE-A9C0-6C156D1D8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" y="1139930"/>
            <a:ext cx="5504221" cy="411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820E65BE-858F-40C7-AAD5-7F7057120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207" y="1139929"/>
            <a:ext cx="5597980" cy="419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03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5">
            <a:extLst>
              <a:ext uri="{FF2B5EF4-FFF2-40B4-BE49-F238E27FC236}">
                <a16:creationId xmlns:a16="http://schemas.microsoft.com/office/drawing/2014/main" id="{7C2ADA6D-B557-47F5-BB49-2861A57F7B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3B82A962-9EAB-426A-971E-5C23CB591D16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48</a:t>
            </a:fld>
            <a:endParaRPr lang="en-US" altLang="zh-CN" sz="1400"/>
          </a:p>
        </p:txBody>
      </p:sp>
      <p:pic>
        <p:nvPicPr>
          <p:cNvPr id="16387" name="图片 1">
            <a:extLst>
              <a:ext uri="{FF2B5EF4-FFF2-40B4-BE49-F238E27FC236}">
                <a16:creationId xmlns:a16="http://schemas.microsoft.com/office/drawing/2014/main" id="{0A8AE8B3-26A4-43B3-8B20-C543075AE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576263"/>
            <a:ext cx="7653337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>
            <a:extLst>
              <a:ext uri="{FF2B5EF4-FFF2-40B4-BE49-F238E27FC236}">
                <a16:creationId xmlns:a16="http://schemas.microsoft.com/office/drawing/2014/main" id="{57049A5E-0B9A-4FD0-ACBA-C90B2761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723900"/>
            <a:ext cx="891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13263-680E-4AFC-BEE1-E41FF242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Cosmological Principle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0B9858-1253-46F7-B158-846D67438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438"/>
            <a:ext cx="6788573" cy="4351338"/>
          </a:xfrm>
        </p:spPr>
        <p:txBody>
          <a:bodyPr/>
          <a:lstStyle/>
          <a:p>
            <a:r>
              <a:rPr lang="en-US" altLang="zh-CN" dirty="0"/>
              <a:t>The spatial distribution of matter in the universe is uniformly </a:t>
            </a:r>
            <a:r>
              <a:rPr lang="en-US" altLang="zh-CN" dirty="0">
                <a:solidFill>
                  <a:srgbClr val="0000FF"/>
                </a:solidFill>
              </a:rPr>
              <a:t>isotropic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00FF"/>
                </a:solidFill>
              </a:rPr>
              <a:t>homogeneous</a:t>
            </a:r>
            <a:r>
              <a:rPr lang="en-US" altLang="zh-CN" dirty="0"/>
              <a:t> when viewed on a large enough scale.</a:t>
            </a:r>
          </a:p>
          <a:p>
            <a:endParaRPr lang="en-US" altLang="zh-CN" dirty="0"/>
          </a:p>
          <a:p>
            <a:r>
              <a:rPr lang="en-US" altLang="zh-CN" dirty="0"/>
              <a:t>It is </a:t>
            </a:r>
            <a:r>
              <a:rPr lang="en-US" altLang="zh-CN" dirty="0">
                <a:solidFill>
                  <a:srgbClr val="0000FF"/>
                </a:solidFill>
              </a:rPr>
              <a:t>proved</a:t>
            </a:r>
            <a:r>
              <a:rPr lang="en-US" altLang="zh-CN" dirty="0"/>
              <a:t> by a number of observations, including the distributions of Cosmic Microwave Background (</a:t>
            </a:r>
            <a:r>
              <a:rPr lang="en-US" altLang="zh-CN" dirty="0">
                <a:solidFill>
                  <a:srgbClr val="0000FF"/>
                </a:solidFill>
              </a:rPr>
              <a:t>CMB</a:t>
            </a:r>
            <a:r>
              <a:rPr lang="en-US" altLang="zh-CN" dirty="0"/>
              <a:t>), galaxies in large-scale structure (</a:t>
            </a:r>
            <a:r>
              <a:rPr lang="en-US" altLang="zh-CN" dirty="0">
                <a:solidFill>
                  <a:srgbClr val="0000FF"/>
                </a:solidFill>
              </a:rPr>
              <a:t>LSS</a:t>
            </a:r>
            <a:r>
              <a:rPr lang="en-US" altLang="zh-CN" dirty="0"/>
              <a:t>) and so on.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678C06-67E7-4DBF-8FD8-C39726D0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773" y="4334933"/>
            <a:ext cx="4113469" cy="2523067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2540" y="1318659"/>
            <a:ext cx="3938203" cy="293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8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8909EF9D-76CE-4845-A1EC-41BF8ADBC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748BC828-DC93-4C9D-9679-9919197AD706}" type="slidenum">
              <a:rPr lang="en-US" altLang="zh-CN" sz="1400">
                <a:solidFill>
                  <a:srgbClr val="007A77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50</a:t>
            </a:fld>
            <a:endParaRPr lang="en-US" altLang="zh-CN" sz="1400">
              <a:solidFill>
                <a:srgbClr val="007A77"/>
              </a:solidFill>
            </a:endParaRP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627B1B78-FAD6-419C-A7BA-052686C4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5" y="609600"/>
            <a:ext cx="854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400">
                <a:solidFill>
                  <a:srgbClr val="000000"/>
                </a:solidFill>
              </a:rPr>
              <a:t>Properties of PGWs</a:t>
            </a: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5D79FB67-E75F-4398-84AC-9BF8ED361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13" y="1905001"/>
            <a:ext cx="10850879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rgbClr val="DC5900"/>
              </a:buClr>
              <a:buFont typeface="Wingdings" panose="05000000000000000000" pitchFamily="2" charset="2"/>
              <a:buChar char=""/>
            </a:pPr>
            <a:r>
              <a:rPr lang="en-US" altLang="zh-CN" sz="2800" dirty="0">
                <a:solidFill>
                  <a:srgbClr val="000000"/>
                </a:solidFill>
              </a:rPr>
              <a:t>Stochastic signal </a:t>
            </a:r>
            <a:r>
              <a:rPr lang="en-US" altLang="zh-CN" sz="2800" dirty="0">
                <a:solidFill>
                  <a:srgbClr val="FF3300"/>
                </a:solidFill>
              </a:rPr>
              <a:t>– something random, Gaussian, noisy, unpredictable</a:t>
            </a:r>
          </a:p>
          <a:p>
            <a:pPr>
              <a:spcBef>
                <a:spcPts val="700"/>
              </a:spcBef>
              <a:buClr>
                <a:srgbClr val="DC5900"/>
              </a:buClr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Clr>
                <a:srgbClr val="DC5900"/>
              </a:buClr>
              <a:buFont typeface="Wingdings" panose="05000000000000000000" pitchFamily="2" charset="2"/>
              <a:buChar char=""/>
            </a:pPr>
            <a:r>
              <a:rPr lang="en-US" altLang="zh-CN" sz="2800" dirty="0">
                <a:solidFill>
                  <a:srgbClr val="000000"/>
                </a:solidFill>
              </a:rPr>
              <a:t>Background signal </a:t>
            </a:r>
            <a:r>
              <a:rPr lang="en-US" altLang="zh-CN" sz="2800" dirty="0">
                <a:solidFill>
                  <a:srgbClr val="FF3300"/>
                </a:solidFill>
              </a:rPr>
              <a:t>– something happening almost everywhere, in all directions, at all times</a:t>
            </a:r>
          </a:p>
          <a:p>
            <a:pPr>
              <a:spcBef>
                <a:spcPts val="700"/>
              </a:spcBef>
              <a:buClr>
                <a:srgbClr val="DC5900"/>
              </a:buClr>
              <a:buNone/>
            </a:pPr>
            <a:endParaRPr lang="en-US" altLang="zh-CN" sz="2800" dirty="0">
              <a:solidFill>
                <a:srgbClr val="FF3300"/>
              </a:solidFill>
            </a:endParaRPr>
          </a:p>
          <a:p>
            <a:pPr>
              <a:spcBef>
                <a:spcPts val="700"/>
              </a:spcBef>
              <a:buClr>
                <a:srgbClr val="DC5900"/>
              </a:buClr>
              <a:buFont typeface="Wingdings" panose="05000000000000000000" pitchFamily="2" charset="2"/>
              <a:buChar char=""/>
            </a:pPr>
            <a:r>
              <a:rPr lang="en-US" altLang="zh-CN" sz="2800" dirty="0">
                <a:solidFill>
                  <a:srgbClr val="000000"/>
                </a:solidFill>
              </a:rPr>
              <a:t>All frequency </a:t>
            </a:r>
            <a:r>
              <a:rPr lang="en-US" altLang="zh-CN" sz="2800" dirty="0">
                <a:solidFill>
                  <a:srgbClr val="FF3300"/>
                </a:solidFill>
              </a:rPr>
              <a:t>– from </a:t>
            </a:r>
            <a:r>
              <a:rPr lang="zh-CN" altLang="en-US" sz="2800" dirty="0">
                <a:solidFill>
                  <a:srgbClr val="FF3300"/>
                </a:solidFill>
              </a:rPr>
              <a:t>10</a:t>
            </a:r>
            <a:r>
              <a:rPr lang="zh-CN" altLang="en-US" sz="2800" baseline="30000" dirty="0">
                <a:solidFill>
                  <a:srgbClr val="FF3300"/>
                </a:solidFill>
              </a:rPr>
              <a:t>-18</a:t>
            </a:r>
            <a:r>
              <a:rPr lang="en-US" altLang="zh-CN" sz="2800" baseline="30000" dirty="0">
                <a:solidFill>
                  <a:srgbClr val="FF3300"/>
                </a:solidFill>
              </a:rPr>
              <a:t> </a:t>
            </a:r>
            <a:r>
              <a:rPr lang="en-US" altLang="zh-CN" sz="2800" dirty="0">
                <a:solidFill>
                  <a:srgbClr val="FF3300"/>
                </a:solidFill>
              </a:rPr>
              <a:t>to </a:t>
            </a:r>
            <a:r>
              <a:rPr lang="zh-CN" altLang="en-US" sz="2800" dirty="0">
                <a:solidFill>
                  <a:srgbClr val="FF3300"/>
                </a:solidFill>
              </a:rPr>
              <a:t>10</a:t>
            </a:r>
            <a:r>
              <a:rPr lang="zh-CN" altLang="en-US" sz="2800" baseline="30000" dirty="0">
                <a:solidFill>
                  <a:srgbClr val="FF3300"/>
                </a:solidFill>
              </a:rPr>
              <a:t>10 </a:t>
            </a:r>
            <a:r>
              <a:rPr lang="en-US" altLang="zh-CN" sz="2800" dirty="0">
                <a:solidFill>
                  <a:srgbClr val="FF3300"/>
                </a:solidFill>
              </a:rPr>
              <a:t>Hz </a:t>
            </a:r>
          </a:p>
          <a:p>
            <a:pPr>
              <a:spcBef>
                <a:spcPts val="700"/>
              </a:spcBef>
              <a:buClr>
                <a:srgbClr val="DC5900"/>
              </a:buClr>
              <a:buNone/>
            </a:pPr>
            <a:endParaRPr lang="en-US" altLang="zh-CN" sz="2800" dirty="0">
              <a:solidFill>
                <a:srgbClr val="FF3300"/>
              </a:solidFill>
            </a:endParaRPr>
          </a:p>
          <a:p>
            <a:pPr>
              <a:spcBef>
                <a:spcPts val="700"/>
              </a:spcBef>
              <a:buClr>
                <a:srgbClr val="DC5900"/>
              </a:buClr>
              <a:buNone/>
            </a:pPr>
            <a:endParaRPr lang="en-US" altLang="zh-CN" sz="28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5">
            <a:extLst>
              <a:ext uri="{FF2B5EF4-FFF2-40B4-BE49-F238E27FC236}">
                <a16:creationId xmlns:a16="http://schemas.microsoft.com/office/drawing/2014/main" id="{22AD9A4D-7315-4D42-9FA7-59CE26B1B0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6B2EFDF5-99F1-4B46-A4DE-D28C5CB816CC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51</a:t>
            </a:fld>
            <a:endParaRPr lang="en-US" altLang="zh-CN" sz="1400"/>
          </a:p>
        </p:txBody>
      </p:sp>
      <p:pic>
        <p:nvPicPr>
          <p:cNvPr id="19459" name="图片 1">
            <a:extLst>
              <a:ext uri="{FF2B5EF4-FFF2-40B4-BE49-F238E27FC236}">
                <a16:creationId xmlns:a16="http://schemas.microsoft.com/office/drawing/2014/main" id="{7F2232BF-60A0-444F-BAAD-32176210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1446"/>
            <a:ext cx="10261599" cy="643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51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B276-D820-46BA-8C0D-0CDEED6B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5400" b="1" dirty="0"/>
              <a:t>OUTLINE</a:t>
            </a:r>
            <a:endParaRPr lang="zh-CN" altLang="en-US" sz="5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8B137-4CBE-4EEC-B7F1-748FA5E2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History of the Universe: From Inflation to Acceleration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Primordial (Relic) Gravitational Wave: Generation and Evolution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/>
              <a:t>Detection methods: </a:t>
            </a:r>
            <a:r>
              <a:rPr lang="en-US" altLang="zh-CN" b="1" dirty="0">
                <a:solidFill>
                  <a:srgbClr val="0000FF"/>
                </a:solidFill>
              </a:rPr>
              <a:t>Status and Future</a:t>
            </a:r>
          </a:p>
          <a:p>
            <a:endParaRPr lang="en-US" altLang="zh-CN" b="1" dirty="0"/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zh-CN" alt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96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B67469-CBE1-4005-81C1-B0BF5C46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0"/>
            <a:ext cx="1041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90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CF596EFD-4B01-4312-85C1-72451AB3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9" y="0"/>
            <a:ext cx="10146453" cy="68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23860F-9A12-4F99-8A3D-311431E4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46" y="677333"/>
            <a:ext cx="5614723" cy="480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A6FB8F2-E829-4AF1-926A-4E24AA87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729" y="677333"/>
            <a:ext cx="5431571" cy="480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">
            <a:extLst>
              <a:ext uri="{FF2B5EF4-FFF2-40B4-BE49-F238E27FC236}">
                <a16:creationId xmlns:a16="http://schemas.microsoft.com/office/drawing/2014/main" id="{B76CAA00-58C0-4529-90D5-E450501A7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080697"/>
              </p:ext>
            </p:extLst>
          </p:nvPr>
        </p:nvGraphicFramePr>
        <p:xfrm>
          <a:off x="4835823" y="5706641"/>
          <a:ext cx="281781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包装程序外壳对象" showAsIcon="1" r:id="rId5" imgW="2101844" imgH="520609" progId="Package">
                  <p:embed/>
                </p:oleObj>
              </mc:Choice>
              <mc:Fallback>
                <p:oleObj name="包装程序外壳对象" showAsIcon="1" r:id="rId5" imgW="2101844" imgH="520609" progId="Package">
                  <p:embed/>
                  <p:pic>
                    <p:nvPicPr>
                      <p:cNvPr id="320513" name="Object 1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5823" y="5706641"/>
                        <a:ext cx="2817812" cy="7064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488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27416"/>
              </p:ext>
            </p:extLst>
          </p:nvPr>
        </p:nvGraphicFramePr>
        <p:xfrm>
          <a:off x="0" y="-635"/>
          <a:ext cx="12192000" cy="685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r:id="rId3" imgW="7943850" imgH="5953125" progId="Paint.Picture">
                  <p:embed/>
                </p:oleObj>
              </mc:Choice>
              <mc:Fallback>
                <p:oleObj r:id="rId3" imgW="7943850" imgH="5953125" progId="Paint.Picture">
                  <p:embed/>
                  <p:pic>
                    <p:nvPicPr>
                      <p:cNvPr id="4" name="内容占位符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635"/>
                        <a:ext cx="12192000" cy="685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4F102-36CB-435E-82EA-D10F50D6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19912" cy="1325563"/>
          </a:xfrm>
        </p:spPr>
        <p:txBody>
          <a:bodyPr/>
          <a:lstStyle/>
          <a:p>
            <a:pPr algn="ctr"/>
            <a:r>
              <a:rPr lang="en-US" altLang="zh-CN" b="1" dirty="0"/>
              <a:t>Main GW sources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38B433-6C20-4ACA-B9A3-40220E13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360" y="1825625"/>
            <a:ext cx="9870440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 err="1"/>
              <a:t>Megers</a:t>
            </a:r>
            <a:r>
              <a:rPr lang="en-US" altLang="zh-CN" dirty="0"/>
              <a:t> of compact binaries </a:t>
            </a:r>
          </a:p>
          <a:p>
            <a:pPr marL="0" indent="0">
              <a:buNone/>
            </a:pPr>
            <a:r>
              <a:rPr lang="en-US" altLang="zh-CN" dirty="0"/>
              <a:t>(BNS, NS-BH, BBH)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>
                <a:solidFill>
                  <a:srgbClr val="0000FF"/>
                </a:solidFill>
              </a:rPr>
              <a:t>Rotating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neutron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stars</a:t>
            </a:r>
          </a:p>
          <a:p>
            <a:endParaRPr lang="en-US" altLang="zh-CN" dirty="0"/>
          </a:p>
          <a:p>
            <a:r>
              <a:rPr lang="en-US" altLang="zh-CN" dirty="0"/>
              <a:t>Supernovae in Galaxy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00FF"/>
                </a:solidFill>
              </a:rPr>
              <a:t>GW backgrounds 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0000FF"/>
                </a:solidFill>
              </a:rPr>
              <a:t> (Astrophysical and cosmological)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对象 5">
            <a:extLst>
              <a:ext uri="{FF2B5EF4-FFF2-40B4-BE49-F238E27FC236}">
                <a16:creationId xmlns:a16="http://schemas.microsoft.com/office/drawing/2014/main" id="{724278DD-36E1-456F-9601-CB50C0803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38453"/>
              </p:ext>
            </p:extLst>
          </p:nvPr>
        </p:nvGraphicFramePr>
        <p:xfrm>
          <a:off x="7568128" y="1292493"/>
          <a:ext cx="2915816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" r:id="rId3" imgW="6057900" imgH="4629150" progId="Paint.Picture">
                  <p:embed/>
                </p:oleObj>
              </mc:Choice>
              <mc:Fallback>
                <p:oleObj r:id="rId3" imgW="6057900" imgH="4629150" progId="Paint.Picture">
                  <p:embed/>
                  <p:pic>
                    <p:nvPicPr>
                      <p:cNvPr id="4" name="对象 5">
                        <a:extLst>
                          <a:ext uri="{FF2B5EF4-FFF2-40B4-BE49-F238E27FC236}">
                            <a16:creationId xmlns:a16="http://schemas.microsoft.com/office/drawing/2014/main" id="{724278DD-36E1-456F-9601-CB50C0803B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68128" y="1292493"/>
                        <a:ext cx="2915816" cy="20145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9">
            <a:extLst>
              <a:ext uri="{FF2B5EF4-FFF2-40B4-BE49-F238E27FC236}">
                <a16:creationId xmlns:a16="http://schemas.microsoft.com/office/drawing/2014/main" id="{BAE19428-9BF3-43E4-9EBC-61A2ED3C6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693002"/>
              </p:ext>
            </p:extLst>
          </p:nvPr>
        </p:nvGraphicFramePr>
        <p:xfrm>
          <a:off x="7568128" y="3307030"/>
          <a:ext cx="2915816" cy="18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1" r:id="rId5" imgW="6915150" imgH="4829175" progId="Paint.Picture">
                  <p:embed/>
                </p:oleObj>
              </mc:Choice>
              <mc:Fallback>
                <p:oleObj r:id="rId5" imgW="6915150" imgH="4829175" progId="Paint.Picture">
                  <p:embed/>
                  <p:pic>
                    <p:nvPicPr>
                      <p:cNvPr id="5" name="对象 9">
                        <a:extLst>
                          <a:ext uri="{FF2B5EF4-FFF2-40B4-BE49-F238E27FC236}">
                            <a16:creationId xmlns:a16="http://schemas.microsoft.com/office/drawing/2014/main" id="{BAE19428-9BF3-43E4-9EBC-61A2ED3C6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68128" y="3307030"/>
                        <a:ext cx="2915816" cy="18729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4CFD56C7-6053-4B88-99B2-9CD72EED3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129" y="5179934"/>
            <a:ext cx="2915815" cy="15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0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5">
            <a:extLst>
              <a:ext uri="{FF2B5EF4-FFF2-40B4-BE49-F238E27FC236}">
                <a16:creationId xmlns:a16="http://schemas.microsoft.com/office/drawing/2014/main" id="{22AD9A4D-7315-4D42-9FA7-59CE26B1B0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6B2EFDF5-99F1-4B46-A4DE-D28C5CB816CC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58</a:t>
            </a:fld>
            <a:endParaRPr lang="en-US" altLang="zh-CN" sz="1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5715E2-9C54-40F1-9EB6-B64919DC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71450"/>
            <a:ext cx="1045845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78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8275E3-4763-4ED3-9338-1B8B305C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46889"/>
            <a:ext cx="9517275" cy="67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3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13263-680E-4AFC-BEE1-E41FF242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+mn-lt"/>
                <a:ea typeface="+mn-ea"/>
                <a:cs typeface="+mn-cs"/>
              </a:rPr>
              <a:t>Friedmann–</a:t>
            </a:r>
            <a:r>
              <a:rPr lang="en-US" altLang="zh-CN" sz="3200" b="1" dirty="0" err="1">
                <a:latin typeface="+mn-lt"/>
                <a:ea typeface="+mn-ea"/>
                <a:cs typeface="+mn-cs"/>
              </a:rPr>
              <a:t>Lemaître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–Robertson–Walker (</a:t>
            </a:r>
            <a:r>
              <a:rPr lang="en-US" altLang="zh-CN" sz="32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FLRW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) metric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ACBA6BA-2B9B-48E1-9A4D-15C527BA014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642600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0000FF"/>
                </a:solidFill>
              </a:rPr>
              <a:t>general</a:t>
            </a:r>
            <a:r>
              <a:rPr lang="en-US" altLang="zh-CN" dirty="0"/>
              <a:t> form of the metric, which describes the a </a:t>
            </a:r>
            <a:r>
              <a:rPr lang="en-US" altLang="zh-CN" dirty="0">
                <a:solidFill>
                  <a:srgbClr val="0000FF"/>
                </a:solidFill>
              </a:rPr>
              <a:t>homogeneous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00FF"/>
                </a:solidFill>
              </a:rPr>
              <a:t>isotropic</a:t>
            </a:r>
            <a:r>
              <a:rPr lang="en-US" altLang="zh-CN" dirty="0"/>
              <a:t> universe is the </a:t>
            </a:r>
            <a:r>
              <a:rPr lang="en-US" altLang="zh-CN" dirty="0">
                <a:solidFill>
                  <a:srgbClr val="0000FF"/>
                </a:solidFill>
              </a:rPr>
              <a:t>FLRW</a:t>
            </a:r>
            <a:r>
              <a:rPr lang="en-US" altLang="zh-CN" dirty="0"/>
              <a:t> metric, given by:</a:t>
            </a:r>
          </a:p>
          <a:p>
            <a:endParaRPr lang="en-US" altLang="zh-CN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754BB8-2F03-444A-8917-E5F711F3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92" y="2823845"/>
            <a:ext cx="5372101" cy="7566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F578FD-4458-4A18-8570-56BD25DB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53" y="3787986"/>
            <a:ext cx="10390293" cy="964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2D37ED-277F-48E9-A930-A7AF78C3D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73" y="4544193"/>
            <a:ext cx="2845260" cy="23138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6954BC5-3B19-4DDF-B24A-E31B68B4B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292" y="4544193"/>
            <a:ext cx="4117327" cy="23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A5839-8054-405F-B34A-1D05E3D03A11}" type="datetime1">
              <a:rPr lang="zh-CN" altLang="en-US"/>
              <a:t>2025/7/2</a:t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E7DCB-F4ED-4E14-8460-7BC526035E1D}" type="slidenum">
              <a:rPr lang="zh-CN" altLang="en-US"/>
              <a:t>60</a:t>
            </a:fld>
            <a:endParaRPr lang="en-US" altLang="zh-CN"/>
          </a:p>
        </p:txBody>
      </p:sp>
      <p:graphicFrame>
        <p:nvGraphicFramePr>
          <p:cNvPr id="6" name="对象 5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3911320"/>
              </p:ext>
            </p:extLst>
          </p:nvPr>
        </p:nvGraphicFramePr>
        <p:xfrm>
          <a:off x="1519766" y="309881"/>
          <a:ext cx="9310794" cy="6206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r:id="rId4" imgW="6067425" imgH="4076700" progId="Paint.Picture">
                  <p:embed/>
                </p:oleObj>
              </mc:Choice>
              <mc:Fallback>
                <p:oleObj r:id="rId4" imgW="6067425" imgH="4076700" progId="Paint.Picture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9766" y="309881"/>
                        <a:ext cx="9310794" cy="6206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4F102-36CB-435E-82EA-D10F50D6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8493" cy="1325563"/>
          </a:xfrm>
        </p:spPr>
        <p:txBody>
          <a:bodyPr/>
          <a:lstStyle/>
          <a:p>
            <a:pPr algn="ctr"/>
            <a:r>
              <a:rPr lang="en-US" altLang="zh-CN" b="1" dirty="0"/>
              <a:t>Main GW sources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38B433-6C20-4ACA-B9A3-40220E130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CN" b="1" dirty="0"/>
          </a:p>
          <a:p>
            <a:r>
              <a:rPr lang="en-US" altLang="zh-CN" dirty="0" err="1"/>
              <a:t>Megers</a:t>
            </a:r>
            <a:r>
              <a:rPr lang="en-US" altLang="zh-CN" dirty="0"/>
              <a:t> of SMBBH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Extreme mass ratio </a:t>
            </a:r>
            <a:r>
              <a:rPr lang="en-US" altLang="zh-CN" i="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inspirals</a:t>
            </a:r>
            <a:r>
              <a:rPr lang="en-US" altLang="zh-CN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(EMRIs)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GW background at </a:t>
            </a:r>
            <a:r>
              <a:rPr lang="en-US" altLang="zh-CN" dirty="0" err="1"/>
              <a:t>mHz</a:t>
            </a:r>
            <a:r>
              <a:rPr lang="en-US" altLang="zh-CN" dirty="0"/>
              <a:t> frequency</a:t>
            </a:r>
          </a:p>
          <a:p>
            <a:pPr marL="0" indent="0">
              <a:buNone/>
            </a:pPr>
            <a:r>
              <a:rPr lang="en-US" altLang="zh-CN" dirty="0"/>
              <a:t>(Astrophysical and cosmological)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DADA21-9B92-498B-8443-6B86B9E8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330" y="1825468"/>
            <a:ext cx="3430160" cy="25726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3FEBF7-99A2-4E89-9A5E-54AD86BD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31" y="4375209"/>
            <a:ext cx="3430159" cy="19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4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A7856EB-76ED-459B-B27A-CA1A894B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50" y="0"/>
            <a:ext cx="513315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2CAD5D-43BA-4F45-98F9-DF13FBD40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73" y="0"/>
            <a:ext cx="4313850" cy="56612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6B7FE7-C136-4B5C-B2CE-FF92B748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165" y="5661249"/>
            <a:ext cx="4312858" cy="11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41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7D4119-56B8-4F98-9B62-1CF4A54F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DA759-4476-423D-B2CA-8F1DD9554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4CC11C-EB7D-4AA2-91B2-8C1B0D50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71450"/>
            <a:ext cx="1049655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58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250AF19-064B-43CF-AE1C-CF2C7BE6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42862"/>
            <a:ext cx="96488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63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49A674-180D-4BEF-B28F-55554FA4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472" y="0"/>
            <a:ext cx="3024528" cy="2269067"/>
          </a:xfrm>
          <a:prstGeom prst="rect">
            <a:avLst/>
          </a:prstGeom>
        </p:spPr>
      </p:pic>
      <p:pic>
        <p:nvPicPr>
          <p:cNvPr id="6" name="Picture 5" descr="pks1e">
            <a:extLst>
              <a:ext uri="{FF2B5EF4-FFF2-40B4-BE49-F238E27FC236}">
                <a16:creationId xmlns:a16="http://schemas.microsoft.com/office/drawing/2014/main" id="{416E73F7-8C22-46A1-9660-91AC80C8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451" r="6451"/>
          <a:stretch>
            <a:fillRect/>
          </a:stretch>
        </p:blipFill>
        <p:spPr bwMode="auto">
          <a:xfrm>
            <a:off x="9185375" y="2250440"/>
            <a:ext cx="2987823" cy="258322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F43151-CF71-4345-BDCD-A6ECF4AB3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576" y="4588933"/>
            <a:ext cx="3025423" cy="226906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4F102-36CB-435E-82EA-D10F50D6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8493" cy="1325563"/>
          </a:xfrm>
        </p:spPr>
        <p:txBody>
          <a:bodyPr/>
          <a:lstStyle/>
          <a:p>
            <a:pPr algn="ctr"/>
            <a:r>
              <a:rPr lang="en-US" altLang="zh-CN" b="1" dirty="0"/>
              <a:t>Main GW sources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38B433-6C20-4ACA-B9A3-40220E13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endParaRPr lang="en-US" altLang="zh-CN" b="1" dirty="0"/>
          </a:p>
          <a:p>
            <a:r>
              <a:rPr lang="en-US" altLang="zh-CN" dirty="0"/>
              <a:t>SMBBH binaries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</a:rPr>
              <a:t>GW from cosmic string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GW background at </a:t>
            </a:r>
            <a:r>
              <a:rPr lang="en-US" altLang="zh-CN" dirty="0" err="1"/>
              <a:t>nHz</a:t>
            </a:r>
            <a:r>
              <a:rPr lang="en-US" altLang="zh-CN" dirty="0"/>
              <a:t> frequency</a:t>
            </a:r>
          </a:p>
          <a:p>
            <a:pPr marL="0" indent="0">
              <a:buNone/>
            </a:pPr>
            <a:r>
              <a:rPr lang="en-US" altLang="zh-CN" dirty="0"/>
              <a:t>(Astrophysical and cosmological)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380C57-3764-4F44-A55E-6F2CE50ED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691" y="1825625"/>
            <a:ext cx="3430160" cy="25726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422B35-30FE-407F-8933-D572E3C2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691" y="4372995"/>
            <a:ext cx="3430160" cy="17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4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0DDEE-14A3-4F83-9776-1DCF1169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A5839-8054-405F-B34A-1D05E3D03A11}" type="datetime1">
              <a:rPr lang="zh-CN" altLang="en-US" smtClean="0"/>
              <a:t>2025/7/2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E812B4-8D1E-4B5A-80A6-83BF0D64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E7DCB-F4ED-4E14-8460-7BC526035E1D}" type="slidenum">
              <a:rPr lang="zh-CN" altLang="en-US" smtClean="0"/>
              <a:t>67</a:t>
            </a:fld>
            <a:endParaRPr lang="en-US" altLang="zh-CN"/>
          </a:p>
        </p:txBody>
      </p:sp>
      <p:pic>
        <p:nvPicPr>
          <p:cNvPr id="6" name="mda-pg5zncqduphjuqjy">
            <a:hlinkClick r:id="" action="ppaction://media"/>
            <a:extLst>
              <a:ext uri="{FF2B5EF4-FFF2-40B4-BE49-F238E27FC236}">
                <a16:creationId xmlns:a16="http://schemas.microsoft.com/office/drawing/2014/main" id="{95C5A4B4-32A6-4DDB-9296-BC8E32C8D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"/>
            <a:ext cx="12192000" cy="68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338248-8BD2-4456-A943-43CA16D3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90500"/>
            <a:ext cx="106965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37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5BA439-9796-4FF7-9930-0E0401B1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1" y="0"/>
            <a:ext cx="9648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78673-FB5A-46BB-A12C-F471AE07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Matters in the Universe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24EAA1-E0D4-49EE-B941-4A66D382C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The matter in Universe is always assumed as the </a:t>
            </a:r>
            <a:r>
              <a:rPr lang="en-US" altLang="zh-CN" sz="2400" dirty="0">
                <a:solidFill>
                  <a:srgbClr val="0000FF"/>
                </a:solidFill>
              </a:rPr>
              <a:t>Prefect Fluid</a:t>
            </a:r>
            <a:r>
              <a:rPr lang="en-US" altLang="zh-CN" sz="2400" dirty="0"/>
              <a:t>: </a:t>
            </a:r>
            <a:r>
              <a:rPr lang="en-US" altLang="zh-CN" sz="2400" dirty="0">
                <a:solidFill>
                  <a:srgbClr val="FF0000"/>
                </a:solidFill>
              </a:rPr>
              <a:t>radiation</a:t>
            </a:r>
            <a:r>
              <a:rPr lang="en-US" altLang="zh-CN" sz="2400" dirty="0"/>
              <a:t> (i.e. photon, neutrino, gravitational wave), </a:t>
            </a:r>
            <a:r>
              <a:rPr lang="en-US" altLang="zh-CN" sz="2400" dirty="0">
                <a:solidFill>
                  <a:srgbClr val="FF0000"/>
                </a:solidFill>
              </a:rPr>
              <a:t>dust or matter </a:t>
            </a:r>
            <a:r>
              <a:rPr lang="en-US" altLang="zh-CN" sz="2400" dirty="0"/>
              <a:t>(i.e. baryon, dark matter, </a:t>
            </a:r>
            <a:r>
              <a:rPr lang="en-US" altLang="zh-CN" sz="2400" dirty="0" err="1"/>
              <a:t>etc</a:t>
            </a:r>
            <a:r>
              <a:rPr lang="en-US" altLang="zh-CN" sz="2400" dirty="0"/>
              <a:t>), </a:t>
            </a:r>
            <a:r>
              <a:rPr lang="en-US" altLang="zh-CN" sz="2400" dirty="0">
                <a:solidFill>
                  <a:srgbClr val="FF0000"/>
                </a:solidFill>
              </a:rPr>
              <a:t>dark energy, inflation field</a:t>
            </a:r>
            <a:r>
              <a:rPr lang="en-US" altLang="zh-CN" sz="2400" dirty="0"/>
              <a:t>,  etc.</a:t>
            </a:r>
          </a:p>
          <a:p>
            <a:endParaRPr lang="en-US" altLang="zh-CN" sz="800" dirty="0"/>
          </a:p>
          <a:p>
            <a:endParaRPr lang="en-US" altLang="zh-CN" sz="800" dirty="0"/>
          </a:p>
          <a:p>
            <a:r>
              <a:rPr lang="en-US" altLang="zh-CN" sz="2400" dirty="0"/>
              <a:t>In the frame that is comoving with the fluid, the energy-momentum of </a:t>
            </a:r>
            <a:r>
              <a:rPr lang="en-US" altLang="zh-CN" sz="2400" dirty="0">
                <a:solidFill>
                  <a:srgbClr val="0000FF"/>
                </a:solidFill>
              </a:rPr>
              <a:t>stress-energy tensor </a:t>
            </a:r>
            <a:r>
              <a:rPr lang="en-US" altLang="zh-CN" sz="2400" dirty="0"/>
              <a:t>of the prefect fluid is given by: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4CDCAF-E9AB-494F-8EEC-ED4292D2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23" y="4428720"/>
            <a:ext cx="3377248" cy="16604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220293-77D3-4588-9386-23F6B8F5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52" y="4060144"/>
            <a:ext cx="2703536" cy="535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966C0B-A7F3-47B9-B30B-14EE9AEE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652" y="4795838"/>
            <a:ext cx="34575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63F9C16-8EBD-40A9-AAF1-96A6AAB79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06" y="0"/>
            <a:ext cx="11108267" cy="68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93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F42708-FC4D-4776-974D-FE764EB3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43552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98786AD-8083-41CC-80AF-172A0DE7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6628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05ED601-5B37-4ED9-8BEB-909E6ED0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6379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AEE86C-254C-4B69-A9FD-7E13BB55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219075"/>
            <a:ext cx="104108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0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B276-D820-46BA-8C0D-0CDEED6B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5400" b="1" dirty="0"/>
              <a:t>OUTLINE</a:t>
            </a:r>
            <a:endParaRPr lang="zh-CN" altLang="en-US" sz="5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8B137-4CBE-4EEC-B7F1-748FA5E2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58973" cy="4351338"/>
          </a:xfrm>
        </p:spPr>
        <p:txBody>
          <a:bodyPr/>
          <a:lstStyle/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History of the Universe: From Inflation to Acceleration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Primordial (Relic) Gravitational Wave: Generation and Evolution</a:t>
            </a:r>
          </a:p>
          <a:p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Detection methods: Status and Future</a:t>
            </a:r>
          </a:p>
          <a:p>
            <a:endParaRPr lang="en-US" altLang="zh-CN" b="1" dirty="0"/>
          </a:p>
          <a:p>
            <a:r>
              <a:rPr lang="en-US" altLang="zh-CN" b="1" dirty="0"/>
              <a:t>Conclusions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285503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A4ECF-DD46-43DA-B33C-CEBF7EB0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9883"/>
            <a:ext cx="10515600" cy="779646"/>
          </a:xfrm>
        </p:spPr>
        <p:txBody>
          <a:bodyPr/>
          <a:lstStyle/>
          <a:p>
            <a:pPr algn="ctr"/>
            <a:r>
              <a:rPr lang="en-US" altLang="zh-CN" b="1" dirty="0"/>
              <a:t>Conclusions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E1D78D-C949-4162-A8A3-4D6F137B0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52" y="1299411"/>
            <a:ext cx="11694695" cy="4351338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The PGW origin from the tensor modes of </a:t>
            </a:r>
            <a:r>
              <a:rPr lang="en-US" altLang="zh-CN" sz="2400" dirty="0">
                <a:solidFill>
                  <a:srgbClr val="0000FF"/>
                </a:solidFill>
              </a:rPr>
              <a:t>quantum fluctuations </a:t>
            </a:r>
            <a:r>
              <a:rPr lang="en-US" altLang="zh-CN" sz="2400" dirty="0"/>
              <a:t>during inflation, so it naturally encodes the information of quantum gravity.</a:t>
            </a:r>
          </a:p>
          <a:p>
            <a:endParaRPr lang="en-US" altLang="zh-CN" sz="800" dirty="0"/>
          </a:p>
          <a:p>
            <a:r>
              <a:rPr lang="en-US" altLang="zh-CN" sz="2400" dirty="0"/>
              <a:t>The primordial amplitude of PGW directly the energy scale of inflation, so it always treated as the </a:t>
            </a:r>
            <a:r>
              <a:rPr lang="en-US" altLang="zh-CN" sz="2400" dirty="0">
                <a:solidFill>
                  <a:srgbClr val="0000FF"/>
                </a:solidFill>
              </a:rPr>
              <a:t>smoking-gun evidence </a:t>
            </a:r>
            <a:r>
              <a:rPr lang="en-US" altLang="zh-CN" sz="2400" dirty="0"/>
              <a:t>of inflation.</a:t>
            </a:r>
          </a:p>
          <a:p>
            <a:endParaRPr lang="en-US" altLang="zh-CN" sz="800" dirty="0"/>
          </a:p>
          <a:p>
            <a:r>
              <a:rPr lang="en-US" altLang="zh-CN" sz="2400" dirty="0"/>
              <a:t>The evolving of PGW after inflation depends only on a(t). Therefore, the observed spectrum </a:t>
            </a:r>
            <a:r>
              <a:rPr lang="en-US" altLang="zh-CN" sz="2400" dirty="0">
                <a:solidFill>
                  <a:srgbClr val="0000FF"/>
                </a:solidFill>
              </a:rPr>
              <a:t>faithfully recorded </a:t>
            </a:r>
            <a:r>
              <a:rPr lang="en-US" altLang="zh-CN" sz="2400" dirty="0"/>
              <a:t>the overall evolutionary history of the universe.</a:t>
            </a:r>
          </a:p>
          <a:p>
            <a:endParaRPr lang="en-US" altLang="zh-CN" sz="800" dirty="0"/>
          </a:p>
          <a:p>
            <a:r>
              <a:rPr lang="en-US" altLang="zh-CN" sz="2400" dirty="0"/>
              <a:t>The amplitude of PGWs are different for different frequency range</a:t>
            </a:r>
            <a:r>
              <a:rPr lang="en-US" altLang="zh-CN" sz="2400" dirty="0">
                <a:solidFill>
                  <a:srgbClr val="0000FF"/>
                </a:solidFill>
              </a:rPr>
              <a:t>: the higher frequency, the smaller amplitude</a:t>
            </a:r>
            <a:r>
              <a:rPr lang="en-US" altLang="zh-CN" sz="2400" dirty="0"/>
              <a:t>.</a:t>
            </a:r>
          </a:p>
          <a:p>
            <a:endParaRPr lang="en-US" altLang="zh-CN" sz="800" dirty="0"/>
          </a:p>
          <a:p>
            <a:r>
              <a:rPr lang="en-US" altLang="zh-CN" sz="2400" dirty="0"/>
              <a:t>In the near future, the most hopeful detection method is by the </a:t>
            </a:r>
            <a:r>
              <a:rPr lang="en-US" altLang="zh-CN" sz="2400" dirty="0">
                <a:solidFill>
                  <a:srgbClr val="0000FF"/>
                </a:solidFill>
              </a:rPr>
              <a:t>CMB observation</a:t>
            </a:r>
            <a:r>
              <a:rPr lang="en-US" altLang="zh-CN" sz="2400" dirty="0"/>
              <a:t>, which can detect the PGW at very low frequency range.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399142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655E07-FE7E-4AD4-B119-2FCDC637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21" y="872768"/>
            <a:ext cx="6110176" cy="540005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9BD5BDC-DFA5-4379-9170-CD3AC2F3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508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17AA6D-3956-4A43-B960-A4392FC5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D853EA-0B6F-427D-A504-23E49D6B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3180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E1947-B178-4D58-8ECB-D37E77E8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7D2AAD-0811-4AC6-95CA-A4F7C8555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24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5D0483-8580-48BB-8779-C77FB4C6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Friedmann Equations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74D47A-AD8F-4ABA-BC61-365A4419A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566"/>
            <a:ext cx="10515600" cy="4351338"/>
          </a:xfrm>
        </p:spPr>
        <p:txBody>
          <a:bodyPr/>
          <a:lstStyle/>
          <a:p>
            <a:r>
              <a:rPr lang="en-US" altLang="zh-CN" dirty="0"/>
              <a:t>With FLRW metric, Einstein field equation </a:t>
            </a:r>
            <a:r>
              <a:rPr lang="en-US" altLang="zh-CN" dirty="0" smtClean="0"/>
              <a:t>reduces </a:t>
            </a:r>
            <a:r>
              <a:rPr lang="en-US" altLang="zh-CN" dirty="0"/>
              <a:t>to the </a:t>
            </a:r>
            <a:r>
              <a:rPr lang="en-US" altLang="zh-CN" dirty="0">
                <a:solidFill>
                  <a:srgbClr val="0000FF"/>
                </a:solidFill>
              </a:rPr>
              <a:t>Friedmann equations </a:t>
            </a:r>
            <a:r>
              <a:rPr lang="en-US" altLang="zh-CN" dirty="0"/>
              <a:t>as: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657BAC-2BDC-4021-85B5-4C1756A06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930" y="2770909"/>
            <a:ext cx="5700020" cy="10873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C12FDE-2D5A-4D09-8D42-97C2B450A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48" y="4167757"/>
            <a:ext cx="2867279" cy="19485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0E5BC3D-686B-4035-B78D-1C856DA47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05" y="2510183"/>
            <a:ext cx="3419475" cy="22288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3B2CEE-7EB6-4C69-9B33-4BE0F181D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405" y="4896111"/>
            <a:ext cx="5822549" cy="12202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ACC6B1-7CB5-4019-B4AC-F608D8BB9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6" y="6248027"/>
            <a:ext cx="12042988" cy="48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11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6BCD1C-1841-4879-B374-A72F898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8727B5-4DB9-4CFE-9999-6BABC2BFC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302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13263-680E-4AFC-BEE1-E41FF242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+mn-lt"/>
                <a:ea typeface="+mn-ea"/>
                <a:cs typeface="+mn-cs"/>
              </a:rPr>
              <a:t>Friedmann–</a:t>
            </a:r>
            <a:r>
              <a:rPr lang="en-US" altLang="zh-CN" sz="3200" b="1" dirty="0" err="1">
                <a:latin typeface="+mn-lt"/>
                <a:ea typeface="+mn-ea"/>
                <a:cs typeface="+mn-cs"/>
              </a:rPr>
              <a:t>Lemaître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–Robertson–Walker (</a:t>
            </a:r>
            <a:r>
              <a:rPr lang="en-US" altLang="zh-CN" sz="32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FLRW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) metric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18374D-FBA6-4F5C-A6AE-DC6F2F3FB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106" y="2622920"/>
            <a:ext cx="7661518" cy="1726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ACBA6BA-2B9B-48E1-9A4D-15C527BA014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6693747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0000FF"/>
                </a:solidFill>
              </a:rPr>
              <a:t>general</a:t>
            </a:r>
            <a:r>
              <a:rPr lang="en-US" altLang="zh-CN" dirty="0"/>
              <a:t> form of the metric, which describes the a </a:t>
            </a:r>
            <a:r>
              <a:rPr lang="en-US" altLang="zh-CN" dirty="0">
                <a:solidFill>
                  <a:srgbClr val="0000FF"/>
                </a:solidFill>
              </a:rPr>
              <a:t>homogeneous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00FF"/>
                </a:solidFill>
              </a:rPr>
              <a:t>isotropic</a:t>
            </a:r>
            <a:r>
              <a:rPr lang="en-US" altLang="zh-CN" dirty="0"/>
              <a:t> universe is the FLRW metric, given by:</a:t>
            </a:r>
          </a:p>
          <a:p>
            <a:endParaRPr lang="en-US" altLang="zh-CN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altLang="zh-CN" sz="800" dirty="0"/>
          </a:p>
          <a:p>
            <a:endParaRPr lang="en-US" altLang="zh-CN" sz="800" dirty="0"/>
          </a:p>
          <a:p>
            <a:r>
              <a:rPr lang="en-US" altLang="zh-CN" dirty="0"/>
              <a:t>Thus, the Einstein field equation turns to the </a:t>
            </a:r>
            <a:r>
              <a:rPr lang="en-US" altLang="zh-CN" dirty="0">
                <a:solidFill>
                  <a:srgbClr val="0000FF"/>
                </a:solidFill>
              </a:rPr>
              <a:t>Friedmann equations </a:t>
            </a:r>
            <a:r>
              <a:rPr lang="en-US" altLang="zh-CN" dirty="0"/>
              <a:t>as: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D7A2FC-7B6D-41AF-BA72-22F54B3D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911" y="4821400"/>
            <a:ext cx="4287009" cy="186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4506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FCEE5F-2FCE-4468-93B3-1CB2B62A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3" y="806027"/>
            <a:ext cx="776769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46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13263-680E-4AFC-BEE1-E41FF242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+mn-lt"/>
                <a:ea typeface="+mn-ea"/>
                <a:cs typeface="+mn-cs"/>
              </a:rPr>
              <a:t>Friedmann–</a:t>
            </a:r>
            <a:r>
              <a:rPr lang="en-US" altLang="zh-CN" sz="3200" b="1" dirty="0" err="1">
                <a:latin typeface="+mn-lt"/>
                <a:ea typeface="+mn-ea"/>
                <a:cs typeface="+mn-cs"/>
              </a:rPr>
              <a:t>Lemaître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–Robertson–Walker (</a:t>
            </a:r>
            <a:r>
              <a:rPr lang="en-US" altLang="zh-CN" sz="32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FLRW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) metric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ACBA6BA-2B9B-48E1-9A4D-15C527BA014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642600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0000FF"/>
                </a:solidFill>
              </a:rPr>
              <a:t>general</a:t>
            </a:r>
            <a:r>
              <a:rPr lang="en-US" altLang="zh-CN" dirty="0"/>
              <a:t> form of the metric, which describes the a </a:t>
            </a:r>
            <a:r>
              <a:rPr lang="en-US" altLang="zh-CN" dirty="0">
                <a:solidFill>
                  <a:srgbClr val="0000FF"/>
                </a:solidFill>
              </a:rPr>
              <a:t>homogeneous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00FF"/>
                </a:solidFill>
              </a:rPr>
              <a:t>isotropic</a:t>
            </a:r>
            <a:r>
              <a:rPr lang="en-US" altLang="zh-CN" dirty="0"/>
              <a:t> universe is the FLRW metric, given by:</a:t>
            </a:r>
          </a:p>
          <a:p>
            <a:endParaRPr lang="en-US" altLang="zh-CN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Thus, the Einstein field equation turns to the </a:t>
            </a:r>
            <a:r>
              <a:rPr lang="en-US" altLang="zh-CN" dirty="0">
                <a:solidFill>
                  <a:srgbClr val="0000FF"/>
                </a:solidFill>
              </a:rPr>
              <a:t>Friedmann equations </a:t>
            </a:r>
            <a:r>
              <a:rPr lang="en-US" altLang="zh-CN" dirty="0"/>
              <a:t>as: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D7A2FC-7B6D-41AF-BA72-22F54B3D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911" y="4821400"/>
            <a:ext cx="4287009" cy="186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754BB8-2F03-444A-8917-E5F711F3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425" y="2566459"/>
            <a:ext cx="5372101" cy="7566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F578FD-4458-4A18-8570-56BD25DBA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429000"/>
            <a:ext cx="10390293" cy="9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072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62D1-70B3-4656-87A3-214C6A71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Standard Cosmological Model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9E9C11-67CC-4983-ADE1-B42907DB5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3027" cy="4351338"/>
          </a:xfrm>
        </p:spPr>
        <p:txBody>
          <a:bodyPr/>
          <a:lstStyle/>
          <a:p>
            <a:r>
              <a:rPr lang="en-US" altLang="zh-CN" dirty="0"/>
              <a:t>The matter in Universe is always assumed as the </a:t>
            </a:r>
            <a:r>
              <a:rPr lang="en-US" altLang="zh-CN" dirty="0">
                <a:solidFill>
                  <a:srgbClr val="0000FF"/>
                </a:solidFill>
              </a:rPr>
              <a:t>Prefect Fluid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0000"/>
                </a:solidFill>
              </a:rPr>
              <a:t>radiation</a:t>
            </a:r>
            <a:r>
              <a:rPr lang="en-US" altLang="zh-CN" dirty="0"/>
              <a:t> (</a:t>
            </a:r>
            <a:r>
              <a:rPr lang="en-US" altLang="zh-CN" sz="2000" dirty="0"/>
              <a:t>i.e. photon, neutrino, gravitational wave</a:t>
            </a:r>
            <a:r>
              <a:rPr lang="en-US" altLang="zh-CN" dirty="0"/>
              <a:t>), </a:t>
            </a:r>
            <a:r>
              <a:rPr lang="en-US" altLang="zh-CN" dirty="0">
                <a:solidFill>
                  <a:srgbClr val="FF0000"/>
                </a:solidFill>
              </a:rPr>
              <a:t>dust or matter </a:t>
            </a:r>
            <a:r>
              <a:rPr lang="en-US" altLang="zh-CN" dirty="0"/>
              <a:t>(</a:t>
            </a:r>
            <a:r>
              <a:rPr lang="en-US" altLang="zh-CN" sz="2000" dirty="0"/>
              <a:t>i.e. baryon, dark matter, </a:t>
            </a:r>
            <a:r>
              <a:rPr lang="en-US" altLang="zh-CN" sz="2000" dirty="0" err="1"/>
              <a:t>etc</a:t>
            </a:r>
            <a:r>
              <a:rPr lang="en-US" altLang="zh-CN" dirty="0"/>
              <a:t>), </a:t>
            </a:r>
            <a:r>
              <a:rPr lang="en-US" altLang="zh-CN" dirty="0">
                <a:solidFill>
                  <a:srgbClr val="FF0000"/>
                </a:solidFill>
              </a:rPr>
              <a:t>dark energy, inflation field</a:t>
            </a:r>
            <a:r>
              <a:rPr lang="en-US" altLang="zh-CN" dirty="0"/>
              <a:t>,  etc.</a:t>
            </a:r>
          </a:p>
          <a:p>
            <a:pPr marL="0" indent="0">
              <a:buNone/>
            </a:pPr>
            <a:endParaRPr lang="en-US" altLang="zh-CN" sz="800" dirty="0"/>
          </a:p>
          <a:p>
            <a:endParaRPr lang="en-US" altLang="zh-CN" sz="800" dirty="0"/>
          </a:p>
          <a:p>
            <a:r>
              <a:rPr lang="en-US" altLang="zh-CN" dirty="0"/>
              <a:t>From Friedmann Equations, we derive the </a:t>
            </a:r>
            <a:r>
              <a:rPr lang="en-US" altLang="zh-CN" dirty="0">
                <a:solidFill>
                  <a:srgbClr val="0000FF"/>
                </a:solidFill>
              </a:rPr>
              <a:t>evolution equation </a:t>
            </a:r>
            <a:r>
              <a:rPr lang="en-US" altLang="zh-CN" dirty="0"/>
              <a:t>of the universe: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663CDE-4AFC-4FE6-95F5-53F93191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920" y="1825625"/>
            <a:ext cx="2703536" cy="535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C4C7D8-30B2-41AD-914B-BE6194D96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227" y="2496003"/>
            <a:ext cx="3457575" cy="13811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3C2EF5-96D7-40AE-8325-047CC8A0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331" y="5005138"/>
            <a:ext cx="5745338" cy="935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34F3DF-F8FA-4955-ABE4-4B38828BB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6" y="6071395"/>
            <a:ext cx="12042988" cy="48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04409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214837-7369-48B2-8F8E-6003FA12D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0" y="0"/>
            <a:ext cx="12133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323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5">
            <a:extLst>
              <a:ext uri="{FF2B5EF4-FFF2-40B4-BE49-F238E27FC236}">
                <a16:creationId xmlns:a16="http://schemas.microsoft.com/office/drawing/2014/main" id="{D9B40ED7-5CFD-44B6-A28F-8810376D33C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C2411B39-6DD6-4D43-9D67-CC562703E18A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86</a:t>
            </a:fld>
            <a:endParaRPr lang="en-US" altLang="zh-CN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DA9BF76-1D21-448E-A09D-B19E97D6030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00"/>
                </a:solidFill>
              </a:rPr>
              <a:t>PGW during Inflation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1C577DC-6AAF-4278-979B-C47B31047310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700214"/>
            <a:ext cx="10351347" cy="41941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PGW (tensor mode) in the FLRW metric: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Power spectrum: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Bunch-Davies Vacuum: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Stewart-</a:t>
            </a:r>
            <a:r>
              <a:rPr lang="en-US" altLang="zh-CN" sz="2000" dirty="0" err="1">
                <a:solidFill>
                  <a:srgbClr val="000000"/>
                </a:solidFill>
              </a:rPr>
              <a:t>Lyth</a:t>
            </a:r>
            <a:r>
              <a:rPr lang="en-US" altLang="zh-CN" sz="2000" dirty="0">
                <a:solidFill>
                  <a:srgbClr val="000000"/>
                </a:solidFill>
              </a:rPr>
              <a:t> formula:</a:t>
            </a:r>
          </a:p>
        </p:txBody>
      </p:sp>
      <p:pic>
        <p:nvPicPr>
          <p:cNvPr id="7173" name="图片 6">
            <a:extLst>
              <a:ext uri="{FF2B5EF4-FFF2-40B4-BE49-F238E27FC236}">
                <a16:creationId xmlns:a16="http://schemas.microsoft.com/office/drawing/2014/main" id="{94A3CF23-06DA-4C6D-AF2C-C458E8E24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043113"/>
            <a:ext cx="4953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7">
            <a:extLst>
              <a:ext uri="{FF2B5EF4-FFF2-40B4-BE49-F238E27FC236}">
                <a16:creationId xmlns:a16="http://schemas.microsoft.com/office/drawing/2014/main" id="{8C236827-0784-4A2C-B54B-A9AED3729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6" y="2994026"/>
            <a:ext cx="4124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图片 8">
            <a:extLst>
              <a:ext uri="{FF2B5EF4-FFF2-40B4-BE49-F238E27FC236}">
                <a16:creationId xmlns:a16="http://schemas.microsoft.com/office/drawing/2014/main" id="{AAC85B7E-1DD0-46A9-862E-ABF4A75D3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6" y="4335465"/>
            <a:ext cx="42862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图片 9">
            <a:extLst>
              <a:ext uri="{FF2B5EF4-FFF2-40B4-BE49-F238E27FC236}">
                <a16:creationId xmlns:a16="http://schemas.microsoft.com/office/drawing/2014/main" id="{2603DE4E-C300-4F5C-ACB2-9A2BF1B8B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726114"/>
            <a:ext cx="48768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5253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5">
            <a:extLst>
              <a:ext uri="{FF2B5EF4-FFF2-40B4-BE49-F238E27FC236}">
                <a16:creationId xmlns:a16="http://schemas.microsoft.com/office/drawing/2014/main" id="{B9C312A5-6407-4D06-A768-3632556F8E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8D80D7A6-AE4F-44B3-B96B-AB881B3C82F8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87</a:t>
            </a:fld>
            <a:endParaRPr lang="en-US" altLang="zh-CN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E275F72-4638-4C62-B2EE-2D22F9EB943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00000"/>
                </a:solidFill>
              </a:rPr>
              <a:t>Transfer Function: </a:t>
            </a:r>
            <a:r>
              <a:rPr lang="en-US" altLang="zh-CN" b="1" dirty="0">
                <a:solidFill>
                  <a:srgbClr val="000000"/>
                </a:solidFill>
              </a:rPr>
              <a:t/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chemeClr val="accent2"/>
                </a:solidFill>
              </a:rPr>
              <a:t>------ Effects of cosmic phase transitions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9FEEFCF-66EF-4D56-B88D-B8952EFA9A8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700214"/>
            <a:ext cx="10364893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When the hot universe gradually cooled down in the radiation-dominant era, massive particles became less relativistic and contributed less to the energy density of radiation.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The cosmic phase transitions change the energy density of radiation, and affect the amplitude by the transfer function: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</p:txBody>
      </p:sp>
      <p:pic>
        <p:nvPicPr>
          <p:cNvPr id="14341" name="图片 2">
            <a:extLst>
              <a:ext uri="{FF2B5EF4-FFF2-40B4-BE49-F238E27FC236}">
                <a16:creationId xmlns:a16="http://schemas.microsoft.com/office/drawing/2014/main" id="{34AA644E-75E2-44FA-95A7-6D7FBA76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149725"/>
            <a:ext cx="446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图片 3">
            <a:extLst>
              <a:ext uri="{FF2B5EF4-FFF2-40B4-BE49-F238E27FC236}">
                <a16:creationId xmlns:a16="http://schemas.microsoft.com/office/drawing/2014/main" id="{3A9CEFE5-8730-46D2-AFAF-E21E57CEE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66" y="3178387"/>
            <a:ext cx="39274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326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9F26A7-BD45-47B3-BF6D-987D7626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04" y="0"/>
            <a:ext cx="10003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627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CFF25-D481-4890-9046-C2AA95B54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Thermodynamics in Expanding Universe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DB938B-7820-425B-9DCC-7CEC610B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133"/>
            <a:ext cx="12192000" cy="47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99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C18D2F-7A07-4EAF-B41C-9A53FFDF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The Concordance Model</a:t>
            </a:r>
            <a:endParaRPr lang="zh-CN" altLang="en-US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283BA99-BCCF-4D87-8CFA-3D4B20BAC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23" y="1578602"/>
            <a:ext cx="10460677" cy="25770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72B3D0-B29D-460A-B72E-C1589AE5D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0" y="4239623"/>
            <a:ext cx="8270240" cy="26183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9372D20-284A-4199-BD94-2612C569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879" y="4174339"/>
            <a:ext cx="2821231" cy="26428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8B87B5-424D-47AC-9B5F-053E7295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081" y="3779520"/>
            <a:ext cx="3501812" cy="29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163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灯片编号占位符 5">
            <a:extLst>
              <a:ext uri="{FF2B5EF4-FFF2-40B4-BE49-F238E27FC236}">
                <a16:creationId xmlns:a16="http://schemas.microsoft.com/office/drawing/2014/main" id="{C1EA84F7-F3B7-4C10-8EB2-D2F98985F5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DCAA8D69-F0CD-4471-A7F2-BC5BAB35115D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90</a:t>
            </a:fld>
            <a:endParaRPr lang="en-US" altLang="zh-CN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88CE6FF-06B2-490B-ACC9-E221C97C0A7F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00000"/>
                </a:solidFill>
              </a:rPr>
              <a:t>Transfer Function: </a:t>
            </a:r>
            <a:r>
              <a:rPr lang="en-US" altLang="zh-CN" b="1" dirty="0">
                <a:solidFill>
                  <a:srgbClr val="000000"/>
                </a:solidFill>
              </a:rPr>
              <a:t/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chemeClr val="accent2"/>
                </a:solidFill>
              </a:rPr>
              <a:t>------ Effects of general equation of state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295201D-62EC-402E-9771-195A06953441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700214"/>
            <a:ext cx="105156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After inflation, the Universe should experience a period of reheating to create the matter and dark matter we see today.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It is suspected that this epoch before BBN can be quantified as follows: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The modified transfer function: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000" dirty="0">
              <a:solidFill>
                <a:srgbClr val="000000"/>
              </a:solidFill>
            </a:endParaRPr>
          </a:p>
        </p:txBody>
      </p:sp>
      <p:pic>
        <p:nvPicPr>
          <p:cNvPr id="18437" name="图片 1">
            <a:extLst>
              <a:ext uri="{FF2B5EF4-FFF2-40B4-BE49-F238E27FC236}">
                <a16:creationId xmlns:a16="http://schemas.microsoft.com/office/drawing/2014/main" id="{43BA48FF-C2E9-4201-8DA7-0851771B5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3081339"/>
            <a:ext cx="49339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2">
            <a:extLst>
              <a:ext uri="{FF2B5EF4-FFF2-40B4-BE49-F238E27FC236}">
                <a16:creationId xmlns:a16="http://schemas.microsoft.com/office/drawing/2014/main" id="{10FB96B0-4884-4A57-8AD1-3DC198CFF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1" y="4724401"/>
            <a:ext cx="41767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图片 3">
            <a:extLst>
              <a:ext uri="{FF2B5EF4-FFF2-40B4-BE49-F238E27FC236}">
                <a16:creationId xmlns:a16="http://schemas.microsoft.com/office/drawing/2014/main" id="{0B0D0C20-EA6E-4291-8E77-4F7C43CC9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87788"/>
            <a:ext cx="365918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6334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FB8F049-9CBD-4438-9950-18D472C2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83" y="363059"/>
            <a:ext cx="8060267" cy="26021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023C5C-F29E-4B8E-8D50-68847E501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08" y="3035445"/>
            <a:ext cx="7749779" cy="35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425,&quot;width&quot;:956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1965</Words>
  <Application>Microsoft Office PowerPoint</Application>
  <PresentationFormat>宽屏</PresentationFormat>
  <Paragraphs>307</Paragraphs>
  <Slides>91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91</vt:i4>
      </vt:variant>
    </vt:vector>
  </HeadingPairs>
  <TitlesOfParts>
    <vt:vector size="99" baseType="lpstr">
      <vt:lpstr>等线</vt:lpstr>
      <vt:lpstr>等线 Light</vt:lpstr>
      <vt:lpstr>宋体</vt:lpstr>
      <vt:lpstr>Arial</vt:lpstr>
      <vt:lpstr>Wingdings</vt:lpstr>
      <vt:lpstr>Office 主题​​</vt:lpstr>
      <vt:lpstr>Bitmap Image</vt:lpstr>
      <vt:lpstr>包装程序外壳对象</vt:lpstr>
      <vt:lpstr>Primordial (Relic) Gravitational Waves (PGWs) and Cosmology</vt:lpstr>
      <vt:lpstr>OUTLINE</vt:lpstr>
      <vt:lpstr>OUTLINE</vt:lpstr>
      <vt:lpstr>General Relativity</vt:lpstr>
      <vt:lpstr>Cosmological Principle</vt:lpstr>
      <vt:lpstr>Friedmann–Lemaître–Robertson–Walker (FLRW) metric</vt:lpstr>
      <vt:lpstr>Matters in the Universe</vt:lpstr>
      <vt:lpstr>Friedmann Equations</vt:lpstr>
      <vt:lpstr>The Concordance Model</vt:lpstr>
      <vt:lpstr>PowerPoint 演示文稿</vt:lpstr>
      <vt:lpstr>1. Mysterious inflation of very early Universe</vt:lpstr>
      <vt:lpstr>2. Fruitful physics in the early Universe</vt:lpstr>
      <vt:lpstr>Cosmic acceleration and the fate of the Universe</vt:lpstr>
      <vt:lpstr>OUTLINE</vt:lpstr>
      <vt:lpstr>Generation of PGWs</vt:lpstr>
      <vt:lpstr>Inflation: Scalar Field Dynamics ------ arXiv:0907.5242 (TASI Lectures on Inflation)</vt:lpstr>
      <vt:lpstr>Single-field Slow-roll Inflation</vt:lpstr>
      <vt:lpstr>PowerPoint 演示文稿</vt:lpstr>
      <vt:lpstr>Quantum Fluctuations during Inflation</vt:lpstr>
      <vt:lpstr>PowerPoint 演示文稿</vt:lpstr>
      <vt:lpstr>Statistics of Scalar Perturbations</vt:lpstr>
      <vt:lpstr>The Quantum Origin of Structure: ------Quantum Zero-Point Fluctuations</vt:lpstr>
      <vt:lpstr>PowerPoint 演示文稿</vt:lpstr>
      <vt:lpstr>Example: Quantum Fluctuations in de Sitter Space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Statistics of Tensor Perturbations</vt:lpstr>
      <vt:lpstr>PowerPoint 演示文稿</vt:lpstr>
      <vt:lpstr>PowerPoint 演示文稿</vt:lpstr>
      <vt:lpstr>PowerPoint 演示文稿</vt:lpstr>
      <vt:lpstr>PowerPoint 演示文稿</vt:lpstr>
      <vt:lpstr>Summary</vt:lpstr>
      <vt:lpstr>Observations</vt:lpstr>
      <vt:lpstr>Evolution of PGWs</vt:lpstr>
      <vt:lpstr>PowerPoint 演示文稿</vt:lpstr>
      <vt:lpstr>Transfer Function ------ Liu et al., PRD 93, 024031 (2016)</vt:lpstr>
      <vt:lpstr>PowerPoint 演示文稿</vt:lpstr>
      <vt:lpstr>PowerPoint 演示文稿</vt:lpstr>
      <vt:lpstr>Transfer Function:  ------ RGWs in the accelerating universe</vt:lpstr>
      <vt:lpstr>PowerPoint 演示文稿</vt:lpstr>
      <vt:lpstr>Transfer Function:  ------ Effects of cosmic phase transitions</vt:lpstr>
      <vt:lpstr>PowerPoint 演示文稿</vt:lpstr>
      <vt:lpstr>Transfer Function:  ------ Effects of relativistic free-streaming gases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Main GW sources</vt:lpstr>
      <vt:lpstr>PowerPoint 演示文稿</vt:lpstr>
      <vt:lpstr>PowerPoint 演示文稿</vt:lpstr>
      <vt:lpstr>PowerPoint 演示文稿</vt:lpstr>
      <vt:lpstr>Main GW sources</vt:lpstr>
      <vt:lpstr>PowerPoint 演示文稿</vt:lpstr>
      <vt:lpstr>PowerPoint 演示文稿</vt:lpstr>
      <vt:lpstr>PowerPoint 演示文稿</vt:lpstr>
      <vt:lpstr>PowerPoint 演示文稿</vt:lpstr>
      <vt:lpstr>Main GW sources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Conclusions</vt:lpstr>
      <vt:lpstr>PowerPoint 演示文稿</vt:lpstr>
      <vt:lpstr>PowerPoint 演示文稿</vt:lpstr>
      <vt:lpstr>PowerPoint 演示文稿</vt:lpstr>
      <vt:lpstr>PowerPoint 演示文稿</vt:lpstr>
      <vt:lpstr>Friedmann–Lemaître–Robertson–Walker (FLRW) metric</vt:lpstr>
      <vt:lpstr>PowerPoint 演示文稿</vt:lpstr>
      <vt:lpstr>Friedmann–Lemaître–Robertson–Walker (FLRW) metric</vt:lpstr>
      <vt:lpstr>Standard Cosmological Model</vt:lpstr>
      <vt:lpstr>PowerPoint 演示文稿</vt:lpstr>
      <vt:lpstr>PGW during Inflation</vt:lpstr>
      <vt:lpstr>Transfer Function:  ------ Effects of cosmic phase transitions</vt:lpstr>
      <vt:lpstr>PowerPoint 演示文稿</vt:lpstr>
      <vt:lpstr>Thermodynamics in Expanding Universe</vt:lpstr>
      <vt:lpstr>Transfer Function:  ------ Effects of general equation of state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Primordial Gravitational Waves (PGW) and Cosmology</dc:title>
  <dc:creator>Dell</dc:creator>
  <cp:lastModifiedBy>Lenovo</cp:lastModifiedBy>
  <cp:revision>265</cp:revision>
  <dcterms:created xsi:type="dcterms:W3CDTF">2025-06-16T02:05:22Z</dcterms:created>
  <dcterms:modified xsi:type="dcterms:W3CDTF">2025-07-02T05:41:44Z</dcterms:modified>
</cp:coreProperties>
</file>