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2" r:id="rId6"/>
  </p:sldMasterIdLst>
  <p:notesMasterIdLst>
    <p:notesMasterId r:id="rId76"/>
  </p:notesMasterIdLst>
  <p:sldIdLst>
    <p:sldId id="710" r:id="rId7"/>
    <p:sldId id="3308" r:id="rId8"/>
    <p:sldId id="709" r:id="rId9"/>
    <p:sldId id="499" r:id="rId10"/>
    <p:sldId id="541" r:id="rId11"/>
    <p:sldId id="714" r:id="rId12"/>
    <p:sldId id="3306" r:id="rId13"/>
    <p:sldId id="502" r:id="rId14"/>
    <p:sldId id="715" r:id="rId15"/>
    <p:sldId id="540" r:id="rId16"/>
    <p:sldId id="508" r:id="rId17"/>
    <p:sldId id="509" r:id="rId18"/>
    <p:sldId id="3307" r:id="rId19"/>
    <p:sldId id="717" r:id="rId20"/>
    <p:sldId id="263" r:id="rId21"/>
    <p:sldId id="542" r:id="rId22"/>
    <p:sldId id="517" r:id="rId23"/>
    <p:sldId id="718" r:id="rId24"/>
    <p:sldId id="256" r:id="rId25"/>
    <p:sldId id="549" r:id="rId26"/>
    <p:sldId id="697" r:id="rId27"/>
    <p:sldId id="3300" r:id="rId28"/>
    <p:sldId id="698" r:id="rId29"/>
    <p:sldId id="3301" r:id="rId30"/>
    <p:sldId id="787" r:id="rId31"/>
    <p:sldId id="788" r:id="rId32"/>
    <p:sldId id="789" r:id="rId33"/>
    <p:sldId id="543" r:id="rId34"/>
    <p:sldId id="790" r:id="rId35"/>
    <p:sldId id="3309" r:id="rId36"/>
    <p:sldId id="791" r:id="rId37"/>
    <p:sldId id="3299" r:id="rId38"/>
    <p:sldId id="3310" r:id="rId39"/>
    <p:sldId id="3311" r:id="rId40"/>
    <p:sldId id="3317" r:id="rId41"/>
    <p:sldId id="3318" r:id="rId42"/>
    <p:sldId id="3319" r:id="rId43"/>
    <p:sldId id="3320" r:id="rId44"/>
    <p:sldId id="3359" r:id="rId45"/>
    <p:sldId id="3322" r:id="rId46"/>
    <p:sldId id="3323" r:id="rId47"/>
    <p:sldId id="3324" r:id="rId48"/>
    <p:sldId id="3325" r:id="rId49"/>
    <p:sldId id="3360" r:id="rId50"/>
    <p:sldId id="3361" r:id="rId51"/>
    <p:sldId id="719" r:id="rId52"/>
    <p:sldId id="721" r:id="rId53"/>
    <p:sldId id="3327" r:id="rId54"/>
    <p:sldId id="3356" r:id="rId55"/>
    <p:sldId id="3357" r:id="rId56"/>
    <p:sldId id="3355" r:id="rId57"/>
    <p:sldId id="3329" r:id="rId58"/>
    <p:sldId id="3330" r:id="rId59"/>
    <p:sldId id="3331" r:id="rId60"/>
    <p:sldId id="3332" r:id="rId61"/>
    <p:sldId id="3333" r:id="rId62"/>
    <p:sldId id="3334" r:id="rId63"/>
    <p:sldId id="3335" r:id="rId64"/>
    <p:sldId id="3336" r:id="rId65"/>
    <p:sldId id="3337" r:id="rId66"/>
    <p:sldId id="774" r:id="rId67"/>
    <p:sldId id="775" r:id="rId68"/>
    <p:sldId id="688" r:id="rId69"/>
    <p:sldId id="689" r:id="rId70"/>
    <p:sldId id="776" r:id="rId71"/>
    <p:sldId id="692" r:id="rId72"/>
    <p:sldId id="693" r:id="rId73"/>
    <p:sldId id="786" r:id="rId74"/>
    <p:sldId id="3304" r:id="rId75"/>
  </p:sldIdLst>
  <p:sldSz cx="9144000" cy="5143500" type="screen16x9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 autoAdjust="0"/>
    <p:restoredTop sz="83822" autoAdjust="0"/>
  </p:normalViewPr>
  <p:slideViewPr>
    <p:cSldViewPr snapToGrid="0" snapToObjects="1">
      <p:cViewPr varScale="1">
        <p:scale>
          <a:sx n="139" d="100"/>
          <a:sy n="139" d="100"/>
        </p:scale>
        <p:origin x="164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899F9D-5B24-6D41-9199-98DFA6EE99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0098DF-3AA4-3748-A4C8-F3375E1710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E05DA48-32F1-384B-A8E3-B9A4FCC3FCAF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DB52D1-0CF0-594E-A27E-079E38194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6C673DF-9D0F-784B-8E2E-C0F0D46CF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91223-2971-3A40-A5C9-ED4B34BEE9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E24C2-2D1D-0048-A264-A805E7C2D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45159B6-20CF-B84B-9172-37B59EAC855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8C323-387C-39D6-E964-CEB908D96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>
            <a:extLst>
              <a:ext uri="{FF2B5EF4-FFF2-40B4-BE49-F238E27FC236}">
                <a16:creationId xmlns:a16="http://schemas.microsoft.com/office/drawing/2014/main" id="{B6463A2E-B584-AC44-444F-6CC2BB5DA9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备注占位符 2">
            <a:extLst>
              <a:ext uri="{FF2B5EF4-FFF2-40B4-BE49-F238E27FC236}">
                <a16:creationId xmlns:a16="http://schemas.microsoft.com/office/drawing/2014/main" id="{46F155C8-FF99-4C52-C71F-F8D65152E6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加一个过渡也，您强调下我们为什么要研究宇宙再电离</a:t>
            </a:r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id="{20342171-0315-FEAD-A000-60D3D1875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4DB0C-AF38-174B-91D8-1505371E84E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872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3366E-7BEA-B94D-A9B9-81B1897DC5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923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3366E-7BEA-B94D-A9B9-81B1897DC5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940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>
            <a:extLst>
              <a:ext uri="{FF2B5EF4-FFF2-40B4-BE49-F238E27FC236}">
                <a16:creationId xmlns:a16="http://schemas.microsoft.com/office/drawing/2014/main" id="{67BF5FC5-1CAA-C348-9ADB-8167A1C38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备注占位符 2">
            <a:extLst>
              <a:ext uri="{FF2B5EF4-FFF2-40B4-BE49-F238E27FC236}">
                <a16:creationId xmlns:a16="http://schemas.microsoft.com/office/drawing/2014/main" id="{DF56C893-F908-854B-9B17-65CCD77B7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加一个过渡也，您强调下我们为什么要研究宇宙再电离</a:t>
            </a:r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id="{16F4C76B-5056-D045-A6D1-A70D6BE1C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4DB0C-AF38-174B-91D8-1505371E84E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42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63EABA6D-BD3C-E346-BBD1-EEA6F523A3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FD1BC-2220-FB4F-8AB3-D8E77BE96F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8444377B-B3D4-F54E-B3DA-08039D701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469ECBB-1DFB-F043-B560-5EBEE0BF3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728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8DEEA74E-188C-E648-A3A5-F8EDFCD2B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CBD03B-DB40-0040-9B93-50805C2743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CD86BE7A-377C-A949-9DE3-3D5CD65236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F14DF12-8891-1342-9D57-1AFDB523E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7977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>
            <a:extLst>
              <a:ext uri="{FF2B5EF4-FFF2-40B4-BE49-F238E27FC236}">
                <a16:creationId xmlns:a16="http://schemas.microsoft.com/office/drawing/2014/main" id="{35958574-8149-134C-850C-20F6B6FC87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>
            <a:extLst>
              <a:ext uri="{FF2B5EF4-FFF2-40B4-BE49-F238E27FC236}">
                <a16:creationId xmlns:a16="http://schemas.microsoft.com/office/drawing/2014/main" id="{CA556A25-40F0-3249-99D0-626AE26F92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6388" name="灯片编号占位符 3">
            <a:extLst>
              <a:ext uri="{FF2B5EF4-FFF2-40B4-BE49-F238E27FC236}">
                <a16:creationId xmlns:a16="http://schemas.microsoft.com/office/drawing/2014/main" id="{BE54B59B-0498-814E-8C6B-B1D9FE353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F7A26-81B6-B74B-AF04-7F95F402F45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09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A3A68093-C200-2542-BD64-78DE55C63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5EBC3-9C37-2F4A-95E8-43BF1A9EBC2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10474F1-1C4E-C14D-B305-34DEBC8DF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E7F1FFA-85A7-914A-9133-B81A6EAC4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A3A68093-C200-2542-BD64-78DE55C63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5EBC3-9C37-2F4A-95E8-43BF1A9EBC2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10474F1-1C4E-C14D-B305-34DEBC8DF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E7F1FFA-85A7-914A-9133-B81A6EAC4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119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A3A68093-C200-2542-BD64-78DE55C63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5EBC3-9C37-2F4A-95E8-43BF1A9EBC2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10474F1-1C4E-C14D-B305-34DEBC8DF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E7F1FFA-85A7-914A-9133-B81A6EAC4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1690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702E6-8116-3142-BA6A-B96C35F250C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28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>
            <a:extLst>
              <a:ext uri="{FF2B5EF4-FFF2-40B4-BE49-F238E27FC236}">
                <a16:creationId xmlns:a16="http://schemas.microsoft.com/office/drawing/2014/main" id="{67BF5FC5-1CAA-C348-9ADB-8167A1C38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备注占位符 2">
            <a:extLst>
              <a:ext uri="{FF2B5EF4-FFF2-40B4-BE49-F238E27FC236}">
                <a16:creationId xmlns:a16="http://schemas.microsoft.com/office/drawing/2014/main" id="{DF56C893-F908-854B-9B17-65CCD77B7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加一个过渡也，您强调下我们为什么要研究宇宙再电离</a:t>
            </a:r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id="{16F4C76B-5056-D045-A6D1-A70D6BE1C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4DB0C-AF38-174B-91D8-1505371E84E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97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37F1E-CF38-874D-931C-B8FC7D315F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981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AE03D-20C0-F246-8319-0289BD89762E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98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>
            <a:extLst>
              <a:ext uri="{FF2B5EF4-FFF2-40B4-BE49-F238E27FC236}">
                <a16:creationId xmlns:a16="http://schemas.microsoft.com/office/drawing/2014/main" id="{67BF5FC5-1CAA-C348-9ADB-8167A1C38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备注占位符 2">
            <a:extLst>
              <a:ext uri="{FF2B5EF4-FFF2-40B4-BE49-F238E27FC236}">
                <a16:creationId xmlns:a16="http://schemas.microsoft.com/office/drawing/2014/main" id="{DF56C893-F908-854B-9B17-65CCD77B7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加一个过渡也，您强调下我们为什么要研究宇宙再电离</a:t>
            </a:r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id="{16F4C76B-5056-D045-A6D1-A70D6BE1C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4DB0C-AF38-174B-91D8-1505371E84E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61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8254F-3F96-7537-995F-F90975D0E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B7A98E2C-0347-87D1-305A-0CBA3E87A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2B16D534-3746-0C93-4FCB-EF1CC8CC6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F6F4817-BB4A-1A02-CD2D-FC276D04A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9125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2749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A04F8-B667-B9C7-7A0E-7DC53EEFE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8C69FD38-4146-591D-67C8-20A8024303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EFA800C8-1630-65B1-2DE9-C030606748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E9815B4-A327-80E2-A9BE-DB6AB221D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69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64208-324D-B34E-8274-D4072B2CC13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52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8C649-B309-EE46-B3BE-9DFC43D825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872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791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690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Oort assigned his student, H.C. Van de Hulst, the job of figuring out what radio spectral lines might exist and what their frequencies would be.</a:t>
            </a:r>
          </a:p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After 1952 the first maps of the neutral hydrogen in the Galaxy were made and revealed, for the first time, the spiral structure of the Milky Way.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C10E6E-2B25-9F4A-BBAC-EDD20C152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369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265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1872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9822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071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>
            <a:extLst>
              <a:ext uri="{FF2B5EF4-FFF2-40B4-BE49-F238E27FC236}">
                <a16:creationId xmlns:a16="http://schemas.microsoft.com/office/drawing/2014/main" id="{67BF5FC5-1CAA-C348-9ADB-8167A1C38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备注占位符 2">
            <a:extLst>
              <a:ext uri="{FF2B5EF4-FFF2-40B4-BE49-F238E27FC236}">
                <a16:creationId xmlns:a16="http://schemas.microsoft.com/office/drawing/2014/main" id="{DF56C893-F908-854B-9B17-65CCD77B7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id="{16F4C76B-5056-D045-A6D1-A70D6BE1C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4DB0C-AF38-174B-91D8-1505371E84E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421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56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-- neutral fraction is the ratio of atomic hydrogen and total hydrogen including those ionized.   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AB508-6589-4E4E-9569-E5AA968E1E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15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-- neutral fraction is the ratio of atomic hydrogen and total hydrogen including those ionized.   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AB508-6589-4E4E-9569-E5AA968E1E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135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-- neutral fraction is the ratio of atomic hydrogen and total hydrogen including those ionized.   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AB508-6589-4E4E-9569-E5AA968E1E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093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-- neutral fraction is the ratio of atomic hydrogen and total hydrogen including those ionized.   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AB508-6589-4E4E-9569-E5AA968E1E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60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-- neutral fraction is the ratio of atomic hydrogen and total hydrogen including those ionized.   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AB508-6589-4E4E-9569-E5AA968E1E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651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3366E-7BEA-B94D-A9B9-81B1897DC5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12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F0F7-DD0B-EC4F-BFF7-9AFED357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4AF39-C6F7-DD45-80E1-A96E21C748BF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81B87-252F-A14D-B719-B12A4903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711FF-20C3-CA44-BFA3-ECDFC35D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0FA76-2B92-B143-92B5-78BAB4E237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517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217FB-2995-8945-AEB5-EEB9A606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26003-5ABC-F545-892D-D4BA76ABAF00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5A67-71AB-4C47-BC4D-3ED1138D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5FEC1-E8C3-234B-8695-E42D2771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40EE-F173-964B-98B6-0663A750A3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560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14B69-DCCB-7244-A30F-BCA6896E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A2A7-FA7C-6340-989D-D577921D454E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EE44-0363-304E-851B-CA220101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5746C-8780-5348-A7D0-E4C0EB3E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D68E-6F76-3745-8674-C8714AB665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3157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40F0E-2D3C-1640-A724-90523FA2E153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51B2-1FE8-954A-8935-20F0F38DF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42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93FB6-AA13-5F48-86CA-B0DD3E06EE8A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BD035-1064-214B-8BD6-AB194A0CF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99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F066E-3546-0F47-9607-2FFFAFD9C382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C07C-78A9-2D4E-A767-CD500B206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74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E0754-32F4-FF47-BB40-C3A4B2CC0082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9AD7D-9CE2-434C-AB0B-88EEE19C8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9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564D-294A-C44D-9F6C-D2B617514569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73FCF-8FBF-C941-8661-F534E2020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44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A137-A1D2-BA4F-ADAE-189A39B179C5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D9808-D285-E447-9833-A9ED99D43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8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ADFFF-F076-5A4B-9B36-07CAD132C66A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9FA0B-415E-BE42-828D-DA1D3ADA6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6B541-8088-034F-8108-E5D3A8C0E47C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FD886-1092-D349-82EB-AA7E8C5E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6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5090-EC43-6F41-871A-3A9BB07AE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82927-2698-8F4D-AE5C-9EA04EDA275B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F44F-DD3E-CD46-B1A4-17965A00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34B-ED48-8E4A-A550-6FBD6464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4DBB-AB74-B547-AA46-1202980C41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1491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5A021-0138-744B-B492-A784F7BE7104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B01DE-0C91-D347-98DE-3B967902B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38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6FC3B-860A-EC42-A237-F9C3D1FD40FA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4ADED-27E8-5E44-A513-E60DF5342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50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E0776-E2A8-1340-889B-CC25C9299A22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9A751-80D0-D141-9FF6-2D8CF85C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36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26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02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85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64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6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3A0A-F54B-F94F-8898-C051EDF2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EF51-EA94-2B49-A789-D61E6C32FB3B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973F-BB80-C044-AF77-B4A27EEB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F238-DEA0-0141-933F-6ED1C0EB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15AF-C9A5-0244-BD8C-8903A653CE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5042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4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7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94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82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E1E9CE-B3A5-E494-80F2-938AA20A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C4C455-72A0-332D-78EE-70B8C1314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3A31B9-5D12-4EC9-0E7E-4C30A711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4D963-0A16-564F-812C-970234F84C55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3980C-D1F2-7273-72A0-51414DB9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D43185-B77A-7A9E-8F3D-95A2BBBB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784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5BA66A-E1C5-B1D2-91DE-B3C9C0A6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679690-4409-E865-13DB-5A5332A29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182FDE-021D-12A4-3F40-20271972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A6E-E88B-2E4D-A1D2-000DA42B3ADC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BB6E49-50B0-530E-6838-09D7A2C0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CC07E4-A981-072A-3DB4-498AB3BD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295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9740D3-C83F-7608-D356-9A67146F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ED727D-AF85-5E97-CBF7-F5EF9B16F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53B103-3D7F-B94A-9EDC-1876BA16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09EA2-5647-9247-87EB-E1204B661ACC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5720E-3B19-0700-4E01-A75F6C1B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3D0813-2B16-643C-305C-40C862BA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609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7B5A20-DB57-CE39-F218-6B011E18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0A2C89-5A1C-56F6-D566-E05379DA7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C2C697-04B9-586D-14F3-9D943F031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AB120-9CC8-D8F0-5E5E-80488C0B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2304-1928-5D47-8401-FD8CFC958B96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C09412-416F-6E6D-B881-CDB3B7487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0479ED-7F69-8597-ABA2-18DDEAF6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617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4F604D-0E27-0917-EC4C-866C41C6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7B769E-9C82-2701-4EDD-5DC796258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6E4F40-AF24-66CE-B1AA-675B042E7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123977-0E22-4D72-C64A-3C79F8FD3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347BADA-A453-A114-7BFC-B82332414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4D904FF-E4B4-F0BF-D892-3A7192A4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E670-7C3A-B646-B31E-E554C981CAAD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8DD94E-13BC-B6D4-5A84-4005A2B6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5CC5A-8806-C5D2-447F-5ECC406E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93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8561E3-68E0-79B8-B3A6-E761DB00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3F6236-D081-7A06-E5C1-1E3037EE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5076-5687-8D4C-ADBF-339351403BFD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E821287-354E-058B-18C6-B293CACF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C9F888-6A62-7BD1-2FEE-9F45C03C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28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4F0D9-6BBA-4641-AB1F-EF67F6E5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4085-4173-224C-9A64-9BAE0EE84775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830A58-DC24-C740-BD2C-2F2B9F40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8C7BEF-A2D2-8849-BA1C-220C14A7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447F-CE2B-8543-8E42-7D3DB50195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6590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13D4C3-4C32-292F-CCCD-868420547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2023-7ACC-4548-934A-32D8C0CB4B89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A2A6950-303F-8325-6005-14C2A796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EF5DF6-2685-D9D3-4581-587DEDA1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96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3A7E8D-1240-7271-3B5B-B779B2093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E6D61D-B1E7-4BBE-70F8-E3BF572EB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65E60D-FD60-D218-F000-9B6C5C54C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66CFCD-DCBB-77D3-68E8-61445FF4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86D9-CF88-3040-B456-6C64F3576722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BE0BEB-231D-1A64-22EC-1E29A84E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11B9BA-4DCE-C28D-D633-825C7D50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58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D46DA-556D-4E24-392A-943C7B2C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B2081DE-81C3-922E-16B5-D6A4FB526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C449EE-37D3-D128-114D-FDAE8772A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BFA82A-EEFB-6602-85F0-9FFA13E9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6883-7DCA-4248-8331-968CE5F14241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1857E1-CCB9-71D9-C501-9F6303A2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DB83E9-4393-16DA-A93E-DE711368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132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5386-F28A-FAD6-06C8-40183596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BA08F8-86A5-15B9-C6CF-142ED7AC6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CB7FE2-E317-7F6A-29C0-2F0E15DE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C5DD-A123-6742-886E-9F65924041B3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21362-FB91-D5D1-480C-A382A1B1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43F807-772D-472F-D530-D13D30DF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1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209905-40A8-399E-077E-3D7F99A6F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DF2321-C28E-9176-4362-9A3087F0C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A9F8CC-D113-34D4-4383-36DC1B8B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3F9-D151-3441-A0E3-2D9768A91C00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53DFD-E1F4-204C-912E-0AFA2541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6559B2-67E9-0972-9912-2B959A17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979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F0F7-DD0B-EC4F-BFF7-9AFED357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4AF39-C6F7-DD45-80E1-A96E21C748BF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81B87-252F-A14D-B719-B12A4903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711FF-20C3-CA44-BFA3-ECDFC35D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0FA76-2B92-B143-92B5-78BAB4E237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1532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5090-EC43-6F41-871A-3A9BB07AE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82927-2698-8F4D-AE5C-9EA04EDA275B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F44F-DD3E-CD46-B1A4-17965A00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34B-ED48-8E4A-A550-6FBD6464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4DBB-AB74-B547-AA46-1202980C41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9772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3A0A-F54B-F94F-8898-C051EDF2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EF51-EA94-2B49-A789-D61E6C32FB3B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973F-BB80-C044-AF77-B4A27EEB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F238-DEA0-0141-933F-6ED1C0EB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15AF-C9A5-0244-BD8C-8903A653CE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5187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4F0D9-6BBA-4641-AB1F-EF67F6E5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4085-4173-224C-9A64-9BAE0EE84775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830A58-DC24-C740-BD2C-2F2B9F40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8C7BEF-A2D2-8849-BA1C-220C14A7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447F-CE2B-8543-8E42-7D3DB50195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4037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D2B1FB-CCC0-104F-A6C6-72512F49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5A5C-792A-9242-A9F8-0BE49B7997E6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D6469B-F469-5A42-B071-F5A7E864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EA1CF-7B2E-704B-A61C-6CB999A9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752B8-E6B7-D64A-B00E-BD4BAE4A2E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568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D2B1FB-CCC0-104F-A6C6-72512F49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5A5C-792A-9242-A9F8-0BE49B7997E6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D6469B-F469-5A42-B071-F5A7E864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EA1CF-7B2E-704B-A61C-6CB999A9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752B8-E6B7-D64A-B00E-BD4BAE4A2E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3513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704592-54D4-AE49-BEC2-EEA07B2A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245-326D-D749-95D3-D9181A152178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8E079C-6DE5-6F48-8D51-F523455E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17A9A8-33C4-A04B-A899-386EA441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AB45-5264-F542-8A3B-23673E92AE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505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C5D667-49A8-1547-B8D6-D9E13095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47BAD-3278-5A48-BD29-89B26602569D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47F0CE-51B8-9B45-BAD1-B41C8903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24FDC7-079D-F049-903D-31E52B1C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3666-628F-544F-A748-60F26AB024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6628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22D1BA-E141-8B4E-997C-7D9B2484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56FE6-4821-9249-BD16-F72DD868D3CA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BF36AE-C062-4C48-A170-804BA2FE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973A71-4F55-AD44-8BAE-963D08F0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1371-95C6-BA4D-A74C-691605C887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52627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6F6EDC-ABBE-C746-BC14-406D8956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0453-A6F8-4647-8EF9-79131D198CB9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53D76-4EF6-AE4C-A765-C256A3FF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F44353-2EDF-7641-A666-B650EAD5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A83D-F10C-CE4E-8426-A2F4370A6E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3309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217FB-2995-8945-AEB5-EEB9A606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26003-5ABC-F545-892D-D4BA76ABAF00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5A67-71AB-4C47-BC4D-3ED1138D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5FEC1-E8C3-234B-8695-E42D2771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40EE-F173-964B-98B6-0663A750A3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8988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14B69-DCCB-7244-A30F-BCA6896E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A2A7-FA7C-6340-989D-D577921D454E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EE44-0363-304E-851B-CA220101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5746C-8780-5348-A7D0-E4C0EB3E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D68E-6F76-3745-8674-C8714AB665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64922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147C2-ED2D-C39B-1438-988875BE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7B3B4F-AAD4-672C-5B40-2FF34F1C1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0E8896-CAFE-8F27-C066-3D23FB56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BC3B7F-8949-9032-868B-4808F1F7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1BD372-127F-6CD3-A0CF-723A00EE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3767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307705-C49B-AFDF-3EB4-BE56F8C0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2D462F-6648-F9FE-497E-C072CCC7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AE0D1D-4AEC-B2EA-C1B3-E7E0CF53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3220BD-5B15-9813-D602-3C4107C6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CCB9EF-EEFD-4E19-B811-9038EC36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75440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1D599E-3E30-A12E-7DD4-7B3DDC9E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927D54-5F0D-5E1F-2387-C0CAD7BA4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B914E0-E69C-41B3-F0E3-696340CF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63F925-CB93-A381-A059-4523093D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81DFB-2527-9E35-700C-9EBF2992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5424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BD5FCC-A48B-A773-4F4D-9B567CD2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2FEE5-C516-15F4-DA1E-D79FA4568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2D452C-803C-C676-45A9-5D80F8719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B0403-DFAE-A693-ADE1-9763480D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AC171B-6FCF-CE76-1115-FA49099C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FB67F4-0C02-A606-DD13-373D7119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151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704592-54D4-AE49-BEC2-EEA07B2A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245-326D-D749-95D3-D9181A152178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8E079C-6DE5-6F48-8D51-F523455E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17A9A8-33C4-A04B-A899-386EA441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AB45-5264-F542-8A3B-23673E92AE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91737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983B0C-C9E5-220A-B7F0-53DD9B29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E74AF0-2B15-E9E2-6AEF-5B7A1AB93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CF3502-6131-38C3-5357-28E600FE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8D2058-89DE-1AF6-B674-F9A2551F4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326D64-25AE-A393-2A3B-86182F1A8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005B9F-3B07-956E-5B31-9D263E0A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C46178-6F0E-9E7E-88B6-37070333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E466E5-600F-A3D6-0F33-D4169EBF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6601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5CAF91-F81E-68E9-FA08-0B22A6FB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8081018-2DC2-BEFC-0663-E82053E8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8C8AD8-1B7A-92E3-2D9C-5244CF4A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2AE8C0-3578-F001-D6EC-906171D7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4090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C79F15-2E31-6118-8159-128AAE593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BA5E343-6506-5833-C8E6-01533C21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FA62A1-BEEC-1CFF-D8E7-461857087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8852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F689BB-04AA-CC4F-5677-C2FBD3E5C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E55DE7-ED5F-766F-DB0F-26149BC77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0D76B0-8B9D-9C1F-8051-B56A3565F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84D4A1-3A84-C153-FECB-8BB7EE61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C948D5-F2B1-51B3-38F5-A6AC8BBB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C8BCA6-675A-35DC-836D-37AF6A04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8842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F79C05-ADAE-5532-6664-8AA6B85E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5CDE1F-11FE-B6D5-8EB1-1B9F2BD90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BEA06D-CE4C-90F0-59AE-21605F8DB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FED84E-F20D-8E01-6B68-3F3D8803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8F0543-62CE-603D-6E6C-A657D1250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4588E6-0B75-BDF3-56A2-5E6A357B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2280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6CB8B-DA1E-83B5-12E0-487E0060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3CCCFE-6552-6CCE-C08D-BBAA29802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FE968B-F465-8B34-4699-52BA0BFE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23EDC5-0118-462A-0E44-78B6BD3A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7BEA9-1994-49F4-1367-59D5ABEC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5030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E77286D-4D90-FC63-AC6D-F1C6776FD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98F375-9208-0B19-2081-A3B10A9E2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627CEE-5A59-F80B-BA57-9350664FB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D2C526-BA2D-70B1-70D6-C6B4DEB8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79EB4-C84E-6298-834E-03A9CCC7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046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C5D667-49A8-1547-B8D6-D9E13095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47BAD-3278-5A48-BD29-89B26602569D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47F0CE-51B8-9B45-BAD1-B41C8903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24FDC7-079D-F049-903D-31E52B1C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3666-628F-544F-A748-60F26AB024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0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22D1BA-E141-8B4E-997C-7D9B2484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56FE6-4821-9249-BD16-F72DD868D3CA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BF36AE-C062-4C48-A170-804BA2FE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973A71-4F55-AD44-8BAE-963D08F0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1371-95C6-BA4D-A74C-691605C887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33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6F6EDC-ABBE-C746-BC14-406D8956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0453-A6F8-4647-8EF9-79131D198CB9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53D76-4EF6-AE4C-A765-C256A3FF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F44353-2EDF-7641-A666-B650EAD5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A83D-F10C-CE4E-8426-A2F4370A6E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057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7D2EFD-2C96-A644-90D0-4C8D2C29C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1399D0-5852-5E4E-B190-3ACE06B0FD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2D961-B3B9-2A47-8F3E-C0393AB44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C86CA89-4E34-9F44-BBA0-95D82477721D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C4B62-1087-C14B-AC16-5C06815F8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6FB91-BB00-8349-B25A-F985004F7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35B61E6-F926-C444-AB0B-C737556023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pPr>
              <a:defRPr/>
            </a:pPr>
            <a:fld id="{1FD9E3F8-B389-0948-BACE-D0D027AC2574}" type="datetime1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pPr>
              <a:defRPr/>
            </a:pPr>
            <a:fld id="{3C0830DB-A8C9-7C4C-9CEF-6FFF9B713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1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1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»"/>
        <a:defRPr sz="15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D7C2C-AA38-C24D-A127-531B065C5134}" type="datetimeFigureOut">
              <a:rPr lang="en-US" smtClean="0"/>
              <a:pPr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6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6F8160-1F52-A219-C171-A84A532D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BD087-4A76-BDDE-F061-3777E2703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A679DC-B87E-2F62-DA98-1541FA0FC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EB8D6-C4E3-7542-8EAE-0DBA26F26A7A}" type="datetime1">
              <a:rPr lang="en-US" altLang="zh-CN" smtClean="0"/>
              <a:t>7/4/25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DB054B-B652-3F0E-CE38-19C67E0D4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0F1935-4C0A-2E3A-B3EA-DFC36331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5942-41ED-49BC-9287-CA2E408A85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03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7D2EFD-2C96-A644-90D0-4C8D2C29C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1399D0-5852-5E4E-B190-3ACE06B0FD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2D961-B3B9-2A47-8F3E-C0393AB44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C86CA89-4E34-9F44-BBA0-95D82477721D}" type="datetimeFigureOut">
              <a:rPr lang="en-US" altLang="zh-CN"/>
              <a:pPr>
                <a:defRPr/>
              </a:pPr>
              <a:t>7/4/25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C4B62-1087-C14B-AC16-5C06815F8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675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6FB91-BB00-8349-B25A-F985004F7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35B61E6-F926-C444-AB0B-C737556023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297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825E033-E3AF-DE02-C5D7-F9E493BC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6029C3-9765-C423-AEBC-0B316693D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0CFB9F-EF43-3FDE-2923-4091FD3FF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A8DB5-9BC9-D042-B424-B10ECD6BB2AA}" type="datetimeFigureOut">
              <a:rPr kumimoji="1" lang="zh-CN" altLang="en-US" smtClean="0"/>
              <a:t>2025/7/4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3A48FC-F96F-3C29-1F00-59684D95B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2F0A8F-842C-36C8-9FAC-A17AEB5F5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82CA0-BC70-C648-8988-49896DC53F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26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9.emf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g"/><Relationship Id="rId5" Type="http://schemas.openxmlformats.org/officeDocument/2006/relationships/image" Target="../media/image80.emf"/><Relationship Id="rId4" Type="http://schemas.openxmlformats.org/officeDocument/2006/relationships/image" Target="../media/image8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41.png"/><Relationship Id="rId3" Type="http://schemas.openxmlformats.org/officeDocument/2006/relationships/image" Target="../media/image180.png"/><Relationship Id="rId7" Type="http://schemas.openxmlformats.org/officeDocument/2006/relationships/image" Target="../media/image350.png"/><Relationship Id="rId12" Type="http://schemas.openxmlformats.org/officeDocument/2006/relationships/image" Target="../media/image40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0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Relationship Id="rId1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3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4.png"/><Relationship Id="rId4" Type="http://schemas.openxmlformats.org/officeDocument/2006/relationships/image" Target="../media/image881.png"/><Relationship Id="rId9" Type="http://schemas.openxmlformats.org/officeDocument/2006/relationships/image" Target="../media/image10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4.pn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Relationship Id="rId9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4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4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4.png"/><Relationship Id="rId4" Type="http://schemas.openxmlformats.org/officeDocument/2006/relationships/image" Target="../media/image11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>
            <a:extLst>
              <a:ext uri="{FF2B5EF4-FFF2-40B4-BE49-F238E27FC236}">
                <a16:creationId xmlns:a16="http://schemas.microsoft.com/office/drawing/2014/main" id="{A5938526-A2C1-CB43-84EF-565FD462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6458"/>
            <a:ext cx="9151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B2B31E7-1394-A74E-ADD1-B2C18AA90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3555" y="3733689"/>
            <a:ext cx="5578475" cy="517525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+mj-cs"/>
              </a:rPr>
              <a:t>茅奕｜清华大学天文系</a:t>
            </a:r>
            <a:endParaRPr lang="en-US" sz="2800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  <a:cs typeface="+mj-cs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06925B6-B508-FD41-8495-B2EE00CE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8" y="4913313"/>
            <a:ext cx="8445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900">
                <a:latin typeface="Songti TC" panose="02010600040101010101" pitchFamily="2" charset="-120"/>
                <a:ea typeface="Songti TC" panose="02010600040101010101" pitchFamily="2" charset="-120"/>
                <a:cs typeface="宋体" panose="02010600030101010101" pitchFamily="2" charset="-122"/>
              </a:rPr>
              <a:t>图：</a:t>
            </a:r>
            <a:r>
              <a:rPr lang="en-US" altLang="en-US" sz="900">
                <a:latin typeface="Songti TC" panose="02010600040101010101" pitchFamily="2" charset="-120"/>
                <a:ea typeface="Songti TC" panose="02010600040101010101" pitchFamily="2" charset="-120"/>
                <a:cs typeface="宋体" panose="02010600030101010101" pitchFamily="2" charset="-122"/>
              </a:rPr>
              <a:t>Avi Loeb</a:t>
            </a:r>
          </a:p>
        </p:txBody>
      </p:sp>
      <p:pic>
        <p:nvPicPr>
          <p:cNvPr id="14341" name="图片 1">
            <a:extLst>
              <a:ext uri="{FF2B5EF4-FFF2-40B4-BE49-F238E27FC236}">
                <a16:creationId xmlns:a16="http://schemas.microsoft.com/office/drawing/2014/main" id="{AE780B13-AE07-3744-A844-3DCF226F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4400550"/>
            <a:ext cx="782638" cy="74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>
            <a:extLst>
              <a:ext uri="{FF2B5EF4-FFF2-40B4-BE49-F238E27FC236}">
                <a16:creationId xmlns:a16="http://schemas.microsoft.com/office/drawing/2014/main" id="{C63767B7-F40D-1C4F-9B7F-79255F97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4398963"/>
            <a:ext cx="7524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C8EC2A-CBAD-BD00-0E34-8A688C666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0932"/>
            <a:ext cx="9145588" cy="2902226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Cosmic Dawn and Epoch of Reionization: </a:t>
            </a:r>
            <a:b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zh-CN" altLang="en-US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宇宙黎明和再电离</a:t>
            </a:r>
            <a:b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Lecture 2: Observations</a:t>
            </a:r>
            <a:b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zh-CN" altLang="en-US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第二讲：观测</a:t>
            </a:r>
            <a:endParaRPr lang="en-US" sz="3600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4322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682033-61DF-EF47-B860-049012950083}"/>
              </a:ext>
            </a:extLst>
          </p:cNvPr>
          <p:cNvGrpSpPr/>
          <p:nvPr/>
        </p:nvGrpSpPr>
        <p:grpSpPr>
          <a:xfrm>
            <a:off x="5760721" y="2839597"/>
            <a:ext cx="3103813" cy="2303903"/>
            <a:chOff x="5118041" y="2958704"/>
            <a:chExt cx="3474824" cy="2055661"/>
          </a:xfrm>
        </p:grpSpPr>
        <p:pic>
          <p:nvPicPr>
            <p:cNvPr id="15" name="Picture 12" descr="f2-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18041" y="2958704"/>
              <a:ext cx="3474824" cy="205566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6" name="Picture 13" descr="latex-image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26678" y="4800601"/>
              <a:ext cx="3257550" cy="213764"/>
            </a:xfrm>
            <a:prstGeom prst="rect">
              <a:avLst/>
            </a:prstGeom>
            <a:noFill/>
          </p:spPr>
        </p:pic>
      </p:grp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126375" y="254488"/>
            <a:ext cx="685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Spin temperature couplings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D0000-2BC8-4345-A94D-0A45412B42C0}"/>
              </a:ext>
            </a:extLst>
          </p:cNvPr>
          <p:cNvSpPr txBox="1"/>
          <p:nvPr/>
        </p:nvSpPr>
        <p:spPr>
          <a:xfrm>
            <a:off x="91440" y="748690"/>
            <a:ext cx="62844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Absorption of CMB photons and stimulated emission				</a:t>
            </a:r>
          </a:p>
          <a:p>
            <a:pPr marL="457200" marR="0" lvl="0" indent="-4572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Collisional excitation: collisions with neutral H atoms, residual electrons and protons (thru Compton scattering)</a:t>
            </a:r>
          </a:p>
          <a:p>
            <a:pPr marL="457200" marR="0" lvl="0" indent="-4572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0" indent="-4572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Wouthuysen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-Field (WF) Effect/ Ly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α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pumping: Scattering off Ly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α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photons 			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FF983-7D88-6246-9F40-336544D88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962" y="748690"/>
            <a:ext cx="1599159" cy="3498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CCFE9-2FB0-FA4E-A0B9-B15569461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962" y="1446922"/>
            <a:ext cx="1224982" cy="37282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A6657C-3046-4D41-A504-B8FAC7C69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962" y="2443899"/>
            <a:ext cx="2347200" cy="41728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8696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GM-history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63" y="718851"/>
            <a:ext cx="4807874" cy="35715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6322" name="Rectangle 7"/>
          <p:cNvSpPr>
            <a:spLocks noChangeArrowheads="1"/>
          </p:cNvSpPr>
          <p:nvPr/>
        </p:nvSpPr>
        <p:spPr bwMode="auto">
          <a:xfrm>
            <a:off x="-14229" y="9826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5653393" y="4442847"/>
            <a:ext cx="916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8" charset="-128"/>
                <a:cs typeface="Times New Roman" panose="02020603050405020304" pitchFamily="18" charset="0"/>
              </a:rPr>
              <a:t>Ly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α</a:t>
            </a: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pumping</a:t>
            </a:r>
          </a:p>
        </p:txBody>
      </p:sp>
      <p:sp>
        <p:nvSpPr>
          <p:cNvPr id="56326" name="Line 33"/>
          <p:cNvSpPr>
            <a:spLocks noChangeShapeType="1"/>
          </p:cNvSpPr>
          <p:nvPr/>
        </p:nvSpPr>
        <p:spPr bwMode="auto">
          <a:xfrm flipH="1" flipV="1">
            <a:off x="6296344" y="1745673"/>
            <a:ext cx="556798" cy="269590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6464988" y="4442211"/>
            <a:ext cx="925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X-ray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heating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3467512" y="4375679"/>
            <a:ext cx="1090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Collisional</a:t>
            </a: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excitation</a:t>
            </a:r>
          </a:p>
        </p:txBody>
      </p:sp>
      <p:sp>
        <p:nvSpPr>
          <p:cNvPr id="18" name="Line 33"/>
          <p:cNvSpPr>
            <a:spLocks noChangeShapeType="1"/>
          </p:cNvSpPr>
          <p:nvPr/>
        </p:nvSpPr>
        <p:spPr bwMode="auto">
          <a:xfrm flipV="1">
            <a:off x="4123112" y="2094806"/>
            <a:ext cx="315883" cy="22943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H="1" flipV="1">
            <a:off x="5743098" y="2823925"/>
            <a:ext cx="220564" cy="1565194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4543350" y="4389119"/>
            <a:ext cx="1124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Adiabatically cooling</a:t>
            </a:r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H="1" flipV="1">
            <a:off x="4894118" y="2534048"/>
            <a:ext cx="43641" cy="184163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10281-7385-FF46-8EA3-50EBB00483CC}"/>
              </a:ext>
            </a:extLst>
          </p:cNvPr>
          <p:cNvSpPr/>
          <p:nvPr/>
        </p:nvSpPr>
        <p:spPr>
          <a:xfrm>
            <a:off x="3600520" y="4798855"/>
            <a:ext cx="69281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975" b="0" i="1" u="none" strike="noStrike" kern="120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s</a:t>
            </a:r>
            <a:r>
              <a:rPr kumimoji="0" lang="en-US" sz="975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pitchFamily="2" charset="2"/>
              </a:rPr>
              <a:t></a:t>
            </a:r>
            <a:r>
              <a:rPr kumimoji="0" lang="en-US" sz="975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</a:t>
            </a:r>
            <a:r>
              <a:rPr kumimoji="0" lang="en-US" sz="975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975" b="0" i="1" u="none" strike="noStrike" kern="120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gas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72B074-0FF3-A341-8A46-7E70F6D98491}"/>
              </a:ext>
            </a:extLst>
          </p:cNvPr>
          <p:cNvSpPr/>
          <p:nvPr/>
        </p:nvSpPr>
        <p:spPr>
          <a:xfrm>
            <a:off x="5772170" y="4823721"/>
            <a:ext cx="69281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975" b="0" i="1" u="none" strike="noStrike" kern="120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s</a:t>
            </a:r>
            <a:r>
              <a:rPr kumimoji="0" lang="en-US" sz="975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pitchFamily="2" charset="2"/>
              </a:rPr>
              <a:t></a:t>
            </a:r>
            <a:r>
              <a:rPr kumimoji="0" lang="en-US" sz="975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</a:t>
            </a:r>
            <a:r>
              <a:rPr kumimoji="0" lang="en-US" sz="975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975" b="0" i="1" u="none" strike="noStrike" kern="120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gas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9D5A9-9ACE-CA46-A614-2CEB1AAE3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178" y="4809474"/>
            <a:ext cx="1100278" cy="188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4BC6B-F1C7-1244-A372-147C2A12271C}"/>
              </a:ext>
            </a:extLst>
          </p:cNvPr>
          <p:cNvSpPr txBox="1"/>
          <p:nvPr/>
        </p:nvSpPr>
        <p:spPr>
          <a:xfrm>
            <a:off x="0" y="10965"/>
            <a:ext cx="9129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CMB, cosmic gas temperature, and 21 cm spin temperature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the dark ages, cosmic dawn and the epoch of reionization</a:t>
            </a:r>
          </a:p>
        </p:txBody>
      </p:sp>
      <p:sp>
        <p:nvSpPr>
          <p:cNvPr id="16" name="Line 33">
            <a:extLst>
              <a:ext uri="{FF2B5EF4-FFF2-40B4-BE49-F238E27FC236}">
                <a16:creationId xmlns:a16="http://schemas.microsoft.com/office/drawing/2014/main" id="{9B4E5B2F-8DCD-2A41-9854-73E8BA8B3A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17772" y="1429789"/>
            <a:ext cx="805339" cy="2945889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Line 33">
            <a:extLst>
              <a:ext uri="{FF2B5EF4-FFF2-40B4-BE49-F238E27FC236}">
                <a16:creationId xmlns:a16="http://schemas.microsoft.com/office/drawing/2014/main" id="{BC0C4D00-96AD-B346-AE4A-113085BC65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80460" y="2311027"/>
            <a:ext cx="187850" cy="207809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37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pedplot_nu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686" y="734636"/>
            <a:ext cx="4351713" cy="4351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6324" name="Line 33"/>
          <p:cNvSpPr>
            <a:spLocks noChangeShapeType="1"/>
          </p:cNvSpPr>
          <p:nvPr/>
        </p:nvSpPr>
        <p:spPr bwMode="auto">
          <a:xfrm flipH="1" flipV="1">
            <a:off x="3752041" y="2922992"/>
            <a:ext cx="1416" cy="521244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3068193" y="3396309"/>
            <a:ext cx="967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8" charset="-128"/>
                <a:cs typeface="Times New Roman" panose="02020603050405020304" pitchFamily="18" charset="0"/>
              </a:rPr>
              <a:t>Ly</a:t>
            </a:r>
            <a:r>
              <a:rPr kumimoji="0" lang="el-GR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8" charset="-128"/>
                <a:cs typeface="Times New Roman" panose="02020603050405020304" pitchFamily="18" charset="0"/>
              </a:rPr>
              <a:t>α</a:t>
            </a: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8" charset="-128"/>
                <a:cs typeface="Times New Roman" panose="02020603050405020304" pitchFamily="18" charset="0"/>
              </a:rPr>
              <a:t>pumping</a:t>
            </a:r>
          </a:p>
        </p:txBody>
      </p:sp>
      <p:sp>
        <p:nvSpPr>
          <p:cNvPr id="56326" name="Line 33"/>
          <p:cNvSpPr>
            <a:spLocks noChangeShapeType="1"/>
          </p:cNvSpPr>
          <p:nvPr/>
        </p:nvSpPr>
        <p:spPr bwMode="auto">
          <a:xfrm flipH="1" flipV="1">
            <a:off x="3989433" y="1835732"/>
            <a:ext cx="3864" cy="115536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3841706" y="2984513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X-ray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heating</a:t>
            </a:r>
          </a:p>
        </p:txBody>
      </p:sp>
      <p:sp>
        <p:nvSpPr>
          <p:cNvPr id="56328" name="Line 33"/>
          <p:cNvSpPr>
            <a:spLocks noChangeShapeType="1"/>
          </p:cNvSpPr>
          <p:nvPr/>
        </p:nvSpPr>
        <p:spPr bwMode="auto">
          <a:xfrm flipV="1">
            <a:off x="4492173" y="1448491"/>
            <a:ext cx="0" cy="6858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4188182" y="2133979"/>
            <a:ext cx="1097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Reionization</a:t>
            </a: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</a:t>
            </a: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2378236" y="4871302"/>
            <a:ext cx="16573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 w="9525" cap="flat" cmpd="sng" algn="ctr">
                  <a:solidFill>
                    <a:prstClr val="black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effectLst/>
                <a:uLnTx/>
                <a:uFillTx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Pritchard &amp; Loeb, PRD ‘10</a:t>
            </a:r>
          </a:p>
        </p:txBody>
      </p:sp>
      <p:sp>
        <p:nvSpPr>
          <p:cNvPr id="56337" name="Line 33"/>
          <p:cNvSpPr>
            <a:spLocks noChangeShapeType="1"/>
          </p:cNvSpPr>
          <p:nvPr/>
        </p:nvSpPr>
        <p:spPr bwMode="auto">
          <a:xfrm flipV="1">
            <a:off x="3430421" y="1725178"/>
            <a:ext cx="0" cy="6858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2744239" y="2410978"/>
            <a:ext cx="808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First galaxies form</a:t>
            </a:r>
          </a:p>
        </p:txBody>
      </p:sp>
      <p:sp>
        <p:nvSpPr>
          <p:cNvPr id="29" name="Line 33"/>
          <p:cNvSpPr>
            <a:spLocks noChangeShapeType="1"/>
          </p:cNvSpPr>
          <p:nvPr/>
        </p:nvSpPr>
        <p:spPr bwMode="auto">
          <a:xfrm>
            <a:off x="3055520" y="1572404"/>
            <a:ext cx="8352" cy="518048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2885291" y="1086960"/>
            <a:ext cx="1090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Collisional</a:t>
            </a: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excitation</a:t>
            </a: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 flipV="1">
            <a:off x="5949503" y="1669985"/>
            <a:ext cx="0" cy="6858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5160126" y="2355473"/>
            <a:ext cx="13734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Post-</a:t>
            </a:r>
            <a:r>
              <a:rPr kumimoji="0" lang="en-US" sz="1200" b="0" i="0" u="none" strike="noStrike" kern="1200" cap="none" spc="0" normalizeH="0" baseline="0" noProof="0" dirty="0" err="1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reionization</a:t>
            </a: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BD4852-9AFB-FB4A-B221-CC1355529DB7}"/>
              </a:ext>
            </a:extLst>
          </p:cNvPr>
          <p:cNvSpPr txBox="1"/>
          <p:nvPr/>
        </p:nvSpPr>
        <p:spPr>
          <a:xfrm>
            <a:off x="1456288" y="10965"/>
            <a:ext cx="642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(Global) Cosmic 21 cm Background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21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厘米平均信号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the dark ages, cosmic dawn and the epoch of reionization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FC2D5E89-6DB7-0A4E-9C7B-168A45017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107" y="2991092"/>
            <a:ext cx="947564" cy="523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第一代星系形成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AC2B2A1A-77A0-AD45-87E8-D5F0E8DC0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133" y="2948811"/>
            <a:ext cx="557734" cy="523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加热宇宙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A31A781C-82EF-E845-9B15-80BA3CA16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121" y="2364379"/>
            <a:ext cx="781120" cy="3077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再电离</a:t>
            </a:r>
          </a:p>
        </p:txBody>
      </p:sp>
    </p:spTree>
    <p:extLst>
      <p:ext uri="{BB962C8B-B14F-4D97-AF65-F5344CB8AC3E}">
        <p14:creationId xmlns:p14="http://schemas.microsoft.com/office/powerpoint/2010/main" val="98734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7">
            <a:extLst>
              <a:ext uri="{FF2B5EF4-FFF2-40B4-BE49-F238E27FC236}">
                <a16:creationId xmlns:a16="http://schemas.microsoft.com/office/drawing/2014/main" id="{B950E405-C86B-9249-96AC-3228E20FD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2940050"/>
            <a:ext cx="1882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平均信号</a:t>
            </a:r>
          </a:p>
        </p:txBody>
      </p:sp>
      <p:sp>
        <p:nvSpPr>
          <p:cNvPr id="94211" name="Text Box 7">
            <a:extLst>
              <a:ext uri="{FF2B5EF4-FFF2-40B4-BE49-F238E27FC236}">
                <a16:creationId xmlns:a16="http://schemas.microsoft.com/office/drawing/2014/main" id="{716C7A10-9D30-104A-8259-378D9BA0A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3822700"/>
            <a:ext cx="1882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统计起伏信号</a:t>
            </a:r>
          </a:p>
        </p:txBody>
      </p:sp>
      <p:sp>
        <p:nvSpPr>
          <p:cNvPr id="94212" name="Text Box 7">
            <a:extLst>
              <a:ext uri="{FF2B5EF4-FFF2-40B4-BE49-F238E27FC236}">
                <a16:creationId xmlns:a16="http://schemas.microsoft.com/office/drawing/2014/main" id="{A55A27F5-9BD8-F044-9A4E-992F39BC3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1343025"/>
            <a:ext cx="1882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图像信号</a:t>
            </a:r>
          </a:p>
        </p:txBody>
      </p:sp>
      <p:sp>
        <p:nvSpPr>
          <p:cNvPr id="94213" name="Rectangle 7">
            <a:extLst>
              <a:ext uri="{FF2B5EF4-FFF2-40B4-BE49-F238E27FC236}">
                <a16:creationId xmlns:a16="http://schemas.microsoft.com/office/drawing/2014/main" id="{4D38C500-6599-D142-823B-36D77D26E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572000"/>
            <a:ext cx="15462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图：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A. Liu &amp; R. Shaw</a:t>
            </a:r>
          </a:p>
        </p:txBody>
      </p:sp>
      <p:grpSp>
        <p:nvGrpSpPr>
          <p:cNvPr id="94214" name="组合 6">
            <a:extLst>
              <a:ext uri="{FF2B5EF4-FFF2-40B4-BE49-F238E27FC236}">
                <a16:creationId xmlns:a16="http://schemas.microsoft.com/office/drawing/2014/main" id="{FA8F6144-3D1C-9647-8373-DD905C92607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542925"/>
            <a:ext cx="6400800" cy="3963988"/>
            <a:chOff x="457200" y="314325"/>
            <a:chExt cx="6959600" cy="4483100"/>
          </a:xfrm>
        </p:grpSpPr>
        <p:pic>
          <p:nvPicPr>
            <p:cNvPr id="94215" name="Picture 2">
              <a:extLst>
                <a:ext uri="{FF2B5EF4-FFF2-40B4-BE49-F238E27FC236}">
                  <a16:creationId xmlns:a16="http://schemas.microsoft.com/office/drawing/2014/main" id="{C3B517EC-6EA4-A240-8B09-A97907677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4325"/>
              <a:ext cx="6719887" cy="44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6" name="Text Box 7">
              <a:extLst>
                <a:ext uri="{FF2B5EF4-FFF2-40B4-BE49-F238E27FC236}">
                  <a16:creationId xmlns:a16="http://schemas.microsoft.com/office/drawing/2014/main" id="{54891859-1229-8841-989A-E67ACC8E9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362" y="3074987"/>
              <a:ext cx="1030288" cy="5916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第一代星系形成</a:t>
              </a:r>
            </a:p>
          </p:txBody>
        </p:sp>
        <p:sp>
          <p:nvSpPr>
            <p:cNvPr id="94217" name="Text Box 7">
              <a:extLst>
                <a:ext uri="{FF2B5EF4-FFF2-40B4-BE49-F238E27FC236}">
                  <a16:creationId xmlns:a16="http://schemas.microsoft.com/office/drawing/2014/main" id="{010B5BC9-F904-E640-82DA-9FB8A43B6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837" y="3074987"/>
              <a:ext cx="849313" cy="34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再电离</a:t>
              </a:r>
            </a:p>
          </p:txBody>
        </p:sp>
        <p:sp>
          <p:nvSpPr>
            <p:cNvPr id="94218" name="Text Box 7">
              <a:extLst>
                <a:ext uri="{FF2B5EF4-FFF2-40B4-BE49-F238E27FC236}">
                  <a16:creationId xmlns:a16="http://schemas.microsoft.com/office/drawing/2014/main" id="{D75FB922-9534-8F47-9FC7-E6ACCF584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500" y="3268663"/>
              <a:ext cx="606425" cy="5916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加热宇宙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2D94DD-9BB7-FD41-A7A7-443448651452}"/>
                </a:ext>
              </a:extLst>
            </p:cNvPr>
            <p:cNvCxnSpPr>
              <a:cxnSpLocks/>
            </p:cNvCxnSpPr>
            <p:nvPr/>
          </p:nvCxnSpPr>
          <p:spPr>
            <a:xfrm>
              <a:off x="4428937" y="2872762"/>
              <a:ext cx="0" cy="272900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84D8FB-2C85-F44E-8634-8E30884A8D90}"/>
                </a:ext>
              </a:extLst>
            </p:cNvPr>
            <p:cNvCxnSpPr>
              <a:cxnSpLocks/>
            </p:cNvCxnSpPr>
            <p:nvPr/>
          </p:nvCxnSpPr>
          <p:spPr>
            <a:xfrm>
              <a:off x="2499167" y="2815310"/>
              <a:ext cx="0" cy="271104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6A27E4-B705-6149-9AEF-2080555A5578}"/>
                </a:ext>
              </a:extLst>
            </p:cNvPr>
            <p:cNvCxnSpPr>
              <a:cxnSpLocks/>
            </p:cNvCxnSpPr>
            <p:nvPr/>
          </p:nvCxnSpPr>
          <p:spPr>
            <a:xfrm>
              <a:off x="3034255" y="3032552"/>
              <a:ext cx="0" cy="271105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右中括号 1">
              <a:extLst>
                <a:ext uri="{FF2B5EF4-FFF2-40B4-BE49-F238E27FC236}">
                  <a16:creationId xmlns:a16="http://schemas.microsoft.com/office/drawing/2014/main" id="{0C2652DA-2618-8B40-8137-8F9F973C17C3}"/>
                </a:ext>
              </a:extLst>
            </p:cNvPr>
            <p:cNvSpPr/>
            <p:nvPr/>
          </p:nvSpPr>
          <p:spPr>
            <a:xfrm>
              <a:off x="7276987" y="583634"/>
              <a:ext cx="139813" cy="1651763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右中括号 15">
              <a:extLst>
                <a:ext uri="{FF2B5EF4-FFF2-40B4-BE49-F238E27FC236}">
                  <a16:creationId xmlns:a16="http://schemas.microsoft.com/office/drawing/2014/main" id="{C71A2133-71EE-674A-BD5E-451DE4023D71}"/>
                </a:ext>
              </a:extLst>
            </p:cNvPr>
            <p:cNvSpPr/>
            <p:nvPr/>
          </p:nvSpPr>
          <p:spPr>
            <a:xfrm>
              <a:off x="7258000" y="2734516"/>
              <a:ext cx="158800" cy="924629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右中括号 16">
              <a:extLst>
                <a:ext uri="{FF2B5EF4-FFF2-40B4-BE49-F238E27FC236}">
                  <a16:creationId xmlns:a16="http://schemas.microsoft.com/office/drawing/2014/main" id="{6FC1F70A-E90E-4744-9EB9-9903E6DB8DD9}"/>
                </a:ext>
              </a:extLst>
            </p:cNvPr>
            <p:cNvSpPr/>
            <p:nvPr/>
          </p:nvSpPr>
          <p:spPr>
            <a:xfrm>
              <a:off x="7252822" y="3752506"/>
              <a:ext cx="158800" cy="924627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496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FA2C0CA3-588C-AB4C-A115-702D8C8C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844ED99C-5D6A-7A47-9645-5B31C3E7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06B2BC7-E223-4E4B-840C-7FF0037F5E2F}"/>
              </a:ext>
            </a:extLst>
          </p:cNvPr>
          <p:cNvSpPr/>
          <p:nvPr/>
        </p:nvSpPr>
        <p:spPr>
          <a:xfrm>
            <a:off x="0" y="8313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41" name="矩形 3">
            <a:extLst>
              <a:ext uri="{FF2B5EF4-FFF2-40B4-BE49-F238E27FC236}">
                <a16:creationId xmlns:a16="http://schemas.microsoft.com/office/drawing/2014/main" id="{7FD8744C-BF77-6B41-83B9-A6F50FFB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413" y="2090655"/>
            <a:ext cx="51619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厘米现有的观测结果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7">
            <a:extLst>
              <a:ext uri="{FF2B5EF4-FFF2-40B4-BE49-F238E27FC236}">
                <a16:creationId xmlns:a16="http://schemas.microsoft.com/office/drawing/2014/main" id="{B950E405-C86B-9249-96AC-3228E20FD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2940050"/>
            <a:ext cx="1882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平均信号</a:t>
            </a:r>
          </a:p>
        </p:txBody>
      </p:sp>
      <p:sp>
        <p:nvSpPr>
          <p:cNvPr id="94211" name="Text Box 7">
            <a:extLst>
              <a:ext uri="{FF2B5EF4-FFF2-40B4-BE49-F238E27FC236}">
                <a16:creationId xmlns:a16="http://schemas.microsoft.com/office/drawing/2014/main" id="{716C7A10-9D30-104A-8259-378D9BA0A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3822700"/>
            <a:ext cx="1882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统计起伏信号</a:t>
            </a:r>
          </a:p>
        </p:txBody>
      </p:sp>
      <p:sp>
        <p:nvSpPr>
          <p:cNvPr id="94212" name="Text Box 7">
            <a:extLst>
              <a:ext uri="{FF2B5EF4-FFF2-40B4-BE49-F238E27FC236}">
                <a16:creationId xmlns:a16="http://schemas.microsoft.com/office/drawing/2014/main" id="{A55A27F5-9BD8-F044-9A4E-992F39BC3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1343025"/>
            <a:ext cx="1882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图像信号</a:t>
            </a:r>
          </a:p>
        </p:txBody>
      </p:sp>
      <p:sp>
        <p:nvSpPr>
          <p:cNvPr id="94213" name="Rectangle 7">
            <a:extLst>
              <a:ext uri="{FF2B5EF4-FFF2-40B4-BE49-F238E27FC236}">
                <a16:creationId xmlns:a16="http://schemas.microsoft.com/office/drawing/2014/main" id="{4D38C500-6599-D142-823B-36D77D26E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572000"/>
            <a:ext cx="15462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图：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A. Liu &amp; R. Shaw</a:t>
            </a:r>
          </a:p>
        </p:txBody>
      </p:sp>
      <p:grpSp>
        <p:nvGrpSpPr>
          <p:cNvPr id="94214" name="组合 6">
            <a:extLst>
              <a:ext uri="{FF2B5EF4-FFF2-40B4-BE49-F238E27FC236}">
                <a16:creationId xmlns:a16="http://schemas.microsoft.com/office/drawing/2014/main" id="{FA8F6144-3D1C-9647-8373-DD905C92607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542925"/>
            <a:ext cx="6400800" cy="3963988"/>
            <a:chOff x="457200" y="314325"/>
            <a:chExt cx="6959600" cy="4483100"/>
          </a:xfrm>
        </p:grpSpPr>
        <p:pic>
          <p:nvPicPr>
            <p:cNvPr id="94215" name="Picture 2">
              <a:extLst>
                <a:ext uri="{FF2B5EF4-FFF2-40B4-BE49-F238E27FC236}">
                  <a16:creationId xmlns:a16="http://schemas.microsoft.com/office/drawing/2014/main" id="{C3B517EC-6EA4-A240-8B09-A97907677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4325"/>
              <a:ext cx="6719887" cy="44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6" name="Text Box 7">
              <a:extLst>
                <a:ext uri="{FF2B5EF4-FFF2-40B4-BE49-F238E27FC236}">
                  <a16:creationId xmlns:a16="http://schemas.microsoft.com/office/drawing/2014/main" id="{54891859-1229-8841-989A-E67ACC8E9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362" y="3074987"/>
              <a:ext cx="1030288" cy="5916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第一代星系形成</a:t>
              </a:r>
            </a:p>
          </p:txBody>
        </p:sp>
        <p:sp>
          <p:nvSpPr>
            <p:cNvPr id="94217" name="Text Box 7">
              <a:extLst>
                <a:ext uri="{FF2B5EF4-FFF2-40B4-BE49-F238E27FC236}">
                  <a16:creationId xmlns:a16="http://schemas.microsoft.com/office/drawing/2014/main" id="{010B5BC9-F904-E640-82DA-9FB8A43B6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837" y="3074987"/>
              <a:ext cx="849313" cy="34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再电离</a:t>
              </a:r>
            </a:p>
          </p:txBody>
        </p:sp>
        <p:sp>
          <p:nvSpPr>
            <p:cNvPr id="94218" name="Text Box 7">
              <a:extLst>
                <a:ext uri="{FF2B5EF4-FFF2-40B4-BE49-F238E27FC236}">
                  <a16:creationId xmlns:a16="http://schemas.microsoft.com/office/drawing/2014/main" id="{D75FB922-9534-8F47-9FC7-E6ACCF584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500" y="3268663"/>
              <a:ext cx="606425" cy="5916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加热宇宙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2D94DD-9BB7-FD41-A7A7-443448651452}"/>
                </a:ext>
              </a:extLst>
            </p:cNvPr>
            <p:cNvCxnSpPr>
              <a:cxnSpLocks/>
            </p:cNvCxnSpPr>
            <p:nvPr/>
          </p:nvCxnSpPr>
          <p:spPr>
            <a:xfrm>
              <a:off x="4428937" y="2872762"/>
              <a:ext cx="0" cy="272900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84D8FB-2C85-F44E-8634-8E30884A8D90}"/>
                </a:ext>
              </a:extLst>
            </p:cNvPr>
            <p:cNvCxnSpPr>
              <a:cxnSpLocks/>
            </p:cNvCxnSpPr>
            <p:nvPr/>
          </p:nvCxnSpPr>
          <p:spPr>
            <a:xfrm>
              <a:off x="2499167" y="2815310"/>
              <a:ext cx="0" cy="271104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6A27E4-B705-6149-9AEF-2080555A5578}"/>
                </a:ext>
              </a:extLst>
            </p:cNvPr>
            <p:cNvCxnSpPr>
              <a:cxnSpLocks/>
            </p:cNvCxnSpPr>
            <p:nvPr/>
          </p:nvCxnSpPr>
          <p:spPr>
            <a:xfrm>
              <a:off x="3034255" y="3032552"/>
              <a:ext cx="0" cy="271105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右中括号 1">
              <a:extLst>
                <a:ext uri="{FF2B5EF4-FFF2-40B4-BE49-F238E27FC236}">
                  <a16:creationId xmlns:a16="http://schemas.microsoft.com/office/drawing/2014/main" id="{0C2652DA-2618-8B40-8137-8F9F973C17C3}"/>
                </a:ext>
              </a:extLst>
            </p:cNvPr>
            <p:cNvSpPr/>
            <p:nvPr/>
          </p:nvSpPr>
          <p:spPr>
            <a:xfrm>
              <a:off x="7276987" y="583634"/>
              <a:ext cx="139813" cy="1651763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右中括号 15">
              <a:extLst>
                <a:ext uri="{FF2B5EF4-FFF2-40B4-BE49-F238E27FC236}">
                  <a16:creationId xmlns:a16="http://schemas.microsoft.com/office/drawing/2014/main" id="{C71A2133-71EE-674A-BD5E-451DE4023D71}"/>
                </a:ext>
              </a:extLst>
            </p:cNvPr>
            <p:cNvSpPr/>
            <p:nvPr/>
          </p:nvSpPr>
          <p:spPr>
            <a:xfrm>
              <a:off x="7258000" y="2734516"/>
              <a:ext cx="158800" cy="924629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右中括号 16">
              <a:extLst>
                <a:ext uri="{FF2B5EF4-FFF2-40B4-BE49-F238E27FC236}">
                  <a16:creationId xmlns:a16="http://schemas.microsoft.com/office/drawing/2014/main" id="{6FC1F70A-E90E-4744-9EB9-9903E6DB8DD9}"/>
                </a:ext>
              </a:extLst>
            </p:cNvPr>
            <p:cNvSpPr/>
            <p:nvPr/>
          </p:nvSpPr>
          <p:spPr>
            <a:xfrm>
              <a:off x="7252822" y="3752506"/>
              <a:ext cx="158800" cy="924627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2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35CCE71D-CA58-2842-93DB-639FB5F7D5AA}"/>
              </a:ext>
            </a:extLst>
          </p:cNvPr>
          <p:cNvSpPr/>
          <p:nvPr/>
        </p:nvSpPr>
        <p:spPr>
          <a:xfrm>
            <a:off x="6273800" y="1509713"/>
            <a:ext cx="2460625" cy="2578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06D0142-7778-BA47-909E-C860729D3CB1}"/>
              </a:ext>
            </a:extLst>
          </p:cNvPr>
          <p:cNvSpPr/>
          <p:nvPr/>
        </p:nvSpPr>
        <p:spPr>
          <a:xfrm>
            <a:off x="3254375" y="1503363"/>
            <a:ext cx="2817813" cy="2578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9A9D440-21BB-6E41-A87F-EA3E8BAB1659}"/>
              </a:ext>
            </a:extLst>
          </p:cNvPr>
          <p:cNvSpPr/>
          <p:nvPr/>
        </p:nvSpPr>
        <p:spPr>
          <a:xfrm>
            <a:off x="439738" y="1490663"/>
            <a:ext cx="2625725" cy="2590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1925" name="Picture 7" descr="EDGES.jpg">
            <a:extLst>
              <a:ext uri="{FF2B5EF4-FFF2-40B4-BE49-F238E27FC236}">
                <a16:creationId xmlns:a16="http://schemas.microsoft.com/office/drawing/2014/main" id="{3CDAE5E5-4F4B-BB42-B181-CA652814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566863"/>
            <a:ext cx="15462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2">
            <a:extLst>
              <a:ext uri="{FF2B5EF4-FFF2-40B4-BE49-F238E27FC236}">
                <a16:creationId xmlns:a16="http://schemas.microsoft.com/office/drawing/2014/main" id="{2F420322-A59B-4B47-B860-3817B3E0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1603375"/>
            <a:ext cx="16002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 descr="Screen Shot 2017-06-04 at 9.43.58 PM.png">
            <a:extLst>
              <a:ext uri="{FF2B5EF4-FFF2-40B4-BE49-F238E27FC236}">
                <a16:creationId xmlns:a16="http://schemas.microsoft.com/office/drawing/2014/main" id="{2549C88F-F533-A14D-A5FD-BCFF7489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1630" r="5571" b="1697"/>
          <a:stretch>
            <a:fillRect/>
          </a:stretch>
        </p:blipFill>
        <p:spPr bwMode="auto">
          <a:xfrm>
            <a:off x="4173538" y="1592263"/>
            <a:ext cx="18049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2">
            <a:extLst>
              <a:ext uri="{FF2B5EF4-FFF2-40B4-BE49-F238E27FC236}">
                <a16:creationId xmlns:a16="http://schemas.microsoft.com/office/drawing/2014/main" id="{56E96B3C-124D-2749-ACF5-E3CB3C0F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728913"/>
            <a:ext cx="15462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6">
            <a:extLst>
              <a:ext uri="{FF2B5EF4-FFF2-40B4-BE49-F238E27FC236}">
                <a16:creationId xmlns:a16="http://schemas.microsoft.com/office/drawing/2014/main" id="{F3830689-C232-4C42-9302-D98A7EAC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/>
          <a:stretch>
            <a:fillRect/>
          </a:stretch>
        </p:blipFill>
        <p:spPr bwMode="auto">
          <a:xfrm>
            <a:off x="7046913" y="2862263"/>
            <a:ext cx="1600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1425CABD-31FD-4E4B-9BC4-9C04C47B191B}"/>
              </a:ext>
            </a:extLst>
          </p:cNvPr>
          <p:cNvSpPr txBox="1">
            <a:spLocks/>
          </p:cNvSpPr>
          <p:nvPr/>
        </p:nvSpPr>
        <p:spPr>
          <a:xfrm>
            <a:off x="-22225" y="611188"/>
            <a:ext cx="91440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单个天线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测量平均信号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 panose="020B0403020202020204" pitchFamily="34" charset="0"/>
            </a:endParaRPr>
          </a:p>
        </p:txBody>
      </p:sp>
      <p:sp>
        <p:nvSpPr>
          <p:cNvPr id="81931" name="Rectangle 1">
            <a:extLst>
              <a:ext uri="{FF2B5EF4-FFF2-40B4-BE49-F238E27FC236}">
                <a16:creationId xmlns:a16="http://schemas.microsoft.com/office/drawing/2014/main" id="{F25F3B7B-5B56-8B4C-B779-AE06E2766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1874838"/>
            <a:ext cx="1146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EDGES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高频天线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澳洲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1932" name="Rectangle 10">
            <a:extLst>
              <a:ext uri="{FF2B5EF4-FFF2-40B4-BE49-F238E27FC236}">
                <a16:creationId xmlns:a16="http://schemas.microsoft.com/office/drawing/2014/main" id="{F3E1F234-6632-0640-96CB-B81009842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198813"/>
            <a:ext cx="86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EDGES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低频天线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澳洲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1933" name="Rectangle 13">
            <a:extLst>
              <a:ext uri="{FF2B5EF4-FFF2-40B4-BE49-F238E27FC236}">
                <a16:creationId xmlns:a16="http://schemas.microsoft.com/office/drawing/2014/main" id="{CBE14442-3FBE-6947-828E-FA62A5E96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313" y="1887538"/>
            <a:ext cx="571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LEDA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1934" name="Rectangle 14">
            <a:extLst>
              <a:ext uri="{FF2B5EF4-FFF2-40B4-BE49-F238E27FC236}">
                <a16:creationId xmlns:a16="http://schemas.microsoft.com/office/drawing/2014/main" id="{4FBBA3C9-6BF7-034C-A188-8D1BC8FAE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1830388"/>
            <a:ext cx="80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PRIZM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低频天线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1935" name="Rectangle 15">
            <a:extLst>
              <a:ext uri="{FF2B5EF4-FFF2-40B4-BE49-F238E27FC236}">
                <a16:creationId xmlns:a16="http://schemas.microsoft.com/office/drawing/2014/main" id="{45FCFC7F-BC4A-5241-B074-CCD2F3B28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3081338"/>
            <a:ext cx="800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PRIZM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高频天线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63236AC9-3D07-A64E-99E6-7C138E959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3090863"/>
            <a:ext cx="836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SARAS-2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印度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7589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38264FB8-B855-4148-A010-0E1E9700A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Condensed" panose="020B0602020204020303" pitchFamily="34" charset="-79"/>
              </a:rPr>
              <a:t>Direct Constraints on Reionization: 21-cm</a:t>
            </a:r>
          </a:p>
        </p:txBody>
      </p:sp>
      <p:pic>
        <p:nvPicPr>
          <p:cNvPr id="82947" name="Picture 9">
            <a:extLst>
              <a:ext uri="{FF2B5EF4-FFF2-40B4-BE49-F238E27FC236}">
                <a16:creationId xmlns:a16="http://schemas.microsoft.com/office/drawing/2014/main" id="{9568D7AF-D908-E244-AEB1-2ED699887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21" y="1189038"/>
            <a:ext cx="380047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3">
            <a:extLst>
              <a:ext uri="{FF2B5EF4-FFF2-40B4-BE49-F238E27FC236}">
                <a16:creationId xmlns:a16="http://schemas.microsoft.com/office/drawing/2014/main" id="{65B56C49-7042-934A-BEC7-206BD3464C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22096" y="3611563"/>
            <a:ext cx="234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7175" indent="-257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marR="0" lvl="0" indent="-257175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Bowman &amp; Rogers (2010)</a:t>
            </a:r>
          </a:p>
        </p:txBody>
      </p:sp>
      <p:sp>
        <p:nvSpPr>
          <p:cNvPr id="82949" name="Rectangle 2">
            <a:extLst>
              <a:ext uri="{FF2B5EF4-FFF2-40B4-BE49-F238E27FC236}">
                <a16:creationId xmlns:a16="http://schemas.microsoft.com/office/drawing/2014/main" id="{85AA268D-5445-7745-A4DC-C97A7C6E5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3238"/>
            <a:ext cx="6858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EDGES measures the sky-averaged (global mean) 21-cm brightness temperature. Excluding the duration of reionization </a:t>
            </a:r>
            <a:r>
              <a:rPr kumimoji="0" lang="el-GR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Δ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z&lt;0.06 (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l-G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 </a:t>
            </a:r>
          </a:p>
        </p:txBody>
      </p:sp>
      <p:pic>
        <p:nvPicPr>
          <p:cNvPr id="8" name="Picture 7" descr="EDGES.jpg">
            <a:extLst>
              <a:ext uri="{FF2B5EF4-FFF2-40B4-BE49-F238E27FC236}">
                <a16:creationId xmlns:a16="http://schemas.microsoft.com/office/drawing/2014/main" id="{5A9E94C7-EDE7-DA40-A631-8408C0188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53" y="1504295"/>
            <a:ext cx="15462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AAEFB269-685A-CF4C-B605-409E3759A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16" y="1812270"/>
            <a:ext cx="1146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EDGES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高频天线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澳洲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31219D-9BC9-4D4A-A8AD-B6B8DEF6A506}"/>
              </a:ext>
            </a:extLst>
          </p:cNvPr>
          <p:cNvSpPr/>
          <p:nvPr/>
        </p:nvSpPr>
        <p:spPr>
          <a:xfrm>
            <a:off x="3498574" y="523956"/>
            <a:ext cx="5645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+mn-cs"/>
              </a:rPr>
              <a:t>Discovery: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+mn-cs"/>
              </a:rPr>
              <a:t>the detection of a flattened absorption profile in the sky-averaged radio spectrum, which is centered at 78 MHz and has a best-fitting FWHM of 19 MHz and an amplitude of 0.5K. 😀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7AFEC0-83C9-D848-BE9A-B322A387B371}"/>
              </a:ext>
            </a:extLst>
          </p:cNvPr>
          <p:cNvSpPr txBox="1">
            <a:spLocks/>
          </p:cNvSpPr>
          <p:nvPr/>
        </p:nvSpPr>
        <p:spPr bwMode="auto">
          <a:xfrm>
            <a:off x="441161" y="4805897"/>
            <a:ext cx="2761646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D Bowman </a:t>
            </a:r>
            <a:r>
              <a:rPr kumimoji="0" lang="en-US" altLang="en-US" sz="9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Nature</a:t>
            </a: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555</a:t>
            </a:r>
            <a:r>
              <a:rPr kumimoji="0" lang="fr-FR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67–70 (2018)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549578C-9960-2244-A0B4-9C5DDC1C5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Condensed" panose="020B0602020204020303" pitchFamily="34" charset="-79"/>
              </a:rPr>
              <a:t>First Detection of 21-cm Signal from Cosmic Dawn?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E2947-6A0B-2242-9685-848B97B6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3" y="1810872"/>
            <a:ext cx="3353181" cy="277741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4BB4F88-46C9-3641-9221-2C47B71E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40" y="413019"/>
            <a:ext cx="15462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0BC5CBB2-7098-C741-AF29-27FC42D6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03" y="882919"/>
            <a:ext cx="86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EDGES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低频天线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澳洲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06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2F650D-6CF0-C04E-93AC-70281E9F1F84}"/>
              </a:ext>
            </a:extLst>
          </p:cNvPr>
          <p:cNvSpPr/>
          <p:nvPr/>
        </p:nvSpPr>
        <p:spPr>
          <a:xfrm>
            <a:off x="6313762" y="1740072"/>
            <a:ext cx="28302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c.  Residuals after fitting and removing the foreground model and the 21 cm model simultaneously.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d.  The 21-cm absorption profile is modelled as a flattened Gaussian: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e. Sum of the residuals (c) and the 21-cm model  (d)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DCCD46-ED99-4344-A187-296B02E558E0}"/>
              </a:ext>
            </a:extLst>
          </p:cNvPr>
          <p:cNvSpPr/>
          <p:nvPr/>
        </p:nvSpPr>
        <p:spPr>
          <a:xfrm>
            <a:off x="3570136" y="308065"/>
            <a:ext cx="55742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a.  Measured spectrum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b.  Residuals after fitting and removing only the foreground model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based on the known spectral properties of the Galactic synchrotron spectrum and Earth’s ionosphere. </a:t>
            </a:r>
          </a:p>
        </p:txBody>
      </p:sp>
      <p:sp>
        <p:nvSpPr>
          <p:cNvPr id="2053" name="Title 1">
            <a:extLst>
              <a:ext uri="{FF2B5EF4-FFF2-40B4-BE49-F238E27FC236}">
                <a16:creationId xmlns:a16="http://schemas.microsoft.com/office/drawing/2014/main" id="{5B3FD4AA-8DD1-6D45-8312-B027795DE732}"/>
              </a:ext>
            </a:extLst>
          </p:cNvPr>
          <p:cNvSpPr txBox="1">
            <a:spLocks/>
          </p:cNvSpPr>
          <p:nvPr/>
        </p:nvSpPr>
        <p:spPr bwMode="auto">
          <a:xfrm>
            <a:off x="6390055" y="303851"/>
            <a:ext cx="2761646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D Bowman </a:t>
            </a:r>
            <a:r>
              <a:rPr kumimoji="0" lang="en-US" altLang="en-US" sz="9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Nature</a:t>
            </a: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555</a:t>
            </a:r>
            <a:r>
              <a:rPr kumimoji="0" lang="fr-FR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67–70 (2018)</a:t>
            </a:r>
          </a:p>
        </p:txBody>
      </p:sp>
      <p:pic>
        <p:nvPicPr>
          <p:cNvPr id="84995" name="Picture 6">
            <a:extLst>
              <a:ext uri="{FF2B5EF4-FFF2-40B4-BE49-F238E27FC236}">
                <a16:creationId xmlns:a16="http://schemas.microsoft.com/office/drawing/2014/main" id="{4AC7E295-7A22-0F48-865D-7F0887A1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" y="3327648"/>
            <a:ext cx="3345264" cy="18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9">
            <a:extLst>
              <a:ext uri="{FF2B5EF4-FFF2-40B4-BE49-F238E27FC236}">
                <a16:creationId xmlns:a16="http://schemas.microsoft.com/office/drawing/2014/main" id="{7931E715-1774-6F47-9E63-47196FAB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37" y="1751651"/>
            <a:ext cx="2963425" cy="15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7">
            <a:extLst>
              <a:ext uri="{FF2B5EF4-FFF2-40B4-BE49-F238E27FC236}">
                <a16:creationId xmlns:a16="http://schemas.microsoft.com/office/drawing/2014/main" id="{9FD48942-A22A-E844-90E5-42323BFE5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Condensed" panose="020B0602020204020303" pitchFamily="34" charset="-79"/>
              </a:rPr>
              <a:t>First Detection of 21-cm Signal from Cosmic Dawn?</a:t>
            </a:r>
          </a:p>
        </p:txBody>
      </p:sp>
      <p:pic>
        <p:nvPicPr>
          <p:cNvPr id="84998" name="Picture 13">
            <a:extLst>
              <a:ext uri="{FF2B5EF4-FFF2-40B4-BE49-F238E27FC236}">
                <a16:creationId xmlns:a16="http://schemas.microsoft.com/office/drawing/2014/main" id="{912B0650-9F11-2943-A541-2F0EB24B7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1" y="303851"/>
            <a:ext cx="3351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4">
            <a:extLst>
              <a:ext uri="{FF2B5EF4-FFF2-40B4-BE49-F238E27FC236}">
                <a16:creationId xmlns:a16="http://schemas.microsoft.com/office/drawing/2014/main" id="{4B67CC4B-84C0-AF42-8354-2839065C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" y="1740072"/>
            <a:ext cx="3344388" cy="158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8AF77-2381-FC4A-AF3C-7A4A9921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327" y="3726283"/>
            <a:ext cx="1845108" cy="669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1B0E6-5DB2-3748-A804-7A3371B8C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512" y="3327648"/>
            <a:ext cx="2970250" cy="18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C93FF-E002-5F11-805B-AB98DBF9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BEB07DB8-D458-7FCC-AFFA-71E9E54E4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46E789B5-3664-0D7D-F8E0-5D943B6C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CF22296-5F43-8162-32D6-CA1B47D48E31}"/>
              </a:ext>
            </a:extLst>
          </p:cNvPr>
          <p:cNvSpPr/>
          <p:nvPr/>
        </p:nvSpPr>
        <p:spPr>
          <a:xfrm>
            <a:off x="0" y="0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41" name="矩形 3">
            <a:extLst>
              <a:ext uri="{FF2B5EF4-FFF2-40B4-BE49-F238E27FC236}">
                <a16:creationId xmlns:a16="http://schemas.microsoft.com/office/drawing/2014/main" id="{D8A509A1-F1D5-D62F-9D57-04C8A313B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17" y="841365"/>
            <a:ext cx="829431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marR="0" lvl="0" indent="-7429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厘米</a:t>
            </a: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谱线的基本物理</a:t>
            </a:r>
            <a:endParaRPr lang="en-US" altLang="zh-CN" sz="3600" b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en-US" altLang="zh-CN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厘米现有的观测结果</a:t>
            </a:r>
            <a:endParaRPr lang="en-US" altLang="zh-CN" sz="3600" b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en-US" altLang="zh-CN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厘米数据处理：</a:t>
            </a:r>
            <a:r>
              <a:rPr lang="en-US" altLang="zh-CN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RFI</a:t>
            </a: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、前景去除、科学分析</a:t>
            </a:r>
            <a:endParaRPr lang="en-US" altLang="zh-CN" sz="3600" b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再电离的其他宇宙学探针</a:t>
            </a:r>
            <a:endParaRPr lang="en-US" altLang="zh-CN" sz="3600" b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742950">
              <a:buFont typeface="+mj-lt"/>
              <a:buAutoNum type="arabicPeriod"/>
              <a:defRPr/>
            </a:pPr>
            <a:endParaRPr lang="en-US" altLang="zh-CN" sz="3600" b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163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031219D-9BC9-4D4A-A8AD-B6B8DEF6A506}"/>
                  </a:ext>
                </a:extLst>
              </p:cNvPr>
              <p:cNvSpPr/>
              <p:nvPr/>
            </p:nvSpPr>
            <p:spPr>
              <a:xfrm>
                <a:off x="3498574" y="523956"/>
                <a:ext cx="5645426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Discovery: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the detection of a flattened absorption profile in the sky-averaged radio spectrum, which is centered at 78 MHz and has a best-fitting FWHM of 19 MHz and an amplitude of 0.5K. 😀</a:t>
                </a:r>
              </a:p>
              <a:p>
                <a:pPr marL="0" marR="0" lvl="0" indent="0" algn="l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4" charset="0"/>
                  <a:ea typeface="ＭＳ Ｐゴシック" pitchFamily="4" charset="-128"/>
                  <a:cs typeface="+mn-cs"/>
                </a:endParaRPr>
              </a:p>
              <a:p>
                <a:pPr marL="0" marR="0" lvl="0" indent="0" algn="l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Interpretation: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This detection is consistent with expectations for the 21-cm signal induced by the first stars. The observed profile is centered at z=17, and spans approximately 20&gt;z&gt;15.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 😀</a:t>
                </a:r>
              </a:p>
              <a:p>
                <a:pPr marL="0" marR="0" lvl="0" indent="0" algn="l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4" charset="0"/>
                  <a:ea typeface="ＭＳ Ｐゴシック" pitchFamily="4" charset="-128"/>
                  <a:cs typeface="+mn-cs"/>
                </a:endParaRPr>
              </a:p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Problem: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The best-fitting amplitude 500mK is more than a factor of two greater than, or 3.8</a:t>
                </a:r>
                <a14:m>
                  <m:oMath xmlns:m="http://schemas.openxmlformats.org/officeDocument/2006/math">
                    <m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4" charset="-128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 above, the strongest possible absorption of 209mK at this frequency under standard expectations. 😱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</a:b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Solution:</a:t>
                </a:r>
              </a:p>
              <a:p>
                <a:pPr marL="342900" marR="0" lvl="0" indent="-34290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Gas is further cooled by new physics, e.g. scattering of baryons and dark matter particles (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Barkana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 2018)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Stronger </a:t>
                </a:r>
                <a:r>
                  <a:rPr lang="en-US" sz="1600" dirty="0">
                    <a:solidFill>
                      <a:prstClr val="white"/>
                    </a:solidFill>
                    <a:latin typeface="Arial" pitchFamily="4" charset="0"/>
                    <a:ea typeface="ＭＳ Ｐゴシック" pitchFamily="4" charset="-128"/>
                  </a:rPr>
                  <a:t>radiation background than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4" charset="0"/>
                    <a:ea typeface="ＭＳ Ｐゴシック" pitchFamily="4" charset="-128"/>
                    <a:cs typeface="+mn-cs"/>
                  </a:rPr>
                  <a:t>CMB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031219D-9BC9-4D4A-A8AD-B6B8DEF6A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574" y="523956"/>
                <a:ext cx="5645426" cy="4524315"/>
              </a:xfrm>
              <a:prstGeom prst="rect">
                <a:avLst/>
              </a:prstGeom>
              <a:blipFill>
                <a:blip r:embed="rId2"/>
                <a:stretch>
                  <a:fillRect l="-224" t="-279" b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4D7AFEC0-83C9-D848-BE9A-B322A387B371}"/>
              </a:ext>
            </a:extLst>
          </p:cNvPr>
          <p:cNvSpPr txBox="1">
            <a:spLocks/>
          </p:cNvSpPr>
          <p:nvPr/>
        </p:nvSpPr>
        <p:spPr bwMode="auto">
          <a:xfrm>
            <a:off x="441161" y="4805897"/>
            <a:ext cx="2761646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D Bowman </a:t>
            </a:r>
            <a:r>
              <a:rPr kumimoji="0" lang="en-US" altLang="en-US" sz="9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Nature</a:t>
            </a: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555</a:t>
            </a:r>
            <a:r>
              <a:rPr kumimoji="0" lang="fr-FR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67–70 (2018)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549578C-9960-2244-A0B4-9C5DDC1C5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Condensed" panose="020B0602020204020303" pitchFamily="34" charset="-79"/>
              </a:rPr>
              <a:t>First Detection of 21-cm Signal from Cosmic Dawn?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E2947-6A0B-2242-9685-848B97B6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3" y="1810872"/>
            <a:ext cx="3353181" cy="277741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E897B84-F12F-1A47-B563-AB730F6D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40" y="413019"/>
            <a:ext cx="15462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819DF5F8-70D0-814F-9256-3EECB8E54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03" y="882919"/>
            <a:ext cx="86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EDGES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低频天线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澳洲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1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6A2E35AC-2904-B24E-A013-C29B92B9311D}"/>
              </a:ext>
            </a:extLst>
          </p:cNvPr>
          <p:cNvSpPr txBox="1">
            <a:spLocks/>
          </p:cNvSpPr>
          <p:nvPr/>
        </p:nvSpPr>
        <p:spPr>
          <a:xfrm>
            <a:off x="0" y="468313"/>
            <a:ext cx="91440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第一代射电干涉阵列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（试图）测量信号的统计起伏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 panose="020B0403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0A7E7C-60B2-4444-9D7C-6C7780CCD497}"/>
              </a:ext>
            </a:extLst>
          </p:cNvPr>
          <p:cNvSpPr/>
          <p:nvPr/>
        </p:nvSpPr>
        <p:spPr>
          <a:xfrm>
            <a:off x="1243013" y="1175366"/>
            <a:ext cx="6599237" cy="3379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6020" name="Picture 3" descr="LOFARnl_640x480">
            <a:extLst>
              <a:ext uri="{FF2B5EF4-FFF2-40B4-BE49-F238E27FC236}">
                <a16:creationId xmlns:a16="http://schemas.microsoft.com/office/drawing/2014/main" id="{B9C6EA82-E380-2B45-9674-CF70B9D5CF2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050" y="1286491"/>
            <a:ext cx="1978025" cy="1485900"/>
          </a:xfrm>
        </p:spPr>
      </p:pic>
      <p:pic>
        <p:nvPicPr>
          <p:cNvPr id="86021" name="Picture 14" descr="21CMA.jpg">
            <a:extLst>
              <a:ext uri="{FF2B5EF4-FFF2-40B4-BE49-F238E27FC236}">
                <a16:creationId xmlns:a16="http://schemas.microsoft.com/office/drawing/2014/main" id="{91D7515B-B02A-C849-BC83-5BC5DB9C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286491"/>
            <a:ext cx="19875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1" descr="1t_ground_shot">
            <a:extLst>
              <a:ext uri="{FF2B5EF4-FFF2-40B4-BE49-F238E27FC236}">
                <a16:creationId xmlns:a16="http://schemas.microsoft.com/office/drawing/2014/main" id="{BCD44987-0FFC-8A42-ADA8-50B0F953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1286491"/>
            <a:ext cx="21939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8" descr="pgb.jpg">
            <a:extLst>
              <a:ext uri="{FF2B5EF4-FFF2-40B4-BE49-F238E27FC236}">
                <a16:creationId xmlns:a16="http://schemas.microsoft.com/office/drawing/2014/main" id="{1FF77ADD-99E6-9443-B23E-8484CECF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2926378"/>
            <a:ext cx="19669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9" descr="gmrta">
            <a:extLst>
              <a:ext uri="{FF2B5EF4-FFF2-40B4-BE49-F238E27FC236}">
                <a16:creationId xmlns:a16="http://schemas.microsoft.com/office/drawing/2014/main" id="{56D7991D-8833-FC42-8FD0-EC1D6A96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0113" y="2926378"/>
            <a:ext cx="1985962" cy="1522413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Rectangle 1">
            <a:extLst>
              <a:ext uri="{FF2B5EF4-FFF2-40B4-BE49-F238E27FC236}">
                <a16:creationId xmlns:a16="http://schemas.microsoft.com/office/drawing/2014/main" id="{E6060206-E364-7846-826F-8235E7437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88" y="2464416"/>
            <a:ext cx="1987550" cy="307975"/>
          </a:xfrm>
          <a:prstGeom prst="rect">
            <a:avLst/>
          </a:prstGeom>
          <a:solidFill>
            <a:schemeClr val="tx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21CMA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新疆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6026" name="Rectangle 10">
            <a:extLst>
              <a:ext uri="{FF2B5EF4-FFF2-40B4-BE49-F238E27FC236}">
                <a16:creationId xmlns:a16="http://schemas.microsoft.com/office/drawing/2014/main" id="{E45F7266-3FE0-3A41-90C3-41D808ACC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2470766"/>
            <a:ext cx="1985962" cy="307975"/>
          </a:xfrm>
          <a:prstGeom prst="rect">
            <a:avLst/>
          </a:prstGeom>
          <a:solidFill>
            <a:schemeClr val="tx1">
              <a:alpha val="2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LOFAR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荷兰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欧洲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6027" name="Rectangle 14">
            <a:extLst>
              <a:ext uri="{FF2B5EF4-FFF2-40B4-BE49-F238E27FC236}">
                <a16:creationId xmlns:a16="http://schemas.microsoft.com/office/drawing/2014/main" id="{0D10623F-D24C-264B-90EA-E5B0EAC9D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2472353"/>
            <a:ext cx="2193925" cy="306388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MWA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澳大利亚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6028" name="Rectangle 15">
            <a:extLst>
              <a:ext uri="{FF2B5EF4-FFF2-40B4-BE49-F238E27FC236}">
                <a16:creationId xmlns:a16="http://schemas.microsoft.com/office/drawing/2014/main" id="{0571A95A-8F76-E043-A330-5CA7BE9F0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4102716"/>
            <a:ext cx="1946275" cy="30797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PAPER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美国、南非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6029" name="Rectangle 16">
            <a:extLst>
              <a:ext uri="{FF2B5EF4-FFF2-40B4-BE49-F238E27FC236}">
                <a16:creationId xmlns:a16="http://schemas.microsoft.com/office/drawing/2014/main" id="{89678B49-C7E1-9843-9C63-D12AEC3A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4093191"/>
            <a:ext cx="1978025" cy="307975"/>
          </a:xfrm>
          <a:prstGeom prst="rect">
            <a:avLst/>
          </a:prstGeom>
          <a:solidFill>
            <a:schemeClr val="tx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GMRT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印度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204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840C4B55-E6D4-F04B-B080-8D892C0A0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3768"/>
            <a:ext cx="682616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Condensed" panose="020B0602020204020303" pitchFamily="34" charset="-79"/>
              </a:rPr>
              <a:t>Direct Constraints on Reionization: 21-cm</a:t>
            </a: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636469B0-650D-4449-BE82-50DCC2DDC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96788"/>
            <a:ext cx="8536781" cy="98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PAPER, MWA, LOFAR and GMRT measure the 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power spectrum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of 21-cm brightness temperature fluctuations. </a:t>
            </a:r>
          </a:p>
        </p:txBody>
      </p:sp>
      <p:pic>
        <p:nvPicPr>
          <p:cNvPr id="87057" name="Picture 24" descr="latex-image-1.pdf">
            <a:extLst>
              <a:ext uri="{FF2B5EF4-FFF2-40B4-BE49-F238E27FC236}">
                <a16:creationId xmlns:a16="http://schemas.microsoft.com/office/drawing/2014/main" id="{03B8937F-BC33-1840-B8B6-D9B90AEA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42" y="920207"/>
            <a:ext cx="4057650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80EF89-344C-3E41-A5A6-DA474CDB424A}"/>
              </a:ext>
            </a:extLst>
          </p:cNvPr>
          <p:cNvGrpSpPr/>
          <p:nvPr/>
        </p:nvGrpSpPr>
        <p:grpSpPr>
          <a:xfrm>
            <a:off x="5862350" y="1400516"/>
            <a:ext cx="2041619" cy="1096480"/>
            <a:chOff x="233781" y="1675042"/>
            <a:chExt cx="2722158" cy="1461973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0BE672DD-81E2-6D4A-B2A2-3AB16DD72D75}"/>
                </a:ext>
              </a:extLst>
            </p:cNvPr>
            <p:cNvSpPr/>
            <p:nvPr/>
          </p:nvSpPr>
          <p:spPr>
            <a:xfrm>
              <a:off x="233781" y="1675042"/>
              <a:ext cx="2722158" cy="14619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2" name="Picture 3" descr="LOFARnl_640x480">
              <a:extLst>
                <a:ext uri="{FF2B5EF4-FFF2-40B4-BE49-F238E27FC236}">
                  <a16:creationId xmlns:a16="http://schemas.microsoft.com/office/drawing/2014/main" id="{9AC0AE3D-44E0-F340-AE64-26F15479C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15293" y="1720429"/>
              <a:ext cx="778553" cy="584852"/>
            </a:xfrm>
            <a:prstGeom prst="rect">
              <a:avLst/>
            </a:prstGeom>
          </p:spPr>
        </p:pic>
        <p:pic>
          <p:nvPicPr>
            <p:cNvPr id="24" name="Picture 14" descr="21CMA.jpg">
              <a:extLst>
                <a:ext uri="{FF2B5EF4-FFF2-40B4-BE49-F238E27FC236}">
                  <a16:creationId xmlns:a16="http://schemas.microsoft.com/office/drawing/2014/main" id="{FE7C8F98-7A6F-A247-B7EE-DAABFFB75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16" y="1728809"/>
              <a:ext cx="782302" cy="58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 descr="1t_ground_shot">
              <a:extLst>
                <a:ext uri="{FF2B5EF4-FFF2-40B4-BE49-F238E27FC236}">
                  <a16:creationId xmlns:a16="http://schemas.microsoft.com/office/drawing/2014/main" id="{6987542F-6658-884F-8D7B-7A8BD496B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421" y="1735365"/>
              <a:ext cx="863531" cy="58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8" descr="pgb.jpg">
              <a:extLst>
                <a:ext uri="{FF2B5EF4-FFF2-40B4-BE49-F238E27FC236}">
                  <a16:creationId xmlns:a16="http://schemas.microsoft.com/office/drawing/2014/main" id="{64D72440-1771-FA43-8174-5ADBDDD1D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46" y="2406029"/>
              <a:ext cx="774180" cy="60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 descr="gmrta">
              <a:extLst>
                <a:ext uri="{FF2B5EF4-FFF2-40B4-BE49-F238E27FC236}">
                  <a16:creationId xmlns:a16="http://schemas.microsoft.com/office/drawing/2014/main" id="{DCB2E215-3649-7C48-943F-6B1F2CF9B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4022" y="2411653"/>
              <a:ext cx="781677" cy="599224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Rectangle 3">
            <a:extLst>
              <a:ext uri="{FF2B5EF4-FFF2-40B4-BE49-F238E27FC236}">
                <a16:creationId xmlns:a16="http://schemas.microsoft.com/office/drawing/2014/main" id="{19C8D67D-3E26-F541-A524-3152FC5FBAC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4109" y="3447108"/>
            <a:ext cx="308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Ali et al. (2015)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B07BDDDD-136B-5848-A5A5-8CFD5D0EB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759" y="3085159"/>
            <a:ext cx="2886075" cy="5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PAPER 2015 observation (black dots with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2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error bars)</a:t>
            </a:r>
          </a:p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32BAFD0-93FC-ED47-AB92-4FEDF8968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329" y="1713558"/>
            <a:ext cx="2752531" cy="3429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DAF9FE4-FB48-AF49-89E8-4296B3E1EA89}"/>
              </a:ext>
            </a:extLst>
          </p:cNvPr>
          <p:cNvSpPr/>
          <p:nvPr/>
        </p:nvSpPr>
        <p:spPr>
          <a:xfrm>
            <a:off x="3647859" y="1957699"/>
            <a:ext cx="10287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E7E6E6">
                      <a:lumMod val="50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GMRT </a:t>
            </a:r>
          </a:p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E7E6E6">
                      <a:lumMod val="50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(Paciga+’11)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85D55F6-C450-C249-A570-DA84E3DC65FE}"/>
              </a:ext>
            </a:extLst>
          </p:cNvPr>
          <p:cNvSpPr/>
          <p:nvPr/>
        </p:nvSpPr>
        <p:spPr>
          <a:xfrm>
            <a:off x="2619159" y="2071999"/>
            <a:ext cx="10287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MWA </a:t>
            </a:r>
          </a:p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(Dillon+’14)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77BB5A-C5AC-0148-8DB8-5535DF7B26FD}"/>
              </a:ext>
            </a:extLst>
          </p:cNvPr>
          <p:cNvSpPr/>
          <p:nvPr/>
        </p:nvSpPr>
        <p:spPr>
          <a:xfrm>
            <a:off x="2847759" y="2523601"/>
            <a:ext cx="11430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A5A5A5">
                      <a:lumMod val="50000"/>
                    </a:srgbClr>
                  </a:solidFill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PAPER</a:t>
            </a:r>
          </a:p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A5A5A5">
                      <a:lumMod val="50000"/>
                    </a:srgbClr>
                  </a:solidFill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(Parsons+’14)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44595B-6A92-FF49-8F83-8197F945078E}"/>
              </a:ext>
            </a:extLst>
          </p:cNvPr>
          <p:cNvSpPr/>
          <p:nvPr/>
        </p:nvSpPr>
        <p:spPr>
          <a:xfrm>
            <a:off x="5133759" y="3890528"/>
            <a:ext cx="2971800" cy="46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Predicted signal from a theoretical model at 50% ionization</a:t>
            </a:r>
          </a:p>
        </p:txBody>
      </p:sp>
      <p:sp>
        <p:nvSpPr>
          <p:cNvPr id="49" name="Line 33">
            <a:extLst>
              <a:ext uri="{FF2B5EF4-FFF2-40B4-BE49-F238E27FC236}">
                <a16:creationId xmlns:a16="http://schemas.microsoft.com/office/drawing/2014/main" id="{5EFCD141-5E2E-564D-AF3B-FCF4E2FD10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6559" y="4056708"/>
            <a:ext cx="4572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8AED36F-A8BE-AD4E-B7FA-DC2D6CB0A87F}"/>
              </a:ext>
            </a:extLst>
          </p:cNvPr>
          <p:cNvSpPr/>
          <p:nvPr/>
        </p:nvSpPr>
        <p:spPr>
          <a:xfrm>
            <a:off x="5133759" y="2570809"/>
            <a:ext cx="2886075" cy="279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Predicted noise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2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level </a:t>
            </a:r>
          </a:p>
        </p:txBody>
      </p:sp>
      <p:sp>
        <p:nvSpPr>
          <p:cNvPr id="51" name="Line 33">
            <a:extLst>
              <a:ext uri="{FF2B5EF4-FFF2-40B4-BE49-F238E27FC236}">
                <a16:creationId xmlns:a16="http://schemas.microsoft.com/office/drawing/2014/main" id="{5BDE6B41-A724-124A-B4FE-85FE9FA237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209" y="2685108"/>
            <a:ext cx="97155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33">
            <a:extLst>
              <a:ext uri="{FF2B5EF4-FFF2-40B4-BE49-F238E27FC236}">
                <a16:creationId xmlns:a16="http://schemas.microsoft.com/office/drawing/2014/main" id="{5BF59750-B0AF-2840-AD24-B71FD763CB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76459" y="3199458"/>
            <a:ext cx="120015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erge 52">
            <a:extLst>
              <a:ext uri="{FF2B5EF4-FFF2-40B4-BE49-F238E27FC236}">
                <a16:creationId xmlns:a16="http://schemas.microsoft.com/office/drawing/2014/main" id="{A2763244-D10F-414F-8310-7A96B36850BD}"/>
              </a:ext>
            </a:extLst>
          </p:cNvPr>
          <p:cNvSpPr/>
          <p:nvPr/>
        </p:nvSpPr>
        <p:spPr>
          <a:xfrm>
            <a:off x="2583917" y="2500741"/>
            <a:ext cx="70485" cy="70067"/>
          </a:xfrm>
          <a:prstGeom prst="flowChartMerge">
            <a:avLst/>
          </a:prstGeom>
          <a:solidFill>
            <a:srgbClr val="3366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EF15E7B5-07B4-394E-9B59-63ADBDB9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448" y="2056458"/>
            <a:ext cx="93326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LOFAR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(Patil+’17)</a:t>
            </a:r>
          </a:p>
        </p:txBody>
      </p:sp>
      <p:sp>
        <p:nvSpPr>
          <p:cNvPr id="29" name="Merge 28">
            <a:extLst>
              <a:ext uri="{FF2B5EF4-FFF2-40B4-BE49-F238E27FC236}">
                <a16:creationId xmlns:a16="http://schemas.microsoft.com/office/drawing/2014/main" id="{E74D774D-E4FC-B54C-8BA4-736C1C6BCE85}"/>
              </a:ext>
            </a:extLst>
          </p:cNvPr>
          <p:cNvSpPr/>
          <p:nvPr/>
        </p:nvSpPr>
        <p:spPr>
          <a:xfrm>
            <a:off x="3069567" y="3027694"/>
            <a:ext cx="52388" cy="52388"/>
          </a:xfrm>
          <a:prstGeom prst="flowChartMerg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38E8A0-E6C9-B74B-A874-2B06EEDF5605}"/>
              </a:ext>
            </a:extLst>
          </p:cNvPr>
          <p:cNvSpPr/>
          <p:nvPr/>
        </p:nvSpPr>
        <p:spPr>
          <a:xfrm>
            <a:off x="2721468" y="3092607"/>
            <a:ext cx="99531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marR="0" lvl="0" indent="-192881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HERA Phase I</a:t>
            </a:r>
          </a:p>
          <a:p>
            <a:pPr marL="192881" marR="0" lvl="0" indent="-192881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</a:t>
            </a:r>
            <a:r>
              <a:rPr kumimoji="0" lang="en-US" sz="675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Abdurashidova</a:t>
            </a:r>
            <a:r>
              <a:rPr kumimoji="0" lang="en-US" sz="675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+’21)</a:t>
            </a:r>
          </a:p>
        </p:txBody>
      </p:sp>
    </p:spTree>
    <p:extLst>
      <p:ext uri="{BB962C8B-B14F-4D97-AF65-F5344CB8AC3E}">
        <p14:creationId xmlns:p14="http://schemas.microsoft.com/office/powerpoint/2010/main" val="3027468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BAAC7A9-180E-0A43-9F46-0F4494349074}"/>
              </a:ext>
            </a:extLst>
          </p:cNvPr>
          <p:cNvSpPr/>
          <p:nvPr/>
        </p:nvSpPr>
        <p:spPr>
          <a:xfrm>
            <a:off x="1438275" y="1273175"/>
            <a:ext cx="6292850" cy="302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9A24E40-CACA-274D-AFA9-8153B612F7B0}"/>
              </a:ext>
            </a:extLst>
          </p:cNvPr>
          <p:cNvSpPr/>
          <p:nvPr/>
        </p:nvSpPr>
        <p:spPr>
          <a:xfrm>
            <a:off x="4197350" y="1314450"/>
            <a:ext cx="3503613" cy="167163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7886179-BEC7-5440-BD50-782B1E5CCF8C}"/>
              </a:ext>
            </a:extLst>
          </p:cNvPr>
          <p:cNvSpPr/>
          <p:nvPr/>
        </p:nvSpPr>
        <p:spPr>
          <a:xfrm>
            <a:off x="4197350" y="3021013"/>
            <a:ext cx="3503613" cy="12382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9093" name="Picture 5">
            <a:extLst>
              <a:ext uri="{FF2B5EF4-FFF2-40B4-BE49-F238E27FC236}">
                <a16:creationId xmlns:a16="http://schemas.microsoft.com/office/drawing/2014/main" id="{2B9CD558-3C11-F843-8C1F-842A0723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021013"/>
            <a:ext cx="26749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BA45C87C-44B8-0347-9F9E-796FC1945EE4}"/>
              </a:ext>
            </a:extLst>
          </p:cNvPr>
          <p:cNvSpPr txBox="1">
            <a:spLocks/>
          </p:cNvSpPr>
          <p:nvPr/>
        </p:nvSpPr>
        <p:spPr>
          <a:xfrm>
            <a:off x="0" y="468313"/>
            <a:ext cx="91440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第二代射电干涉阵列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将测量信号的统计起伏和图像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 panose="020B0403020202020204" pitchFamily="34" charset="0"/>
            </a:endParaRPr>
          </a:p>
        </p:txBody>
      </p:sp>
      <p:sp>
        <p:nvSpPr>
          <p:cNvPr id="89095" name="Rectangle 1">
            <a:extLst>
              <a:ext uri="{FF2B5EF4-FFF2-40B4-BE49-F238E27FC236}">
                <a16:creationId xmlns:a16="http://schemas.microsoft.com/office/drawing/2014/main" id="{3C22C900-C1C4-0E40-8031-01FBBEE3A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1616075"/>
            <a:ext cx="35036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SKA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（平方公里阵列望远镜） 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一期工程～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亿欧元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国国际合作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（澳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德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印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荷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西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瑞典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瑞士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英）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9096" name="Rectangle 10">
            <a:extLst>
              <a:ext uri="{FF2B5EF4-FFF2-40B4-BE49-F238E27FC236}">
                <a16:creationId xmlns:a16="http://schemas.microsoft.com/office/drawing/2014/main" id="{944446B8-453B-854B-9A6D-807BD9895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3271838"/>
            <a:ext cx="35036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HERA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英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意）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097" name="P 1">
            <a:extLst>
              <a:ext uri="{FF2B5EF4-FFF2-40B4-BE49-F238E27FC236}">
                <a16:creationId xmlns:a16="http://schemas.microsoft.com/office/drawing/2014/main" id="{22C3289B-B102-D341-B5C7-EB37DA22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314450"/>
            <a:ext cx="2674937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95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FD72F230-B764-BC49-9CB6-797AF892E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9068C6C-1BD2-794E-ACAB-C5A2FEB47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F47496-5D28-1342-848F-93F2B19A4808}"/>
              </a:ext>
            </a:extLst>
          </p:cNvPr>
          <p:cNvSpPr/>
          <p:nvPr/>
        </p:nvSpPr>
        <p:spPr>
          <a:xfrm>
            <a:off x="0" y="7144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C1CF97-D6A1-C521-C53C-1BE0CD56CBC9}"/>
              </a:ext>
            </a:extLst>
          </p:cNvPr>
          <p:cNvGrpSpPr/>
          <p:nvPr/>
        </p:nvGrpSpPr>
        <p:grpSpPr>
          <a:xfrm>
            <a:off x="1040882" y="1458502"/>
            <a:ext cx="6952974" cy="3903954"/>
            <a:chOff x="1040883" y="469638"/>
            <a:chExt cx="6952974" cy="3903954"/>
          </a:xfrm>
        </p:grpSpPr>
        <p:sp>
          <p:nvSpPr>
            <p:cNvPr id="14341" name="矩形 3">
              <a:extLst>
                <a:ext uri="{FF2B5EF4-FFF2-40B4-BE49-F238E27FC236}">
                  <a16:creationId xmlns:a16="http://schemas.microsoft.com/office/drawing/2014/main" id="{5C45E64F-8154-584B-8FDA-1FB786704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883" y="469638"/>
              <a:ext cx="6952974" cy="390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34000">
                        <a:srgbClr val="FFC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Data Analysis in 21 cm observations</a:t>
              </a:r>
            </a:p>
            <a:p>
              <a:pPr marL="457200" marR="0" lvl="0" indent="-457200" algn="l" defTabSz="6858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34000">
                        <a:srgbClr val="FFC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Calibration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457200" marR="0" lvl="0" indent="-457200" algn="l" defTabSz="6858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34000">
                        <a:srgbClr val="FFC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RFI flagging (in visibility measurement)</a:t>
              </a:r>
            </a:p>
            <a:p>
              <a:pPr marL="457200" marR="0" lvl="0" indent="-457200" algn="l" defTabSz="6858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34000">
                        <a:srgbClr val="FFC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Image making 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457200" marR="0" lvl="0" indent="-457200" algn="l" defTabSz="6858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34000">
                        <a:srgbClr val="FFC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Foreground subtraction </a:t>
              </a:r>
            </a:p>
            <a:p>
              <a:pPr marL="457200" marR="0" lvl="0" indent="-457200" algn="l" defTabSz="6858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34000">
                        <a:srgbClr val="FFC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Scientific interpretation (parameter inference)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l" defTabSz="6858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34000">
                        <a:srgbClr val="FFC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Frame 1">
              <a:extLst>
                <a:ext uri="{FF2B5EF4-FFF2-40B4-BE49-F238E27FC236}">
                  <a16:creationId xmlns:a16="http://schemas.microsoft.com/office/drawing/2014/main" id="{2995CCF3-4787-2584-E844-106759CC924E}"/>
                </a:ext>
              </a:extLst>
            </p:cNvPr>
            <p:cNvSpPr/>
            <p:nvPr/>
          </p:nvSpPr>
          <p:spPr>
            <a:xfrm>
              <a:off x="1040884" y="1700101"/>
              <a:ext cx="6667222" cy="500062"/>
            </a:xfrm>
            <a:prstGeom prst="frame">
              <a:avLst>
                <a:gd name="adj1" fmla="val 3619"/>
              </a:avLst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Frame 2">
              <a:extLst>
                <a:ext uri="{FF2B5EF4-FFF2-40B4-BE49-F238E27FC236}">
                  <a16:creationId xmlns:a16="http://schemas.microsoft.com/office/drawing/2014/main" id="{D7A3B3E6-DBFC-D363-E4FE-190CCE518B15}"/>
                </a:ext>
              </a:extLst>
            </p:cNvPr>
            <p:cNvSpPr/>
            <p:nvPr/>
          </p:nvSpPr>
          <p:spPr>
            <a:xfrm>
              <a:off x="1040883" y="2749550"/>
              <a:ext cx="6667223" cy="500062"/>
            </a:xfrm>
            <a:prstGeom prst="frame">
              <a:avLst>
                <a:gd name="adj1" fmla="val 3619"/>
              </a:avLst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64BC483E-3D83-9CB5-FC17-5D2EB3FDC3F9}"/>
                </a:ext>
              </a:extLst>
            </p:cNvPr>
            <p:cNvSpPr/>
            <p:nvPr/>
          </p:nvSpPr>
          <p:spPr>
            <a:xfrm>
              <a:off x="1040883" y="3342314"/>
              <a:ext cx="6667224" cy="500062"/>
            </a:xfrm>
            <a:prstGeom prst="frame">
              <a:avLst>
                <a:gd name="adj1" fmla="val 3619"/>
              </a:avLst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矩形 3">
            <a:extLst>
              <a:ext uri="{FF2B5EF4-FFF2-40B4-BE49-F238E27FC236}">
                <a16:creationId xmlns:a16="http://schemas.microsoft.com/office/drawing/2014/main" id="{57D532C7-B469-93B8-764D-312B2F3B3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881" y="317396"/>
            <a:ext cx="66672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厘米数据处理：</a:t>
            </a:r>
            <a:endParaRPr lang="en-US" altLang="zh-CN" sz="3600" b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RFI</a:t>
            </a:r>
            <a:r>
              <a:rPr lang="zh-CN" alt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、前景去除、科学分析</a:t>
            </a:r>
            <a:endParaRPr lang="en-US" altLang="zh-CN" sz="3600" b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458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95CC7E0-5E11-0A4D-9D71-895E8CD8D544}"/>
              </a:ext>
            </a:extLst>
          </p:cNvPr>
          <p:cNvSpPr/>
          <p:nvPr/>
        </p:nvSpPr>
        <p:spPr>
          <a:xfrm>
            <a:off x="7180263" y="863600"/>
            <a:ext cx="985837" cy="3808413"/>
          </a:xfrm>
          <a:prstGeom prst="rect">
            <a:avLst/>
          </a:prstGeom>
          <a:gradFill flip="none" rotWithShape="1">
            <a:gsLst>
              <a:gs pos="68000">
                <a:schemeClr val="accent4">
                  <a:lumMod val="5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92AE904D-92ED-EC45-BBE7-26B1810D51ED}"/>
              </a:ext>
            </a:extLst>
          </p:cNvPr>
          <p:cNvSpPr txBox="1">
            <a:spLocks/>
          </p:cNvSpPr>
          <p:nvPr/>
        </p:nvSpPr>
        <p:spPr>
          <a:xfrm>
            <a:off x="1071563" y="135731"/>
            <a:ext cx="58801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Radio Frequency Inference (RFI) </a:t>
            </a:r>
          </a:p>
        </p:txBody>
      </p:sp>
      <p:pic>
        <p:nvPicPr>
          <p:cNvPr id="27654" name="Picture 2">
            <a:extLst>
              <a:ext uri="{FF2B5EF4-FFF2-40B4-BE49-F238E27FC236}">
                <a16:creationId xmlns:a16="http://schemas.microsoft.com/office/drawing/2014/main" id="{A76773F2-980B-6F45-86B3-975D03F4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863600"/>
            <a:ext cx="58801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5" name="Text Box 7">
            <a:extLst>
              <a:ext uri="{FF2B5EF4-FFF2-40B4-BE49-F238E27FC236}">
                <a16:creationId xmlns:a16="http://schemas.microsoft.com/office/drawing/2014/main" id="{AB4E3BAB-BCCE-0548-A039-7B0164E69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1485900"/>
            <a:ext cx="777875" cy="249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LOFAR 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5AD25A6A-BA55-054C-A3E1-54898442B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2136775"/>
            <a:ext cx="777875" cy="48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GMRT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SARAS-3</a:t>
            </a:r>
          </a:p>
        </p:txBody>
      </p:sp>
      <p:sp>
        <p:nvSpPr>
          <p:cNvPr id="27657" name="Text Box 7">
            <a:extLst>
              <a:ext uri="{FF2B5EF4-FFF2-40B4-BE49-F238E27FC236}">
                <a16:creationId xmlns:a16="http://schemas.microsoft.com/office/drawing/2014/main" id="{A24D471E-E62B-754E-8C71-637424E30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1917700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000" b="1" i="0" u="none" strike="noStrike" kern="1200" cap="none" spc="0" normalizeH="0" baseline="0" noProof="0">
              <a:ln>
                <a:noFill/>
              </a:ln>
              <a:solidFill>
                <a:srgbClr val="008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658" name="Text Box 7">
            <a:extLst>
              <a:ext uri="{FF2B5EF4-FFF2-40B4-BE49-F238E27FC236}">
                <a16:creationId xmlns:a16="http://schemas.microsoft.com/office/drawing/2014/main" id="{B7BBE80E-A71A-AB45-A182-B8FE3F88A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938" y="2354263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000" b="1" i="0" u="none" strike="noStrike" kern="1200" cap="none" spc="0" normalizeH="0" baseline="0" noProof="0">
              <a:ln>
                <a:noFill/>
              </a:ln>
              <a:solidFill>
                <a:srgbClr val="008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659" name="Text Box 7">
            <a:extLst>
              <a:ext uri="{FF2B5EF4-FFF2-40B4-BE49-F238E27FC236}">
                <a16:creationId xmlns:a16="http://schemas.microsoft.com/office/drawing/2014/main" id="{36AC07B2-6D0E-224A-8F7E-B3AA08B1F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63" y="3233738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000" b="1" i="0" u="none" strike="noStrike" kern="1200" cap="none" spc="0" normalizeH="0" baseline="0" noProof="0">
              <a:ln>
                <a:noFill/>
              </a:ln>
              <a:solidFill>
                <a:srgbClr val="008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660" name="Text Box 7">
            <a:extLst>
              <a:ext uri="{FF2B5EF4-FFF2-40B4-BE49-F238E27FC236}">
                <a16:creationId xmlns:a16="http://schemas.microsoft.com/office/drawing/2014/main" id="{63F88FE9-CB20-7741-B3A0-E9EC4A684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238" y="3108325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000" b="1" i="0" u="none" strike="noStrike" kern="1200" cap="none" spc="0" normalizeH="0" baseline="0" noProof="0">
              <a:ln>
                <a:noFill/>
              </a:ln>
              <a:solidFill>
                <a:srgbClr val="008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661" name="Text Box 7">
            <a:extLst>
              <a:ext uri="{FF2B5EF4-FFF2-40B4-BE49-F238E27FC236}">
                <a16:creationId xmlns:a16="http://schemas.microsoft.com/office/drawing/2014/main" id="{41532F87-6AEE-1C4A-9D7B-BF41A2A1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1755775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000" b="1" i="0" u="none" strike="noStrike" kern="1200" cap="none" spc="0" normalizeH="0" baseline="0" noProof="0">
              <a:ln>
                <a:noFill/>
              </a:ln>
              <a:solidFill>
                <a:srgbClr val="008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4AA024B7-3237-6C44-9A99-9823E848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2703513"/>
            <a:ext cx="777875" cy="949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PRIZM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PAPER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HERA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SKA-mid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8D758970-515D-9C45-A717-6543FF329489}"/>
              </a:ext>
            </a:extLst>
          </p:cNvPr>
          <p:cNvCxnSpPr>
            <a:cxnSpLocks/>
          </p:cNvCxnSpPr>
          <p:nvPr/>
        </p:nvCxnSpPr>
        <p:spPr>
          <a:xfrm>
            <a:off x="5576888" y="3255963"/>
            <a:ext cx="1603375" cy="819150"/>
          </a:xfrm>
          <a:prstGeom prst="bentConnector3">
            <a:avLst>
              <a:gd name="adj1" fmla="val 37961"/>
            </a:avLst>
          </a:prstGeom>
          <a:ln w="38100" cmpd="sng"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7">
            <a:extLst>
              <a:ext uri="{FF2B5EF4-FFF2-40B4-BE49-F238E27FC236}">
                <a16:creationId xmlns:a16="http://schemas.microsoft.com/office/drawing/2014/main" id="{10745CDE-D579-E44C-8CCC-A82702FF7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1811338"/>
            <a:ext cx="777875" cy="249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21CMA </a:t>
            </a: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574A416C-F1DD-6A4F-94CE-67FDA5583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3729038"/>
            <a:ext cx="777875" cy="715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EDGES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MWA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SKA-low</a:t>
            </a:r>
          </a:p>
        </p:txBody>
      </p:sp>
      <p:cxnSp>
        <p:nvCxnSpPr>
          <p:cNvPr id="411661" name="Straight Connector 411660">
            <a:extLst>
              <a:ext uri="{FF2B5EF4-FFF2-40B4-BE49-F238E27FC236}">
                <a16:creationId xmlns:a16="http://schemas.microsoft.com/office/drawing/2014/main" id="{A9FFCCD5-E168-5E4E-B189-89158F531A33}"/>
              </a:ext>
            </a:extLst>
          </p:cNvPr>
          <p:cNvCxnSpPr>
            <a:cxnSpLocks/>
          </p:cNvCxnSpPr>
          <p:nvPr/>
        </p:nvCxnSpPr>
        <p:spPr>
          <a:xfrm>
            <a:off x="4306888" y="3124200"/>
            <a:ext cx="2873375" cy="0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0DC7721-D619-BF41-827F-2945D4AA2FF7}"/>
              </a:ext>
            </a:extLst>
          </p:cNvPr>
          <p:cNvCxnSpPr>
            <a:cxnSpLocks/>
          </p:cNvCxnSpPr>
          <p:nvPr/>
        </p:nvCxnSpPr>
        <p:spPr>
          <a:xfrm>
            <a:off x="5059363" y="2379663"/>
            <a:ext cx="2120900" cy="0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E34670DB-4FCD-D34D-B492-F8B9C57CA744}"/>
              </a:ext>
            </a:extLst>
          </p:cNvPr>
          <p:cNvCxnSpPr>
            <a:cxnSpLocks/>
          </p:cNvCxnSpPr>
          <p:nvPr/>
        </p:nvCxnSpPr>
        <p:spPr>
          <a:xfrm flipV="1">
            <a:off x="4011613" y="1630363"/>
            <a:ext cx="3168650" cy="146050"/>
          </a:xfrm>
          <a:prstGeom prst="bentConnector3">
            <a:avLst>
              <a:gd name="adj1" fmla="val 69535"/>
            </a:avLst>
          </a:prstGeom>
          <a:ln w="38100" cmpd="sng"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C08DE28-F05F-0A4F-8085-06457A518490}"/>
              </a:ext>
            </a:extLst>
          </p:cNvPr>
          <p:cNvCxnSpPr>
            <a:cxnSpLocks/>
          </p:cNvCxnSpPr>
          <p:nvPr/>
        </p:nvCxnSpPr>
        <p:spPr>
          <a:xfrm>
            <a:off x="5189538" y="1936750"/>
            <a:ext cx="1990725" cy="0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6BAEA06-5B31-1D13-8FFA-7341BC87F52D}"/>
              </a:ext>
            </a:extLst>
          </p:cNvPr>
          <p:cNvSpPr txBox="1">
            <a:spLocks/>
          </p:cNvSpPr>
          <p:nvPr/>
        </p:nvSpPr>
        <p:spPr>
          <a:xfrm>
            <a:off x="0" y="7140"/>
            <a:ext cx="8386763" cy="458202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RFI Flagging with U-Net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55117-0531-5545-9809-04D9D382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560" y="871077"/>
            <a:ext cx="6152996" cy="38070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DFA3EC-E8C2-0B4E-B536-73FA4906D90E}"/>
              </a:ext>
            </a:extLst>
          </p:cNvPr>
          <p:cNvSpPr txBox="1"/>
          <p:nvPr/>
        </p:nvSpPr>
        <p:spPr>
          <a:xfrm>
            <a:off x="1375560" y="4678170"/>
            <a:ext cx="61529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851771-A283-734D-A58B-A78C2DD7676E}"/>
              </a:ext>
            </a:extLst>
          </p:cNvPr>
          <p:cNvSpPr txBox="1"/>
          <p:nvPr/>
        </p:nvSpPr>
        <p:spPr>
          <a:xfrm rot="16200000">
            <a:off x="-895775" y="2774618"/>
            <a:ext cx="41764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Frequency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8482B-6F2C-E043-A1A6-F2AD24AE2EA4}"/>
              </a:ext>
            </a:extLst>
          </p:cNvPr>
          <p:cNvSpPr txBox="1"/>
          <p:nvPr/>
        </p:nvSpPr>
        <p:spPr>
          <a:xfrm>
            <a:off x="1007776" y="509483"/>
            <a:ext cx="65207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Characteristic RFI Classification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F03C23-0F13-614B-859B-7537637BF2C8}"/>
              </a:ext>
            </a:extLst>
          </p:cNvPr>
          <p:cNvSpPr txBox="1"/>
          <p:nvPr/>
        </p:nvSpPr>
        <p:spPr>
          <a:xfrm>
            <a:off x="1508951" y="1386537"/>
            <a:ext cx="79133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Broad band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9DDC87-0A16-1E41-87E7-005F34A02DCA}"/>
              </a:ext>
            </a:extLst>
          </p:cNvPr>
          <p:cNvSpPr txBox="1"/>
          <p:nvPr/>
        </p:nvSpPr>
        <p:spPr>
          <a:xfrm>
            <a:off x="4982770" y="4755114"/>
            <a:ext cx="24920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Sui, YM,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Zuo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Chen et al., in prep.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5ADD9-35A0-D5AF-760F-A6EC3C19EE87}"/>
              </a:ext>
            </a:extLst>
          </p:cNvPr>
          <p:cNvSpPr txBox="1"/>
          <p:nvPr/>
        </p:nvSpPr>
        <p:spPr>
          <a:xfrm>
            <a:off x="1494079" y="2309850"/>
            <a:ext cx="80620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Narrow band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A62DB-A1C1-CC5E-FC72-2F3EA47CBC8E}"/>
              </a:ext>
            </a:extLst>
          </p:cNvPr>
          <p:cNvSpPr txBox="1"/>
          <p:nvPr/>
        </p:nvSpPr>
        <p:spPr>
          <a:xfrm>
            <a:off x="1508951" y="3494004"/>
            <a:ext cx="806209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Narrow band burst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5B9A4-00C9-92D6-1387-08B9F765DFFA}"/>
              </a:ext>
            </a:extLst>
          </p:cNvPr>
          <p:cNvSpPr txBox="1"/>
          <p:nvPr/>
        </p:nvSpPr>
        <p:spPr>
          <a:xfrm>
            <a:off x="6228786" y="1245338"/>
            <a:ext cx="80620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Blip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709A9-200E-01A5-34E2-FB420E8CE8E2}"/>
              </a:ext>
            </a:extLst>
          </p:cNvPr>
          <p:cNvSpPr txBox="1"/>
          <p:nvPr/>
        </p:nvSpPr>
        <p:spPr>
          <a:xfrm>
            <a:off x="6228785" y="2326565"/>
            <a:ext cx="82293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Extended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6CF88-34A7-7FBD-F43B-BA0A533B73F6}"/>
              </a:ext>
            </a:extLst>
          </p:cNvPr>
          <p:cNvSpPr txBox="1"/>
          <p:nvPr/>
        </p:nvSpPr>
        <p:spPr>
          <a:xfrm>
            <a:off x="3131499" y="1134874"/>
            <a:ext cx="132222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Visibility with mock RFI signals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E457C-D901-03FF-EF38-99E724BF05B7}"/>
              </a:ext>
            </a:extLst>
          </p:cNvPr>
          <p:cNvSpPr txBox="1"/>
          <p:nvPr/>
        </p:nvSpPr>
        <p:spPr>
          <a:xfrm>
            <a:off x="3131499" y="3002529"/>
            <a:ext cx="132222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Flagged RFI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04E949-6B0A-2634-82CC-93B1D4E5B9EA}"/>
              </a:ext>
            </a:extLst>
          </p:cNvPr>
          <p:cNvSpPr txBox="1"/>
          <p:nvPr/>
        </p:nvSpPr>
        <p:spPr>
          <a:xfrm>
            <a:off x="6167729" y="3494004"/>
            <a:ext cx="80620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Cleaned Signal</a:t>
            </a:r>
          </a:p>
        </p:txBody>
      </p:sp>
    </p:spTree>
    <p:extLst>
      <p:ext uri="{BB962C8B-B14F-4D97-AF65-F5344CB8AC3E}">
        <p14:creationId xmlns:p14="http://schemas.microsoft.com/office/powerpoint/2010/main" val="275478101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2065F1-8277-4A4D-8D63-9A7206661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2048827"/>
            <a:ext cx="4724025" cy="1302638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17676C43-2115-537B-E7A9-A1E62F98F86E}"/>
              </a:ext>
            </a:extLst>
          </p:cNvPr>
          <p:cNvSpPr txBox="1">
            <a:spLocks/>
          </p:cNvSpPr>
          <p:nvPr/>
        </p:nvSpPr>
        <p:spPr>
          <a:xfrm>
            <a:off x="0" y="7140"/>
            <a:ext cx="8386763" cy="458202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RFI Flagging with U-Net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DE7068-8484-08CD-1B27-F7192AFFD4E3}"/>
              </a:ext>
            </a:extLst>
          </p:cNvPr>
          <p:cNvGrpSpPr/>
          <p:nvPr/>
        </p:nvGrpSpPr>
        <p:grpSpPr>
          <a:xfrm>
            <a:off x="4814999" y="579027"/>
            <a:ext cx="4329001" cy="4472305"/>
            <a:chOff x="4666402" y="1620338"/>
            <a:chExt cx="3298872" cy="3480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4F4201-F44A-6740-8226-8D99D1336FEE}"/>
                </a:ext>
              </a:extLst>
            </p:cNvPr>
            <p:cNvSpPr txBox="1"/>
            <p:nvPr/>
          </p:nvSpPr>
          <p:spPr>
            <a:xfrm>
              <a:off x="5161477" y="4808567"/>
              <a:ext cx="280379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Sui, YM,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Zuo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Chen et al., in prep.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0E512F-09EE-3F2B-AEFE-3AE80C69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6403" y="1620338"/>
              <a:ext cx="3227647" cy="30138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355AE0-81DA-7A1C-E37F-FBFBA8B66B6E}"/>
                </a:ext>
              </a:extLst>
            </p:cNvPr>
            <p:cNvSpPr txBox="1"/>
            <p:nvPr/>
          </p:nvSpPr>
          <p:spPr>
            <a:xfrm rot="16200000">
              <a:off x="3290340" y="3023289"/>
              <a:ext cx="3087347" cy="2814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精确率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(Precision)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C88E2-E342-7EF1-4136-BA4024E878CB}"/>
                </a:ext>
              </a:extLst>
            </p:cNvPr>
            <p:cNvSpPr txBox="1"/>
            <p:nvPr/>
          </p:nvSpPr>
          <p:spPr>
            <a:xfrm>
              <a:off x="4666402" y="4420250"/>
              <a:ext cx="3227647" cy="2874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召回率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(Recall)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8D64E7-0B6E-7788-8A2E-CDCDD2000D7B}"/>
                </a:ext>
              </a:extLst>
            </p:cNvPr>
            <p:cNvSpPr txBox="1"/>
            <p:nvPr/>
          </p:nvSpPr>
          <p:spPr>
            <a:xfrm>
              <a:off x="6078683" y="2663196"/>
              <a:ext cx="1168326" cy="449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传统方法优化结果</a:t>
              </a:r>
              <a:endPara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(Optimized </a:t>
              </a:r>
              <a:r>
                <a:rPr kumimoji="0" lang="en-US" altLang="zh-CN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SumThreshold</a:t>
              </a: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19B65B-C4E9-EE3D-70B5-09F55961429D}"/>
                </a:ext>
              </a:extLst>
            </p:cNvPr>
            <p:cNvSpPr txBox="1"/>
            <p:nvPr/>
          </p:nvSpPr>
          <p:spPr>
            <a:xfrm>
              <a:off x="6557237" y="2087060"/>
              <a:ext cx="1030975" cy="57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U-Net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优化结果</a:t>
              </a:r>
              <a:endPara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(Optimized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U-Net)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D2E3BF-2681-371F-A974-DC1C16CB8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4043" y="3059082"/>
              <a:ext cx="1912365" cy="71893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F2E8A64-CC5F-3922-29E0-8D00CAEADC11}"/>
              </a:ext>
            </a:extLst>
          </p:cNvPr>
          <p:cNvSpPr txBox="1"/>
          <p:nvPr/>
        </p:nvSpPr>
        <p:spPr>
          <a:xfrm>
            <a:off x="352596" y="4758944"/>
            <a:ext cx="36793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See also</a:t>
            </a: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Sun, Deng, Wang,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al., MNRAS, 2022</a:t>
            </a:r>
          </a:p>
        </p:txBody>
      </p:sp>
    </p:spTree>
    <p:extLst>
      <p:ext uri="{BB962C8B-B14F-4D97-AF65-F5344CB8AC3E}">
        <p14:creationId xmlns:p14="http://schemas.microsoft.com/office/powerpoint/2010/main" val="238594511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8E812600-21ED-2E49-A11F-5C2F2C72EA7B}"/>
              </a:ext>
            </a:extLst>
          </p:cNvPr>
          <p:cNvSpPr txBox="1">
            <a:spLocks/>
          </p:cNvSpPr>
          <p:nvPr/>
        </p:nvSpPr>
        <p:spPr>
          <a:xfrm>
            <a:off x="-16607" y="287338"/>
            <a:ext cx="91440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远离地面无线电干扰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到月球背面去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grpSp>
        <p:nvGrpSpPr>
          <p:cNvPr id="29699" name="组合 2">
            <a:extLst>
              <a:ext uri="{FF2B5EF4-FFF2-40B4-BE49-F238E27FC236}">
                <a16:creationId xmlns:a16="http://schemas.microsoft.com/office/drawing/2014/main" id="{846A986B-A044-BC42-9185-6D2D1455D7BA}"/>
              </a:ext>
            </a:extLst>
          </p:cNvPr>
          <p:cNvGrpSpPr>
            <a:grpSpLocks/>
          </p:cNvGrpSpPr>
          <p:nvPr/>
        </p:nvGrpSpPr>
        <p:grpSpPr bwMode="auto">
          <a:xfrm>
            <a:off x="1970087" y="990600"/>
            <a:ext cx="2495551" cy="3823587"/>
            <a:chOff x="1638299" y="924135"/>
            <a:chExt cx="2543176" cy="417484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89086B4-6605-1043-B8AC-50DD997415FE}"/>
                </a:ext>
              </a:extLst>
            </p:cNvPr>
            <p:cNvSpPr/>
            <p:nvPr/>
          </p:nvSpPr>
          <p:spPr>
            <a:xfrm>
              <a:off x="1638300" y="924135"/>
              <a:ext cx="2543175" cy="38064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705" name="Picture 4">
              <a:extLst>
                <a:ext uri="{FF2B5EF4-FFF2-40B4-BE49-F238E27FC236}">
                  <a16:creationId xmlns:a16="http://schemas.microsoft.com/office/drawing/2014/main" id="{BF2DF1A6-EA5C-FB42-842F-0C42E1ED3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672" y="974830"/>
              <a:ext cx="2450306" cy="3384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 Box 7">
              <a:extLst>
                <a:ext uri="{FF2B5EF4-FFF2-40B4-BE49-F238E27FC236}">
                  <a16:creationId xmlns:a16="http://schemas.microsoft.com/office/drawing/2014/main" id="{FA87035E-CC96-9E4C-B51F-0F8AFBC0A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299" y="4410074"/>
              <a:ext cx="2543176" cy="68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DAPPAR</a:t>
              </a: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700" name="组合 1">
            <a:extLst>
              <a:ext uri="{FF2B5EF4-FFF2-40B4-BE49-F238E27FC236}">
                <a16:creationId xmlns:a16="http://schemas.microsoft.com/office/drawing/2014/main" id="{02642397-42E1-7849-9D76-1FFF9C75975F}"/>
              </a:ext>
            </a:extLst>
          </p:cNvPr>
          <p:cNvGrpSpPr>
            <a:grpSpLocks/>
          </p:cNvGrpSpPr>
          <p:nvPr/>
        </p:nvGrpSpPr>
        <p:grpSpPr bwMode="auto">
          <a:xfrm>
            <a:off x="4575175" y="990600"/>
            <a:ext cx="2551113" cy="3806064"/>
            <a:chOff x="4385072" y="908260"/>
            <a:chExt cx="2921000" cy="415593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B51BC08-E2C7-074C-AACA-415BBC732463}"/>
                </a:ext>
              </a:extLst>
            </p:cNvPr>
            <p:cNvSpPr/>
            <p:nvPr/>
          </p:nvSpPr>
          <p:spPr>
            <a:xfrm>
              <a:off x="4385072" y="908260"/>
              <a:ext cx="2921000" cy="38066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702" name="Picture 2">
              <a:extLst>
                <a:ext uri="{FF2B5EF4-FFF2-40B4-BE49-F238E27FC236}">
                  <a16:creationId xmlns:a16="http://schemas.microsoft.com/office/drawing/2014/main" id="{44E8DAE7-8A69-CB41-BA8F-87D86878E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43" r="6807"/>
            <a:stretch>
              <a:fillRect/>
            </a:stretch>
          </p:blipFill>
          <p:spPr bwMode="auto">
            <a:xfrm>
              <a:off x="4435871" y="965308"/>
              <a:ext cx="2819400" cy="339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Text Box 7">
              <a:extLst>
                <a:ext uri="{FF2B5EF4-FFF2-40B4-BE49-F238E27FC236}">
                  <a16:creationId xmlns:a16="http://schemas.microsoft.com/office/drawing/2014/main" id="{2EBAF3BE-E7F0-B240-814D-8E14AF19F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5073" y="4375255"/>
              <a:ext cx="2920999" cy="6889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鸿蒙计划</a:t>
              </a:r>
              <a:endPara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（超长波天文观测阵列，</a:t>
              </a: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DSL)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65A34062-C3AB-F04E-A0F3-084846E3BF2F}"/>
              </a:ext>
            </a:extLst>
          </p:cNvPr>
          <p:cNvSpPr txBox="1">
            <a:spLocks/>
          </p:cNvSpPr>
          <p:nvPr/>
        </p:nvSpPr>
        <p:spPr>
          <a:xfrm>
            <a:off x="0" y="165100"/>
            <a:ext cx="9144000" cy="65722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Foreground Contamination in 21 cm Observations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pic>
        <p:nvPicPr>
          <p:cNvPr id="30723" name="Picture 8">
            <a:extLst>
              <a:ext uri="{FF2B5EF4-FFF2-40B4-BE49-F238E27FC236}">
                <a16:creationId xmlns:a16="http://schemas.microsoft.com/office/drawing/2014/main" id="{D58CFCFF-5D92-3F4B-98BE-4040E82F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4" y="1169990"/>
            <a:ext cx="1718438" cy="28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66A3B7-463A-9B47-9135-C914D9239AB7}"/>
              </a:ext>
            </a:extLst>
          </p:cNvPr>
          <p:cNvCxnSpPr>
            <a:cxnSpLocks/>
          </p:cNvCxnSpPr>
          <p:nvPr/>
        </p:nvCxnSpPr>
        <p:spPr>
          <a:xfrm>
            <a:off x="871791" y="3689351"/>
            <a:ext cx="965993" cy="0"/>
          </a:xfrm>
          <a:prstGeom prst="line">
            <a:avLst/>
          </a:prstGeom>
          <a:ln w="381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003CC3A7-09E5-0E40-8F11-6F2785886F78}"/>
              </a:ext>
            </a:extLst>
          </p:cNvPr>
          <p:cNvSpPr/>
          <p:nvPr/>
        </p:nvSpPr>
        <p:spPr>
          <a:xfrm>
            <a:off x="2806448" y="1420812"/>
            <a:ext cx="163512" cy="1150929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2CD15C-190E-5541-8FE9-4ACD59A30C9D}"/>
              </a:ext>
            </a:extLst>
          </p:cNvPr>
          <p:cNvCxnSpPr>
            <a:cxnSpLocks/>
            <a:stCxn id="17" idx="2"/>
          </p:cNvCxnSpPr>
          <p:nvPr/>
        </p:nvCxnSpPr>
        <p:spPr>
          <a:xfrm flipV="1">
            <a:off x="1349085" y="3117057"/>
            <a:ext cx="325185" cy="3768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65C5C62A-1CE2-0D47-87A4-A3F0F293478B}"/>
              </a:ext>
            </a:extLst>
          </p:cNvPr>
          <p:cNvSpPr/>
          <p:nvPr/>
        </p:nvSpPr>
        <p:spPr>
          <a:xfrm rot="10800000">
            <a:off x="1674270" y="2829209"/>
            <a:ext cx="163513" cy="564069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500457DA-A101-9E49-B0BD-0B944E04680D}"/>
              </a:ext>
            </a:extLst>
          </p:cNvPr>
          <p:cNvSpPr/>
          <p:nvPr/>
        </p:nvSpPr>
        <p:spPr>
          <a:xfrm rot="10800000">
            <a:off x="1674272" y="1420812"/>
            <a:ext cx="163512" cy="1184276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Right Bracket 28">
            <a:extLst>
              <a:ext uri="{FF2B5EF4-FFF2-40B4-BE49-F238E27FC236}">
                <a16:creationId xmlns:a16="http://schemas.microsoft.com/office/drawing/2014/main" id="{E572A6D8-49B1-6243-8781-293443C7BD00}"/>
              </a:ext>
            </a:extLst>
          </p:cNvPr>
          <p:cNvSpPr/>
          <p:nvPr/>
        </p:nvSpPr>
        <p:spPr>
          <a:xfrm>
            <a:off x="2274888" y="1420813"/>
            <a:ext cx="163512" cy="1666875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ACD7F3-A4A8-4B4E-808B-7623C59B21CE}"/>
              </a:ext>
            </a:extLst>
          </p:cNvPr>
          <p:cNvCxnSpPr>
            <a:cxnSpLocks/>
          </p:cNvCxnSpPr>
          <p:nvPr/>
        </p:nvCxnSpPr>
        <p:spPr>
          <a:xfrm>
            <a:off x="1350673" y="1988345"/>
            <a:ext cx="323598" cy="0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4" name="Picture 2">
            <a:extLst>
              <a:ext uri="{FF2B5EF4-FFF2-40B4-BE49-F238E27FC236}">
                <a16:creationId xmlns:a16="http://schemas.microsoft.com/office/drawing/2014/main" id="{8A990FB2-E8E1-D74A-A096-1EEAF8E0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72" y="1169990"/>
            <a:ext cx="901089" cy="28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中括号 1">
            <a:extLst>
              <a:ext uri="{FF2B5EF4-FFF2-40B4-BE49-F238E27FC236}">
                <a16:creationId xmlns:a16="http://schemas.microsoft.com/office/drawing/2014/main" id="{0075C9EA-DB70-DE48-B93B-DB8DB0CF436D}"/>
              </a:ext>
            </a:extLst>
          </p:cNvPr>
          <p:cNvSpPr/>
          <p:nvPr/>
        </p:nvSpPr>
        <p:spPr>
          <a:xfrm>
            <a:off x="1126836" y="1420813"/>
            <a:ext cx="223837" cy="1184276"/>
          </a:xfrm>
          <a:prstGeom prst="rightBracke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右中括号 16">
            <a:extLst>
              <a:ext uri="{FF2B5EF4-FFF2-40B4-BE49-F238E27FC236}">
                <a16:creationId xmlns:a16="http://schemas.microsoft.com/office/drawing/2014/main" id="{7C74BC2D-B924-694E-A38F-B59135E319E8}"/>
              </a:ext>
            </a:extLst>
          </p:cNvPr>
          <p:cNvSpPr/>
          <p:nvPr/>
        </p:nvSpPr>
        <p:spPr>
          <a:xfrm>
            <a:off x="1128422" y="2818205"/>
            <a:ext cx="220663" cy="605240"/>
          </a:xfrm>
          <a:prstGeom prst="rightBracke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6857A4D-5518-4F40-A8EE-089291351A08}"/>
              </a:ext>
            </a:extLst>
          </p:cNvPr>
          <p:cNvCxnSpPr>
            <a:cxnSpLocks/>
          </p:cNvCxnSpPr>
          <p:nvPr/>
        </p:nvCxnSpPr>
        <p:spPr>
          <a:xfrm>
            <a:off x="2740567" y="3689351"/>
            <a:ext cx="1074196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8D130A6-511C-7132-102D-CA7085CD0393}"/>
              </a:ext>
            </a:extLst>
          </p:cNvPr>
          <p:cNvSpPr txBox="1"/>
          <p:nvPr/>
        </p:nvSpPr>
        <p:spPr>
          <a:xfrm rot="16200000">
            <a:off x="5082790" y="1118266"/>
            <a:ext cx="12348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银河系前景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Galactic synchrotron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emission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(~2000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8C747-DBF0-D78E-7136-A9B6DC58E5B6}"/>
              </a:ext>
            </a:extLst>
          </p:cNvPr>
          <p:cNvSpPr txBox="1"/>
          <p:nvPr/>
        </p:nvSpPr>
        <p:spPr>
          <a:xfrm rot="16200000">
            <a:off x="4567648" y="3657371"/>
            <a:ext cx="14725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宇宙再电离的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21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厘米信号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Cosmic 21 cm signal from 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(~10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07E7F-E593-D0E7-001C-86B50E8510F6}"/>
              </a:ext>
            </a:extLst>
          </p:cNvPr>
          <p:cNvSpPr txBox="1"/>
          <p:nvPr/>
        </p:nvSpPr>
        <p:spPr>
          <a:xfrm>
            <a:off x="6738704" y="3269556"/>
            <a:ext cx="208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 of all components</a:t>
            </a:r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4669FF41-1897-7187-8DBA-19F6C251EFA3}"/>
              </a:ext>
            </a:extLst>
          </p:cNvPr>
          <p:cNvSpPr/>
          <p:nvPr/>
        </p:nvSpPr>
        <p:spPr>
          <a:xfrm>
            <a:off x="2809620" y="2776264"/>
            <a:ext cx="163513" cy="564069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DBA60A-5C6D-0E8D-ECF3-288CC73C4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83" y="1327407"/>
            <a:ext cx="2070583" cy="1234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B2C29C-1347-2007-A306-1E40D679A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621" y="2698085"/>
            <a:ext cx="1226505" cy="8263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C0421A-E418-D88B-E558-35D61D73CDF6}"/>
              </a:ext>
            </a:extLst>
          </p:cNvPr>
          <p:cNvSpPr txBox="1"/>
          <p:nvPr/>
        </p:nvSpPr>
        <p:spPr>
          <a:xfrm rot="16200000">
            <a:off x="4857808" y="2492624"/>
            <a:ext cx="1430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河外前景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Extragalactic point sources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(~800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EC5DE6E-7E4B-967A-0B75-0CC495CC8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314" y="3595983"/>
            <a:ext cx="442426" cy="2703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97A715-787C-3803-A8FE-C763F4131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559" y="1558271"/>
            <a:ext cx="2794703" cy="1692135"/>
          </a:xfrm>
          <a:prstGeom prst="rect">
            <a:avLst/>
          </a:prstGeom>
        </p:spPr>
      </p:pic>
      <p:sp>
        <p:nvSpPr>
          <p:cNvPr id="39" name="Right Bracket 38">
            <a:extLst>
              <a:ext uri="{FF2B5EF4-FFF2-40B4-BE49-F238E27FC236}">
                <a16:creationId xmlns:a16="http://schemas.microsoft.com/office/drawing/2014/main" id="{371BE5F2-ACFC-CA60-632A-8D1722E68BC6}"/>
              </a:ext>
            </a:extLst>
          </p:cNvPr>
          <p:cNvSpPr/>
          <p:nvPr/>
        </p:nvSpPr>
        <p:spPr>
          <a:xfrm>
            <a:off x="6012305" y="1214815"/>
            <a:ext cx="268393" cy="3144995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CF5763-CB85-A564-A4E7-A884BF47F364}"/>
              </a:ext>
            </a:extLst>
          </p:cNvPr>
          <p:cNvSpPr txBox="1"/>
          <p:nvPr/>
        </p:nvSpPr>
        <p:spPr>
          <a:xfrm>
            <a:off x="5068656" y="4806743"/>
            <a:ext cx="40753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Zuo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Chen &amp;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2023,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ApJ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(arXiv:2208.14675)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FA2C0CA3-588C-AB4C-A115-702D8C8C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844ED99C-5D6A-7A47-9645-5B31C3E7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06B2BC7-E223-4E4B-840C-7FF0037F5E2F}"/>
              </a:ext>
            </a:extLst>
          </p:cNvPr>
          <p:cNvSpPr/>
          <p:nvPr/>
        </p:nvSpPr>
        <p:spPr>
          <a:xfrm>
            <a:off x="0" y="0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41" name="矩形 3">
            <a:extLst>
              <a:ext uri="{FF2B5EF4-FFF2-40B4-BE49-F238E27FC236}">
                <a16:creationId xmlns:a16="http://schemas.microsoft.com/office/drawing/2014/main" id="{7FD8744C-BF77-6B41-83B9-A6F50FFB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413" y="2090655"/>
            <a:ext cx="5227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厘米谱线的基本物理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87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28FB4-C119-7BDF-035B-44C79937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0C1D5F-F8EB-F175-BD64-306C5859AF9B}"/>
              </a:ext>
            </a:extLst>
          </p:cNvPr>
          <p:cNvSpPr txBox="1">
            <a:spLocks/>
          </p:cNvSpPr>
          <p:nvPr/>
        </p:nvSpPr>
        <p:spPr>
          <a:xfrm>
            <a:off x="0" y="19744"/>
            <a:ext cx="9144000" cy="65722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3200" b="1" dirty="0"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厘米前景污染去除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办法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2AD6F-3C18-698C-8733-7ECD96922DDE}"/>
              </a:ext>
            </a:extLst>
          </p:cNvPr>
          <p:cNvSpPr txBox="1"/>
          <p:nvPr/>
        </p:nvSpPr>
        <p:spPr>
          <a:xfrm>
            <a:off x="148681" y="768535"/>
            <a:ext cx="8629559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b="1" dirty="0">
                <a:solidFill>
                  <a:srgbClr val="ED7D31">
                    <a:lumMod val="20000"/>
                    <a:lumOff val="8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Non-blind method (model dependent)</a:t>
            </a:r>
          </a:p>
          <a:p>
            <a:pPr marL="685800" lvl="1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>
                <a:solidFill>
                  <a:srgbClr val="ED7D31">
                    <a:lumMod val="20000"/>
                    <a:lumOff val="8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polynomial fitting </a:t>
            </a:r>
          </a:p>
          <a:p>
            <a:pPr marL="285750" marR="0" lvl="0" indent="-285750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Blind method (model independent)</a:t>
            </a:r>
          </a:p>
          <a:p>
            <a:pPr marL="685800" lvl="1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>
                <a:solidFill>
                  <a:srgbClr val="ED7D31">
                    <a:lumMod val="20000"/>
                    <a:lumOff val="8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Principal Component Analysis (PCA) </a:t>
            </a:r>
          </a:p>
          <a:p>
            <a:pPr marL="685800" lvl="1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>
                <a:solidFill>
                  <a:srgbClr val="ED7D31">
                    <a:lumMod val="20000"/>
                    <a:lumOff val="8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Gaussian Process Regression (GPR)</a:t>
            </a:r>
          </a:p>
          <a:p>
            <a:pPr marL="6286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48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FC8D23-D884-2C43-B708-6A6824ADC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268" y="2636453"/>
            <a:ext cx="1325918" cy="2724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769607-B288-9947-89CD-223906C07131}"/>
              </a:ext>
            </a:extLst>
          </p:cNvPr>
          <p:cNvSpPr txBox="1"/>
          <p:nvPr/>
        </p:nvSpPr>
        <p:spPr>
          <a:xfrm>
            <a:off x="2650061" y="2629025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PCA/SVD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70A47-1E8B-7737-A5CE-09FC260BCCCA}"/>
              </a:ext>
            </a:extLst>
          </p:cNvPr>
          <p:cNvSpPr txBox="1"/>
          <p:nvPr/>
        </p:nvSpPr>
        <p:spPr>
          <a:xfrm>
            <a:off x="713232" y="1874520"/>
            <a:ext cx="168469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bg1"/>
                </a:solidFill>
              </a:rPr>
              <a:t>For covariance matrix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A45C2F-6F1B-91D3-DF95-26817D1D6D6B}"/>
              </a:ext>
            </a:extLst>
          </p:cNvPr>
          <p:cNvSpPr txBox="1"/>
          <p:nvPr/>
        </p:nvSpPr>
        <p:spPr>
          <a:xfrm>
            <a:off x="1301727" y="10965"/>
            <a:ext cx="6735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Component Analysis (PCA)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E02CEE-8A78-8A10-FB68-47C80DA5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853" y="717939"/>
            <a:ext cx="5032293" cy="27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050BD4-FEE2-9B2B-710A-604F15BC8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7" y="1330121"/>
            <a:ext cx="4363906" cy="26126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73E738-E2CD-F7FE-314D-A438577F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27" y="1330121"/>
            <a:ext cx="4363906" cy="232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35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7">
            <a:extLst>
              <a:ext uri="{FF2B5EF4-FFF2-40B4-BE49-F238E27FC236}">
                <a16:creationId xmlns:a16="http://schemas.microsoft.com/office/drawing/2014/main" id="{6D1F2E55-66C9-A943-9EA7-624C9C98F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73" y="3161508"/>
            <a:ext cx="141458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平均信号</a:t>
            </a:r>
          </a:p>
        </p:txBody>
      </p:sp>
      <p:sp>
        <p:nvSpPr>
          <p:cNvPr id="34819" name="Text Box 7">
            <a:extLst>
              <a:ext uri="{FF2B5EF4-FFF2-40B4-BE49-F238E27FC236}">
                <a16:creationId xmlns:a16="http://schemas.microsoft.com/office/drawing/2014/main" id="{07E2AA8A-1191-6A4C-9F35-D4E502610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3899794"/>
            <a:ext cx="1539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统计起伏信号</a:t>
            </a:r>
            <a:endParaRPr kumimoji="1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ongti TC" panose="02010600040101010101" pitchFamily="2" charset="-12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（功率谱）</a:t>
            </a:r>
          </a:p>
        </p:txBody>
      </p:sp>
      <p:sp>
        <p:nvSpPr>
          <p:cNvPr id="34820" name="Text Box 7">
            <a:extLst>
              <a:ext uri="{FF2B5EF4-FFF2-40B4-BE49-F238E27FC236}">
                <a16:creationId xmlns:a16="http://schemas.microsoft.com/office/drawing/2014/main" id="{85F2F9D8-0F57-FF46-8453-B801CB28C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1" y="1564483"/>
            <a:ext cx="144384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图像信号</a:t>
            </a: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8DB33492-2699-3E4C-8565-4C1E7D54F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793458"/>
            <a:ext cx="15462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图：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A. Liu &amp; R. Shaw</a:t>
            </a:r>
          </a:p>
        </p:txBody>
      </p:sp>
      <p:grpSp>
        <p:nvGrpSpPr>
          <p:cNvPr id="34822" name="组合 6">
            <a:extLst>
              <a:ext uri="{FF2B5EF4-FFF2-40B4-BE49-F238E27FC236}">
                <a16:creationId xmlns:a16="http://schemas.microsoft.com/office/drawing/2014/main" id="{1FD3056A-74A6-6647-8102-9A48BE9AFD7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764383"/>
            <a:ext cx="6400800" cy="3963988"/>
            <a:chOff x="457200" y="314325"/>
            <a:chExt cx="6959600" cy="4483100"/>
          </a:xfrm>
        </p:grpSpPr>
        <p:pic>
          <p:nvPicPr>
            <p:cNvPr id="34823" name="Picture 2">
              <a:extLst>
                <a:ext uri="{FF2B5EF4-FFF2-40B4-BE49-F238E27FC236}">
                  <a16:creationId xmlns:a16="http://schemas.microsoft.com/office/drawing/2014/main" id="{FAB6EA5B-9D4F-5845-A6FC-F48637E04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4325"/>
              <a:ext cx="6719887" cy="44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Text Box 7">
              <a:extLst>
                <a:ext uri="{FF2B5EF4-FFF2-40B4-BE49-F238E27FC236}">
                  <a16:creationId xmlns:a16="http://schemas.microsoft.com/office/drawing/2014/main" id="{9EB42187-0592-AD4E-AAB3-4ED31277A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362" y="3074987"/>
              <a:ext cx="1030288" cy="5916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第一代星系形成</a:t>
              </a:r>
            </a:p>
          </p:txBody>
        </p:sp>
        <p:sp>
          <p:nvSpPr>
            <p:cNvPr id="34825" name="Text Box 7">
              <a:extLst>
                <a:ext uri="{FF2B5EF4-FFF2-40B4-BE49-F238E27FC236}">
                  <a16:creationId xmlns:a16="http://schemas.microsoft.com/office/drawing/2014/main" id="{B16FC23D-01A4-6E43-8229-D624A3AF2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837" y="3074987"/>
              <a:ext cx="849313" cy="34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再电离</a:t>
              </a:r>
            </a:p>
          </p:txBody>
        </p:sp>
        <p:sp>
          <p:nvSpPr>
            <p:cNvPr id="34826" name="Text Box 7">
              <a:extLst>
                <a:ext uri="{FF2B5EF4-FFF2-40B4-BE49-F238E27FC236}">
                  <a16:creationId xmlns:a16="http://schemas.microsoft.com/office/drawing/2014/main" id="{61B0EFD6-4A86-8544-882E-1289152A4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500" y="3268663"/>
              <a:ext cx="606425" cy="5916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加热宇宙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9A25164-C9B3-6348-9865-832193EA768F}"/>
                </a:ext>
              </a:extLst>
            </p:cNvPr>
            <p:cNvCxnSpPr>
              <a:cxnSpLocks/>
            </p:cNvCxnSpPr>
            <p:nvPr/>
          </p:nvCxnSpPr>
          <p:spPr>
            <a:xfrm>
              <a:off x="4428937" y="2872762"/>
              <a:ext cx="0" cy="272900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8C6D44-A381-B04D-97C0-790E3670AC2C}"/>
                </a:ext>
              </a:extLst>
            </p:cNvPr>
            <p:cNvCxnSpPr>
              <a:cxnSpLocks/>
            </p:cNvCxnSpPr>
            <p:nvPr/>
          </p:nvCxnSpPr>
          <p:spPr>
            <a:xfrm>
              <a:off x="2499167" y="2815310"/>
              <a:ext cx="0" cy="271104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8231DB-CAD4-BA4E-8AA0-5321BEFCBDD9}"/>
                </a:ext>
              </a:extLst>
            </p:cNvPr>
            <p:cNvCxnSpPr>
              <a:cxnSpLocks/>
            </p:cNvCxnSpPr>
            <p:nvPr/>
          </p:nvCxnSpPr>
          <p:spPr>
            <a:xfrm>
              <a:off x="3034255" y="3032552"/>
              <a:ext cx="0" cy="271105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右中括号 1">
              <a:extLst>
                <a:ext uri="{FF2B5EF4-FFF2-40B4-BE49-F238E27FC236}">
                  <a16:creationId xmlns:a16="http://schemas.microsoft.com/office/drawing/2014/main" id="{5ACC8218-72F6-CC4C-8150-7F4C4DE05A8F}"/>
                </a:ext>
              </a:extLst>
            </p:cNvPr>
            <p:cNvSpPr/>
            <p:nvPr/>
          </p:nvSpPr>
          <p:spPr>
            <a:xfrm>
              <a:off x="7276987" y="583634"/>
              <a:ext cx="139813" cy="1651763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右中括号 15">
              <a:extLst>
                <a:ext uri="{FF2B5EF4-FFF2-40B4-BE49-F238E27FC236}">
                  <a16:creationId xmlns:a16="http://schemas.microsoft.com/office/drawing/2014/main" id="{21D16C5D-47DA-194E-B746-214C9A4C7E6C}"/>
                </a:ext>
              </a:extLst>
            </p:cNvPr>
            <p:cNvSpPr/>
            <p:nvPr/>
          </p:nvSpPr>
          <p:spPr>
            <a:xfrm>
              <a:off x="7258000" y="2734516"/>
              <a:ext cx="158800" cy="924629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右中括号 16">
              <a:extLst>
                <a:ext uri="{FF2B5EF4-FFF2-40B4-BE49-F238E27FC236}">
                  <a16:creationId xmlns:a16="http://schemas.microsoft.com/office/drawing/2014/main" id="{E3938E38-6629-894D-92CF-0A81AB1EC96C}"/>
                </a:ext>
              </a:extLst>
            </p:cNvPr>
            <p:cNvSpPr/>
            <p:nvPr/>
          </p:nvSpPr>
          <p:spPr>
            <a:xfrm>
              <a:off x="7252822" y="3752506"/>
              <a:ext cx="158800" cy="924627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Frame 17">
            <a:extLst>
              <a:ext uri="{FF2B5EF4-FFF2-40B4-BE49-F238E27FC236}">
                <a16:creationId xmlns:a16="http://schemas.microsoft.com/office/drawing/2014/main" id="{0D4249B1-6120-424B-B48F-39AAE48D3E92}"/>
              </a:ext>
            </a:extLst>
          </p:cNvPr>
          <p:cNvSpPr/>
          <p:nvPr/>
        </p:nvSpPr>
        <p:spPr>
          <a:xfrm>
            <a:off x="7235284" y="3766495"/>
            <a:ext cx="1405674" cy="893464"/>
          </a:xfrm>
          <a:prstGeom prst="frame">
            <a:avLst>
              <a:gd name="adj1" fmla="val 3619"/>
            </a:avLst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5AE2A1E8-E797-8E55-9AFB-A98EEF466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7"/>
            <a:ext cx="9144000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Extract astrophysical information from cleaned data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14F8FD61-4962-0559-D554-A267632BF0FF}"/>
              </a:ext>
            </a:extLst>
          </p:cNvPr>
          <p:cNvSpPr/>
          <p:nvPr/>
        </p:nvSpPr>
        <p:spPr>
          <a:xfrm>
            <a:off x="7255107" y="1297641"/>
            <a:ext cx="1405674" cy="893464"/>
          </a:xfrm>
          <a:prstGeom prst="frame">
            <a:avLst>
              <a:gd name="adj1" fmla="val 3619"/>
            </a:avLst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B5308AF-4613-309F-0B6E-C4AAC236761C}"/>
              </a:ext>
            </a:extLst>
          </p:cNvPr>
          <p:cNvSpPr txBox="1">
            <a:spLocks/>
          </p:cNvSpPr>
          <p:nvPr/>
        </p:nvSpPr>
        <p:spPr>
          <a:xfrm>
            <a:off x="0" y="19744"/>
            <a:ext cx="9144000" cy="65722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3200" b="1" dirty="0"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厘米数据的科学分析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D33FC66C-7887-824B-BDFC-9034A61BA0B8}"/>
              </a:ext>
            </a:extLst>
          </p:cNvPr>
          <p:cNvCxnSpPr>
            <a:cxnSpLocks/>
          </p:cNvCxnSpPr>
          <p:nvPr/>
        </p:nvCxnSpPr>
        <p:spPr>
          <a:xfrm>
            <a:off x="79073" y="420328"/>
            <a:ext cx="4888149" cy="0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EA21C5DA-5AE7-4D47-B6D3-87EF9FB31765}"/>
              </a:ext>
            </a:extLst>
          </p:cNvPr>
          <p:cNvSpPr txBox="1"/>
          <p:nvPr/>
        </p:nvSpPr>
        <p:spPr>
          <a:xfrm>
            <a:off x="219182" y="29498"/>
            <a:ext cx="529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Parameter Estimation using 21 cm Power Spectrum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717A81-B6AC-8D64-C859-930DCCAAA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582"/>
            <a:ext cx="3882750" cy="29063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D890B4-E17A-0CDC-633C-46C0F56B5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68" y="707233"/>
            <a:ext cx="4699658" cy="33004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7FBB2D-B392-D994-82F0-1AE71174D565}"/>
              </a:ext>
            </a:extLst>
          </p:cNvPr>
          <p:cNvSpPr txBox="1"/>
          <p:nvPr/>
        </p:nvSpPr>
        <p:spPr>
          <a:xfrm>
            <a:off x="1162775" y="52980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21cm Power Spectrum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899330-C798-EF51-E9C0-A061D8A1355C}"/>
              </a:ext>
            </a:extLst>
          </p:cNvPr>
          <p:cNvSpPr txBox="1"/>
          <p:nvPr/>
        </p:nvSpPr>
        <p:spPr>
          <a:xfrm>
            <a:off x="4164806" y="4037290"/>
            <a:ext cx="4699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Bayesian inference of reionization model parameters with conventional MCMC method (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21CMMC 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code)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AB06B-FD27-2E81-DCED-2945D6D5456A}"/>
              </a:ext>
            </a:extLst>
          </p:cNvPr>
          <p:cNvSpPr txBox="1"/>
          <p:nvPr/>
        </p:nvSpPr>
        <p:spPr>
          <a:xfrm>
            <a:off x="6652869" y="4818649"/>
            <a:ext cx="24911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Greig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Mesinger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2015, MNRAS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E819DE-BC9F-313F-F7EE-4C6413E93C75}"/>
              </a:ext>
            </a:extLst>
          </p:cNvPr>
          <p:cNvGrpSpPr/>
          <p:nvPr/>
        </p:nvGrpSpPr>
        <p:grpSpPr>
          <a:xfrm>
            <a:off x="684252" y="3971224"/>
            <a:ext cx="3267498" cy="1072678"/>
            <a:chOff x="3191782" y="3935809"/>
            <a:chExt cx="3267498" cy="10726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21E5AF-4BC9-8866-05A4-4D22A3177A41}"/>
                </a:ext>
              </a:extLst>
            </p:cNvPr>
            <p:cNvSpPr txBox="1"/>
            <p:nvPr/>
          </p:nvSpPr>
          <p:spPr>
            <a:xfrm>
              <a:off x="3299587" y="3935809"/>
              <a:ext cx="2059337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Reionization Parameters</a:t>
              </a:r>
              <a:endParaRPr kumimoji="0" lang="en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36ADB0-8AE3-2174-6099-A3CFF240D00F}"/>
                </a:ext>
              </a:extLst>
            </p:cNvPr>
            <p:cNvSpPr txBox="1"/>
            <p:nvPr/>
          </p:nvSpPr>
          <p:spPr>
            <a:xfrm>
              <a:off x="3611631" y="4258282"/>
              <a:ext cx="1554977" cy="2077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 ionizing efficiency</a:t>
              </a:r>
              <a:endParaRPr kumimoji="0" lang="en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BFB3EA-B9C6-E86F-70B2-0436766F4803}"/>
                </a:ext>
              </a:extLst>
            </p:cNvPr>
            <p:cNvSpPr txBox="1"/>
            <p:nvPr/>
          </p:nvSpPr>
          <p:spPr>
            <a:xfrm>
              <a:off x="3611631" y="4592989"/>
              <a:ext cx="2847649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 minimum virial temperature of halos that host ionizing sources</a:t>
              </a:r>
              <a:endParaRPr kumimoji="0" lang="en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7B23C6E-7059-1922-01A3-37A4C8E7752F}"/>
                    </a:ext>
                  </a:extLst>
                </p:cNvPr>
                <p:cNvSpPr txBox="1"/>
                <p:nvPr/>
              </p:nvSpPr>
              <p:spPr>
                <a:xfrm>
                  <a:off x="3191782" y="4569218"/>
                  <a:ext cx="419849" cy="3000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𝑣𝑖𝑟</m:t>
                          </m:r>
                        </m:sub>
                      </m:sSub>
                    </m:oMath>
                  </a14:m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endParaRPr kumimoji="0" lang="en-CN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7B23C6E-7059-1922-01A3-37A4C8E775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782" y="4569218"/>
                  <a:ext cx="419849" cy="3000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DA9E82-20E1-A8B1-A099-6CE8FA6F0285}"/>
                </a:ext>
              </a:extLst>
            </p:cNvPr>
            <p:cNvSpPr txBox="1"/>
            <p:nvPr/>
          </p:nvSpPr>
          <p:spPr>
            <a:xfrm>
              <a:off x="3202345" y="4223656"/>
              <a:ext cx="19936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ζ</a:t>
              </a:r>
              <a:endParaRPr kumimoji="0" lang="en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116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D33FC66C-7887-824B-BDFC-9034A61BA0B8}"/>
              </a:ext>
            </a:extLst>
          </p:cNvPr>
          <p:cNvCxnSpPr>
            <a:cxnSpLocks/>
          </p:cNvCxnSpPr>
          <p:nvPr/>
        </p:nvCxnSpPr>
        <p:spPr>
          <a:xfrm>
            <a:off x="79073" y="420328"/>
            <a:ext cx="4888149" cy="0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EA21C5DA-5AE7-4D47-B6D3-87EF9FB31765}"/>
              </a:ext>
            </a:extLst>
          </p:cNvPr>
          <p:cNvSpPr txBox="1"/>
          <p:nvPr/>
        </p:nvSpPr>
        <p:spPr>
          <a:xfrm>
            <a:off x="219182" y="29498"/>
            <a:ext cx="529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Parameter Estimation using 21 cm Power Spectrum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BB8596-3C5B-F644-0C16-7191ED7F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55" y="629454"/>
            <a:ext cx="3654980" cy="28709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F69ED2-5CA5-1379-D699-23893A773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270" y="629454"/>
            <a:ext cx="4201019" cy="3604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84767-44F2-A2B5-2AC3-D590067685EC}"/>
              </a:ext>
            </a:extLst>
          </p:cNvPr>
          <p:cNvSpPr txBox="1"/>
          <p:nvPr/>
        </p:nvSpPr>
        <p:spPr>
          <a:xfrm>
            <a:off x="173318" y="3655547"/>
            <a:ext cx="4699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Estimation of reionization model parameters with artificial neural networks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(note: point estimate, not posterior inference)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38DEA-27FC-F223-B9F5-B259947C746A}"/>
              </a:ext>
            </a:extLst>
          </p:cNvPr>
          <p:cNvSpPr txBox="1"/>
          <p:nvPr/>
        </p:nvSpPr>
        <p:spPr>
          <a:xfrm>
            <a:off x="6208581" y="4793836"/>
            <a:ext cx="29354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Shimabukuro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Semelin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2017, MNRAS</a:t>
            </a:r>
          </a:p>
        </p:txBody>
      </p:sp>
    </p:spTree>
    <p:extLst>
      <p:ext uri="{BB962C8B-B14F-4D97-AF65-F5344CB8AC3E}">
        <p14:creationId xmlns:p14="http://schemas.microsoft.com/office/powerpoint/2010/main" val="354554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374CE48-67EC-05D4-E440-9A95B563792B}"/>
              </a:ext>
            </a:extLst>
          </p:cNvPr>
          <p:cNvSpPr txBox="1"/>
          <p:nvPr/>
        </p:nvSpPr>
        <p:spPr>
          <a:xfrm>
            <a:off x="210600" y="200161"/>
            <a:ext cx="521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Statistical Inference in Cosmology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4070BB-BFA4-0B6B-F574-F90B5592A9B8}"/>
              </a:ext>
            </a:extLst>
          </p:cNvPr>
          <p:cNvSpPr/>
          <p:nvPr/>
        </p:nvSpPr>
        <p:spPr>
          <a:xfrm>
            <a:off x="3591878" y="1136204"/>
            <a:ext cx="1410128" cy="6096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等线" panose="02010600030101010101" pitchFamily="2" charset="-122"/>
                <a:cs typeface="+mn-cs"/>
              </a:rPr>
              <a:t>Observation</a:t>
            </a:r>
            <a:endParaRPr kumimoji="0" lang="en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E2A3A6-4713-B1F2-F28D-297B9D29E1E1}"/>
              </a:ext>
            </a:extLst>
          </p:cNvPr>
          <p:cNvSpPr/>
          <p:nvPr/>
        </p:nvSpPr>
        <p:spPr>
          <a:xfrm>
            <a:off x="1623151" y="2439750"/>
            <a:ext cx="1410128" cy="6096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Summary Statistics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1367C6-60D4-B4FD-31F0-C8873649E6A7}"/>
              </a:ext>
            </a:extLst>
          </p:cNvPr>
          <p:cNvSpPr/>
          <p:nvPr/>
        </p:nvSpPr>
        <p:spPr>
          <a:xfrm>
            <a:off x="3599614" y="2441349"/>
            <a:ext cx="1410128" cy="6096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Likelihood 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62B1D-E127-ECB7-FF98-A98A032C1A9B}"/>
              </a:ext>
            </a:extLst>
          </p:cNvPr>
          <p:cNvSpPr/>
          <p:nvPr/>
        </p:nvSpPr>
        <p:spPr>
          <a:xfrm>
            <a:off x="5576077" y="2439750"/>
            <a:ext cx="1410128" cy="6096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Sampling 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45F69FB7-4F7C-B5F2-1E9B-908B7322F207}"/>
              </a:ext>
            </a:extLst>
          </p:cNvPr>
          <p:cNvSpPr txBox="1"/>
          <p:nvPr/>
        </p:nvSpPr>
        <p:spPr>
          <a:xfrm>
            <a:off x="1409399" y="2310018"/>
            <a:ext cx="5852013" cy="924582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Down Arrow 6">
            <a:extLst>
              <a:ext uri="{FF2B5EF4-FFF2-40B4-BE49-F238E27FC236}">
                <a16:creationId xmlns:a16="http://schemas.microsoft.com/office/drawing/2014/main" id="{D56C7563-D398-2AEF-0329-83B267A6D783}"/>
              </a:ext>
            </a:extLst>
          </p:cNvPr>
          <p:cNvSpPr/>
          <p:nvPr/>
        </p:nvSpPr>
        <p:spPr>
          <a:xfrm>
            <a:off x="4232361" y="1877135"/>
            <a:ext cx="144635" cy="34624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Down Arrow 6">
            <a:extLst>
              <a:ext uri="{FF2B5EF4-FFF2-40B4-BE49-F238E27FC236}">
                <a16:creationId xmlns:a16="http://schemas.microsoft.com/office/drawing/2014/main" id="{EE3E4088-5B3F-FF55-4D06-578FEABFA200}"/>
              </a:ext>
            </a:extLst>
          </p:cNvPr>
          <p:cNvSpPr/>
          <p:nvPr/>
        </p:nvSpPr>
        <p:spPr>
          <a:xfrm rot="16200000">
            <a:off x="3244129" y="2599184"/>
            <a:ext cx="144635" cy="34624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Down Arrow 6">
            <a:extLst>
              <a:ext uri="{FF2B5EF4-FFF2-40B4-BE49-F238E27FC236}">
                <a16:creationId xmlns:a16="http://schemas.microsoft.com/office/drawing/2014/main" id="{BB2800C9-E0C3-D6C5-C305-BAD59E2EA69E}"/>
              </a:ext>
            </a:extLst>
          </p:cNvPr>
          <p:cNvSpPr/>
          <p:nvPr/>
        </p:nvSpPr>
        <p:spPr>
          <a:xfrm rot="16200000">
            <a:off x="5220592" y="2599184"/>
            <a:ext cx="144635" cy="34624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Down Arrow 6">
            <a:extLst>
              <a:ext uri="{FF2B5EF4-FFF2-40B4-BE49-F238E27FC236}">
                <a16:creationId xmlns:a16="http://schemas.microsoft.com/office/drawing/2014/main" id="{C956D7AE-B8D9-F0FD-AEB3-4F4084966914}"/>
              </a:ext>
            </a:extLst>
          </p:cNvPr>
          <p:cNvSpPr/>
          <p:nvPr/>
        </p:nvSpPr>
        <p:spPr>
          <a:xfrm>
            <a:off x="4232361" y="3365930"/>
            <a:ext cx="144635" cy="34624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FA725F6B-3D53-21BB-98BA-04AD69C672ED}"/>
              </a:ext>
            </a:extLst>
          </p:cNvPr>
          <p:cNvSpPr/>
          <p:nvPr/>
        </p:nvSpPr>
        <p:spPr>
          <a:xfrm>
            <a:off x="3599614" y="3843509"/>
            <a:ext cx="1410128" cy="6096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等线" panose="02010600030101010101" pitchFamily="2" charset="-122"/>
                <a:cs typeface="+mn-cs"/>
              </a:rPr>
              <a:t>Parameter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 Posterior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1CF633-62EC-9575-CDB6-7BE3B823AF24}"/>
              </a:ext>
            </a:extLst>
          </p:cNvPr>
          <p:cNvSpPr txBox="1"/>
          <p:nvPr/>
        </p:nvSpPr>
        <p:spPr>
          <a:xfrm>
            <a:off x="7096249" y="2461583"/>
            <a:ext cx="1677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等线" panose="02010600030101010101" pitchFamily="2" charset="-122"/>
                <a:cs typeface="+mn-cs"/>
              </a:rPr>
              <a:t>Statistical Inference</a:t>
            </a:r>
            <a:endParaRPr kumimoji="0" lang="en-CN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0957061-7625-ECC3-714F-58F14785E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341" y="843465"/>
            <a:ext cx="1198800" cy="11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CDAB0-F9CE-A7B5-ADA4-C8DB73521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686" y="3549395"/>
            <a:ext cx="1112456" cy="11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">
            <a:extLst>
              <a:ext uri="{FF2B5EF4-FFF2-40B4-BE49-F238E27FC236}">
                <a16:creationId xmlns:a16="http://schemas.microsoft.com/office/drawing/2014/main" id="{40C6B334-6764-6262-29DD-A74C2BB30540}"/>
              </a:ext>
            </a:extLst>
          </p:cNvPr>
          <p:cNvSpPr txBox="1"/>
          <p:nvPr/>
        </p:nvSpPr>
        <p:spPr>
          <a:xfrm>
            <a:off x="210600" y="200161"/>
            <a:ext cx="5040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Simulation-Based Inference (SBI)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697B0-420A-A0B9-41C4-157CA883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946" y="50896"/>
            <a:ext cx="3308808" cy="2132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19696A-7DE1-C62D-BDF4-BCCF234441ED}"/>
                  </a:ext>
                </a:extLst>
              </p:cNvPr>
              <p:cNvSpPr txBox="1"/>
              <p:nvPr/>
            </p:nvSpPr>
            <p:spPr>
              <a:xfrm>
                <a:off x="7346533" y="34551"/>
                <a:ext cx="195480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d>
                        <m:dPr>
                          <m:ctrlP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e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</a:t>
                </a:r>
                <a:r>
                  <a: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osterior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19696A-7DE1-C62D-BDF4-BCCF23444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33" y="34551"/>
                <a:ext cx="1954805" cy="830997"/>
              </a:xfrm>
              <a:prstGeom prst="rect">
                <a:avLst/>
              </a:prstGeom>
              <a:blipFill>
                <a:blip r:embed="rId3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ame 18">
            <a:extLst>
              <a:ext uri="{FF2B5EF4-FFF2-40B4-BE49-F238E27FC236}">
                <a16:creationId xmlns:a16="http://schemas.microsoft.com/office/drawing/2014/main" id="{4BDB029B-32BB-7B1E-E427-5E8740BA4726}"/>
              </a:ext>
            </a:extLst>
          </p:cNvPr>
          <p:cNvSpPr/>
          <p:nvPr/>
        </p:nvSpPr>
        <p:spPr>
          <a:xfrm>
            <a:off x="7665754" y="71833"/>
            <a:ext cx="1316362" cy="756431"/>
          </a:xfrm>
          <a:prstGeom prst="frame">
            <a:avLst>
              <a:gd name="adj1" fmla="val 3619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文本框 19">
            <a:extLst>
              <a:ext uri="{FF2B5EF4-FFF2-40B4-BE49-F238E27FC236}">
                <a16:creationId xmlns:a16="http://schemas.microsoft.com/office/drawing/2014/main" id="{0CFC83EE-530C-53B0-2842-76E953D79F42}"/>
              </a:ext>
            </a:extLst>
          </p:cNvPr>
          <p:cNvSpPr txBox="1"/>
          <p:nvPr/>
        </p:nvSpPr>
        <p:spPr>
          <a:xfrm>
            <a:off x="210600" y="1891023"/>
            <a:ext cx="89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1. Generative Way (density estimation likelihood-free inference, DELFI):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1F7974-0B66-1FA3-D411-1174474A5320}"/>
              </a:ext>
            </a:extLst>
          </p:cNvPr>
          <p:cNvGrpSpPr/>
          <p:nvPr/>
        </p:nvGrpSpPr>
        <p:grpSpPr>
          <a:xfrm>
            <a:off x="122671" y="2201824"/>
            <a:ext cx="9035729" cy="689903"/>
            <a:chOff x="122671" y="1777624"/>
            <a:chExt cx="9035729" cy="689903"/>
          </a:xfrm>
        </p:grpSpPr>
        <p:sp>
          <p:nvSpPr>
            <p:cNvPr id="3" name="文本框 21">
              <a:extLst>
                <a:ext uri="{FF2B5EF4-FFF2-40B4-BE49-F238E27FC236}">
                  <a16:creationId xmlns:a16="http://schemas.microsoft.com/office/drawing/2014/main" id="{9B91AD71-B377-12DF-04E7-2420B4BEF03D}"/>
                </a:ext>
              </a:extLst>
            </p:cNvPr>
            <p:cNvSpPr txBox="1"/>
            <p:nvPr/>
          </p:nvSpPr>
          <p:spPr>
            <a:xfrm>
              <a:off x="122671" y="1959696"/>
              <a:ext cx="1679395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Zhao, </a:t>
              </a:r>
              <a:r>
                <a:rPr kumimoji="0" lang="en-US" altLang="zh-C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YM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, 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et al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2022a,2022b, 2023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 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779F096-AB27-5B28-CDA0-94DA75949B1B}"/>
                    </a:ext>
                  </a:extLst>
                </p:cNvPr>
                <p:cNvSpPr txBox="1"/>
                <p:nvPr/>
              </p:nvSpPr>
              <p:spPr>
                <a:xfrm>
                  <a:off x="1802066" y="1987964"/>
                  <a:ext cx="74751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{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}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779F096-AB27-5B28-CDA0-94DA75949B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2066" y="1987964"/>
                  <a:ext cx="74751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559" t="-3448" r="-13559" b="-3448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A3E636C-10EA-DD8F-E692-394AF9D2AE26}"/>
                    </a:ext>
                  </a:extLst>
                </p:cNvPr>
                <p:cNvSpPr txBox="1"/>
                <p:nvPr/>
              </p:nvSpPr>
              <p:spPr>
                <a:xfrm>
                  <a:off x="4017990" y="2011047"/>
                  <a:ext cx="1060433" cy="32316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e>
                            <m:r>
                              <a:rPr kumimoji="0" lang="en-US" sz="2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kumimoji="0" lang="en-CN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A3E636C-10EA-DD8F-E692-394AF9D2A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7990" y="2011047"/>
                  <a:ext cx="1060433" cy="323165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本框 19">
              <a:extLst>
                <a:ext uri="{FF2B5EF4-FFF2-40B4-BE49-F238E27FC236}">
                  <a16:creationId xmlns:a16="http://schemas.microsoft.com/office/drawing/2014/main" id="{7E9ACFB5-B333-6C23-B85B-1E5A31994B61}"/>
                </a:ext>
              </a:extLst>
            </p:cNvPr>
            <p:cNvSpPr txBox="1"/>
            <p:nvPr/>
          </p:nvSpPr>
          <p:spPr>
            <a:xfrm>
              <a:off x="2479574" y="1823791"/>
              <a:ext cx="15920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Density Estimator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19">
              <a:extLst>
                <a:ext uri="{FF2B5EF4-FFF2-40B4-BE49-F238E27FC236}">
                  <a16:creationId xmlns:a16="http://schemas.microsoft.com/office/drawing/2014/main" id="{60C201CA-4C02-9343-25E6-B13EE1F2E43D}"/>
                </a:ext>
              </a:extLst>
            </p:cNvPr>
            <p:cNvSpPr txBox="1"/>
            <p:nvPr/>
          </p:nvSpPr>
          <p:spPr>
            <a:xfrm>
              <a:off x="5042833" y="177762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Prior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860F24-592D-F8EA-8D7F-BCA9468A0566}"/>
                    </a:ext>
                  </a:extLst>
                </p:cNvPr>
                <p:cNvSpPr txBox="1"/>
                <p:nvPr/>
              </p:nvSpPr>
              <p:spPr>
                <a:xfrm>
                  <a:off x="5653573" y="1941796"/>
                  <a:ext cx="350482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e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∝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e>
                        </m:d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𝜽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860F24-592D-F8EA-8D7F-BCA9468A05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3573" y="1941796"/>
                  <a:ext cx="3504827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A5781B-1DD2-B25C-D21E-6756154BA7B4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2549578" y="2172630"/>
              <a:ext cx="146841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D279278-B60E-EC53-2EE4-DCF914EC920D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>
            <a:xfrm flipV="1">
              <a:off x="5078423" y="2172629"/>
              <a:ext cx="575150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AB56E92-4D08-62BB-2D61-08C3FA924CEA}"/>
              </a:ext>
            </a:extLst>
          </p:cNvPr>
          <p:cNvSpPr txBox="1"/>
          <p:nvPr/>
        </p:nvSpPr>
        <p:spPr>
          <a:xfrm>
            <a:off x="7191592" y="2705675"/>
            <a:ext cx="169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Bayes’ Theorem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1D1B9-74E3-3131-684A-1C6EEECFD5EE}"/>
              </a:ext>
            </a:extLst>
          </p:cNvPr>
          <p:cNvGrpSpPr/>
          <p:nvPr/>
        </p:nvGrpSpPr>
        <p:grpSpPr>
          <a:xfrm>
            <a:off x="222364" y="3234705"/>
            <a:ext cx="8909872" cy="1341838"/>
            <a:chOff x="122670" y="3373900"/>
            <a:chExt cx="8909872" cy="1341838"/>
          </a:xfrm>
        </p:grpSpPr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FB497E2F-76F8-9F14-3D2D-18B09C0D99E6}"/>
                </a:ext>
              </a:extLst>
            </p:cNvPr>
            <p:cNvSpPr txBox="1"/>
            <p:nvPr/>
          </p:nvSpPr>
          <p:spPr>
            <a:xfrm>
              <a:off x="122670" y="3373900"/>
              <a:ext cx="5894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2. Discriminative Way (Neural Ration Estimation, NRE):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FDACA12-3A39-8BB6-A9EF-058313ED725C}"/>
                    </a:ext>
                  </a:extLst>
                </p:cNvPr>
                <p:cNvSpPr txBox="1"/>
                <p:nvPr/>
              </p:nvSpPr>
              <p:spPr>
                <a:xfrm>
                  <a:off x="1347411" y="4177556"/>
                  <a:ext cx="74751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{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}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FDACA12-3A39-8BB6-A9EF-058313ED72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411" y="4177556"/>
                  <a:ext cx="74751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1667" r="-13333" b="-29032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F8D65BA0-B990-29C5-C87C-FC3C19B2AFD0}"/>
                </a:ext>
              </a:extLst>
            </p:cNvPr>
            <p:cNvSpPr txBox="1"/>
            <p:nvPr/>
          </p:nvSpPr>
          <p:spPr>
            <a:xfrm>
              <a:off x="2122451" y="4015974"/>
              <a:ext cx="144623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Ratio estimation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C02E0C7-C171-D30D-D9FB-9F5C87A87916}"/>
                    </a:ext>
                  </a:extLst>
                </p:cNvPr>
                <p:cNvSpPr txBox="1"/>
                <p:nvPr/>
              </p:nvSpPr>
              <p:spPr>
                <a:xfrm>
                  <a:off x="3083114" y="4046644"/>
                  <a:ext cx="1977601" cy="6690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C02E0C7-C171-D30D-D9FB-9F5C87A879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114" y="4046644"/>
                  <a:ext cx="1977601" cy="669094"/>
                </a:xfrm>
                <a:prstGeom prst="rect">
                  <a:avLst/>
                </a:prstGeom>
                <a:blipFill>
                  <a:blip r:embed="rId7"/>
                  <a:stretch>
                    <a:fillRect b="-925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B954D4F-1361-CA97-A7B3-00C19EE18AA6}"/>
                </a:ext>
              </a:extLst>
            </p:cNvPr>
            <p:cNvSpPr txBox="1"/>
            <p:nvPr/>
          </p:nvSpPr>
          <p:spPr>
            <a:xfrm>
              <a:off x="5042831" y="398781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Prior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D4F3C3-A55D-7C7A-603C-001473A2A1A5}"/>
                    </a:ext>
                  </a:extLst>
                </p:cNvPr>
                <p:cNvSpPr txBox="1"/>
                <p:nvPr/>
              </p:nvSpPr>
              <p:spPr>
                <a:xfrm>
                  <a:off x="5953852" y="4148302"/>
                  <a:ext cx="307869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e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𝒓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</m:d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𝜽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D4F3C3-A55D-7C7A-603C-001473A2A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3852" y="4148302"/>
                  <a:ext cx="3078690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A707C57-C191-70E1-2DBC-2EBA41E2A7C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2094923" y="4362222"/>
              <a:ext cx="87451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6C5F151-08E4-A18E-C8BA-0B36C4A21B1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627" y="4379135"/>
              <a:ext cx="1012751" cy="20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文本框 21">
              <a:extLst>
                <a:ext uri="{FF2B5EF4-FFF2-40B4-BE49-F238E27FC236}">
                  <a16:creationId xmlns:a16="http://schemas.microsoft.com/office/drawing/2014/main" id="{CFF35DF9-3221-1945-83F3-9D74DF90AC71}"/>
                </a:ext>
              </a:extLst>
            </p:cNvPr>
            <p:cNvSpPr txBox="1"/>
            <p:nvPr/>
          </p:nvSpPr>
          <p:spPr>
            <a:xfrm>
              <a:off x="157532" y="3923640"/>
              <a:ext cx="140421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Ce, </a:t>
              </a:r>
              <a:r>
                <a:rPr kumimoji="0" lang="en-US" altLang="zh-C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YM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, 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et al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In prep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 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060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B1569D1-CF20-BCE8-3622-D04ABC7EC6F1}"/>
              </a:ext>
            </a:extLst>
          </p:cNvPr>
          <p:cNvSpPr txBox="1"/>
          <p:nvPr/>
        </p:nvSpPr>
        <p:spPr>
          <a:xfrm rot="16200000">
            <a:off x="329318" y="3591411"/>
            <a:ext cx="2244723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40C6B334-6764-6262-29DD-A74C2BB30540}"/>
              </a:ext>
            </a:extLst>
          </p:cNvPr>
          <p:cNvSpPr txBox="1"/>
          <p:nvPr/>
        </p:nvSpPr>
        <p:spPr>
          <a:xfrm>
            <a:off x="210600" y="200161"/>
            <a:ext cx="5040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Simulation-Based Inference (SBI)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697B0-420A-A0B9-41C4-157CA883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946" y="50896"/>
            <a:ext cx="3308808" cy="2132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19696A-7DE1-C62D-BDF4-BCCF234441ED}"/>
                  </a:ext>
                </a:extLst>
              </p:cNvPr>
              <p:cNvSpPr txBox="1"/>
              <p:nvPr/>
            </p:nvSpPr>
            <p:spPr>
              <a:xfrm>
                <a:off x="7346533" y="34551"/>
                <a:ext cx="195480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d>
                        <m:dPr>
                          <m:ctrlP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e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</a:t>
                </a:r>
                <a:r>
                  <a: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osterior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19696A-7DE1-C62D-BDF4-BCCF23444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33" y="34551"/>
                <a:ext cx="1954805" cy="830997"/>
              </a:xfrm>
              <a:prstGeom prst="rect">
                <a:avLst/>
              </a:prstGeom>
              <a:blipFill>
                <a:blip r:embed="rId3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ame 18">
            <a:extLst>
              <a:ext uri="{FF2B5EF4-FFF2-40B4-BE49-F238E27FC236}">
                <a16:creationId xmlns:a16="http://schemas.microsoft.com/office/drawing/2014/main" id="{4BDB029B-32BB-7B1E-E427-5E8740BA4726}"/>
              </a:ext>
            </a:extLst>
          </p:cNvPr>
          <p:cNvSpPr/>
          <p:nvPr/>
        </p:nvSpPr>
        <p:spPr>
          <a:xfrm>
            <a:off x="7665754" y="71833"/>
            <a:ext cx="1316362" cy="756431"/>
          </a:xfrm>
          <a:prstGeom prst="frame">
            <a:avLst>
              <a:gd name="adj1" fmla="val 3619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文本框 19">
            <a:extLst>
              <a:ext uri="{FF2B5EF4-FFF2-40B4-BE49-F238E27FC236}">
                <a16:creationId xmlns:a16="http://schemas.microsoft.com/office/drawing/2014/main" id="{0CFC83EE-530C-53B0-2842-76E953D79F42}"/>
              </a:ext>
            </a:extLst>
          </p:cNvPr>
          <p:cNvSpPr txBox="1"/>
          <p:nvPr/>
        </p:nvSpPr>
        <p:spPr>
          <a:xfrm>
            <a:off x="210600" y="1891023"/>
            <a:ext cx="89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1. Generative Way (density estimation likelihood-free inference, DELFI):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1F7974-0B66-1FA3-D411-1174474A5320}"/>
              </a:ext>
            </a:extLst>
          </p:cNvPr>
          <p:cNvGrpSpPr/>
          <p:nvPr/>
        </p:nvGrpSpPr>
        <p:grpSpPr>
          <a:xfrm>
            <a:off x="1802066" y="2201824"/>
            <a:ext cx="7356334" cy="625837"/>
            <a:chOff x="1802066" y="1777624"/>
            <a:chExt cx="7356334" cy="6258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779F096-AB27-5B28-CDA0-94DA75949B1B}"/>
                    </a:ext>
                  </a:extLst>
                </p:cNvPr>
                <p:cNvSpPr txBox="1"/>
                <p:nvPr/>
              </p:nvSpPr>
              <p:spPr>
                <a:xfrm>
                  <a:off x="1802066" y="1987964"/>
                  <a:ext cx="74751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{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}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779F096-AB27-5B28-CDA0-94DA75949B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2066" y="1987964"/>
                  <a:ext cx="74751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559" t="-3448" r="-13559" b="-3448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A3E636C-10EA-DD8F-E692-394AF9D2AE26}"/>
                    </a:ext>
                  </a:extLst>
                </p:cNvPr>
                <p:cNvSpPr txBox="1"/>
                <p:nvPr/>
              </p:nvSpPr>
              <p:spPr>
                <a:xfrm>
                  <a:off x="4017990" y="2011047"/>
                  <a:ext cx="1060433" cy="32316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e>
                            <m:r>
                              <a:rPr kumimoji="0" lang="en-US" sz="2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kumimoji="0" lang="en-CN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A3E636C-10EA-DD8F-E692-394AF9D2A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7990" y="2011047"/>
                  <a:ext cx="1060433" cy="323165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本框 19">
              <a:extLst>
                <a:ext uri="{FF2B5EF4-FFF2-40B4-BE49-F238E27FC236}">
                  <a16:creationId xmlns:a16="http://schemas.microsoft.com/office/drawing/2014/main" id="{7E9ACFB5-B333-6C23-B85B-1E5A31994B61}"/>
                </a:ext>
              </a:extLst>
            </p:cNvPr>
            <p:cNvSpPr txBox="1"/>
            <p:nvPr/>
          </p:nvSpPr>
          <p:spPr>
            <a:xfrm>
              <a:off x="2479574" y="1823791"/>
              <a:ext cx="15920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Density Estimator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19">
              <a:extLst>
                <a:ext uri="{FF2B5EF4-FFF2-40B4-BE49-F238E27FC236}">
                  <a16:creationId xmlns:a16="http://schemas.microsoft.com/office/drawing/2014/main" id="{60C201CA-4C02-9343-25E6-B13EE1F2E43D}"/>
                </a:ext>
              </a:extLst>
            </p:cNvPr>
            <p:cNvSpPr txBox="1"/>
            <p:nvPr/>
          </p:nvSpPr>
          <p:spPr>
            <a:xfrm>
              <a:off x="5042833" y="177762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Prior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860F24-592D-F8EA-8D7F-BCA9468A0566}"/>
                    </a:ext>
                  </a:extLst>
                </p:cNvPr>
                <p:cNvSpPr txBox="1"/>
                <p:nvPr/>
              </p:nvSpPr>
              <p:spPr>
                <a:xfrm>
                  <a:off x="5653573" y="1941796"/>
                  <a:ext cx="350482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e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∝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e>
                        </m:d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𝜽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860F24-592D-F8EA-8D7F-BCA9468A05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3573" y="1941796"/>
                  <a:ext cx="3504827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A5781B-1DD2-B25C-D21E-6756154BA7B4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2549578" y="2172630"/>
              <a:ext cx="146841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D279278-B60E-EC53-2EE4-DCF914EC920D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>
            <a:xfrm flipV="1">
              <a:off x="5078423" y="2172629"/>
              <a:ext cx="575150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AB56E92-4D08-62BB-2D61-08C3FA924CEA}"/>
              </a:ext>
            </a:extLst>
          </p:cNvPr>
          <p:cNvSpPr txBox="1"/>
          <p:nvPr/>
        </p:nvSpPr>
        <p:spPr>
          <a:xfrm>
            <a:off x="7191592" y="2705675"/>
            <a:ext cx="169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Bayes’ Theorem</a:t>
            </a:r>
          </a:p>
        </p:txBody>
      </p:sp>
      <p:pic>
        <p:nvPicPr>
          <p:cNvPr id="13" name="图片 27">
            <a:extLst>
              <a:ext uri="{FF2B5EF4-FFF2-40B4-BE49-F238E27FC236}">
                <a16:creationId xmlns:a16="http://schemas.microsoft.com/office/drawing/2014/main" id="{D88A8B5F-3FF3-2A88-65BA-64437891F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2268" y="2758412"/>
            <a:ext cx="5319464" cy="23602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D42512-C144-08B9-4361-440C73D99F9C}"/>
              </a:ext>
            </a:extLst>
          </p:cNvPr>
          <p:cNvSpPr txBox="1"/>
          <p:nvPr/>
        </p:nvSpPr>
        <p:spPr>
          <a:xfrm rot="16200000">
            <a:off x="205235" y="3637391"/>
            <a:ext cx="24928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example of Neural Density Estimators (NDEs)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E4120F-9C4F-F40C-E4D0-5B7270DAE27C}"/>
              </a:ext>
            </a:extLst>
          </p:cNvPr>
          <p:cNvSpPr txBox="1"/>
          <p:nvPr/>
        </p:nvSpPr>
        <p:spPr>
          <a:xfrm>
            <a:off x="4601007" y="3670460"/>
            <a:ext cx="2588144" cy="507831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21">
            <a:extLst>
              <a:ext uri="{FF2B5EF4-FFF2-40B4-BE49-F238E27FC236}">
                <a16:creationId xmlns:a16="http://schemas.microsoft.com/office/drawing/2014/main" id="{04232478-6A26-EDE3-F4BE-54A24219FF73}"/>
              </a:ext>
            </a:extLst>
          </p:cNvPr>
          <p:cNvSpPr txBox="1"/>
          <p:nvPr/>
        </p:nvSpPr>
        <p:spPr>
          <a:xfrm>
            <a:off x="122671" y="2260355"/>
            <a:ext cx="16793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等线" panose="02010600030101010101" pitchFamily="2" charset="-122"/>
                <a:cs typeface="+mn-cs"/>
              </a:rPr>
              <a:t>Zhao, </a:t>
            </a: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等线" panose="02010600030101010101" pitchFamily="2" charset="-122"/>
                <a:cs typeface="+mn-cs"/>
              </a:rPr>
              <a:t>YM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等线" panose="02010600030101010101" pitchFamily="2" charset="-122"/>
                <a:cs typeface="+mn-cs"/>
              </a:rPr>
              <a:t>,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et al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2022a,2022b, 2023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52B2F7-85CB-8D93-AE02-3092FE29753B}"/>
              </a:ext>
            </a:extLst>
          </p:cNvPr>
          <p:cNvSpPr txBox="1"/>
          <p:nvPr/>
        </p:nvSpPr>
        <p:spPr>
          <a:xfrm>
            <a:off x="4545630" y="4721466"/>
            <a:ext cx="461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Zhao,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Cheng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Wandelt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2022a,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ApJ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(arXiv:arXiv:2105.03344) 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79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65A34062-C3AB-F04E-A0F3-084846E3BF2F}"/>
              </a:ext>
            </a:extLst>
          </p:cNvPr>
          <p:cNvSpPr txBox="1">
            <a:spLocks/>
          </p:cNvSpPr>
          <p:nvPr/>
        </p:nvSpPr>
        <p:spPr>
          <a:xfrm>
            <a:off x="0" y="61668"/>
            <a:ext cx="9143999" cy="65722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Inference of reionization model parameters </a:t>
            </a:r>
          </a:p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from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21 cm power spectrum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FBCBAC-4080-974B-ADDB-7327A164E9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6" y="840271"/>
            <a:ext cx="8704467" cy="4044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6BAA42-0520-944B-83D6-0872768167F1}"/>
              </a:ext>
            </a:extLst>
          </p:cNvPr>
          <p:cNvSpPr txBox="1"/>
          <p:nvPr/>
        </p:nvSpPr>
        <p:spPr>
          <a:xfrm>
            <a:off x="3528871" y="871660"/>
            <a:ext cx="10965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MCMC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74BA0-E859-C344-B00C-21715634CF9E}"/>
              </a:ext>
            </a:extLst>
          </p:cNvPr>
          <p:cNvSpPr txBox="1"/>
          <p:nvPr/>
        </p:nvSpPr>
        <p:spPr>
          <a:xfrm>
            <a:off x="3204530" y="1145804"/>
            <a:ext cx="21718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21cmDELFI-PS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513C2F-C064-414A-8897-2DD9DD1F018A}"/>
              </a:ext>
            </a:extLst>
          </p:cNvPr>
          <p:cNvSpPr/>
          <p:nvPr/>
        </p:nvSpPr>
        <p:spPr>
          <a:xfrm>
            <a:off x="2721930" y="1005442"/>
            <a:ext cx="806941" cy="235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03F49A-D3A8-E140-A815-258C5BF24A9A}"/>
              </a:ext>
            </a:extLst>
          </p:cNvPr>
          <p:cNvSpPr/>
          <p:nvPr/>
        </p:nvSpPr>
        <p:spPr>
          <a:xfrm>
            <a:off x="2738121" y="1272381"/>
            <a:ext cx="806941" cy="2355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16A69-21B2-98C3-FC5F-AB1041F3D8BC}"/>
              </a:ext>
            </a:extLst>
          </p:cNvPr>
          <p:cNvSpPr txBox="1"/>
          <p:nvPr/>
        </p:nvSpPr>
        <p:spPr>
          <a:xfrm>
            <a:off x="4572000" y="4896201"/>
            <a:ext cx="457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Zhao,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Wandelt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2022b,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ApJ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(arXiv:2203.15734)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61664-2E4D-D05A-43CD-F4156ADD4173}"/>
              </a:ext>
            </a:extLst>
          </p:cNvPr>
          <p:cNvSpPr txBox="1"/>
          <p:nvPr/>
        </p:nvSpPr>
        <p:spPr>
          <a:xfrm>
            <a:off x="3141591" y="1546525"/>
            <a:ext cx="15960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Faint galaxies dominated reionization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5D3E9-D3CB-9902-226C-A549776F6D4E}"/>
              </a:ext>
            </a:extLst>
          </p:cNvPr>
          <p:cNvSpPr txBox="1"/>
          <p:nvPr/>
        </p:nvSpPr>
        <p:spPr>
          <a:xfrm>
            <a:off x="7137400" y="1537461"/>
            <a:ext cx="17783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Bright galaxies dominated reionization</a:t>
            </a:r>
          </a:p>
        </p:txBody>
      </p:sp>
    </p:spTree>
    <p:extLst>
      <p:ext uri="{BB962C8B-B14F-4D97-AF65-F5344CB8AC3E}">
        <p14:creationId xmlns:p14="http://schemas.microsoft.com/office/powerpoint/2010/main" val="47618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8BC0F7-F608-EEBB-CA26-3FE7CDEBF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7">
            <a:extLst>
              <a:ext uri="{FF2B5EF4-FFF2-40B4-BE49-F238E27FC236}">
                <a16:creationId xmlns:a16="http://schemas.microsoft.com/office/drawing/2014/main" id="{BDE9F0F1-1BDA-F18D-FE20-1EAED8E58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73" y="3019776"/>
            <a:ext cx="1414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Global Signal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ongti TC" panose="02010600040101010101" pitchFamily="2" charset="-120"/>
            </a:endParaRPr>
          </a:p>
        </p:txBody>
      </p:sp>
      <p:sp>
        <p:nvSpPr>
          <p:cNvPr id="34819" name="Text Box 7">
            <a:extLst>
              <a:ext uri="{FF2B5EF4-FFF2-40B4-BE49-F238E27FC236}">
                <a16:creationId xmlns:a16="http://schemas.microsoft.com/office/drawing/2014/main" id="{9964DAD3-4090-3C3E-A3E5-9460D4C8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3899794"/>
            <a:ext cx="1539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Power Spectrum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ongti TC" panose="02010600040101010101" pitchFamily="2" charset="-120"/>
            </a:endParaRPr>
          </a:p>
        </p:txBody>
      </p:sp>
      <p:sp>
        <p:nvSpPr>
          <p:cNvPr id="34820" name="Text Box 7">
            <a:extLst>
              <a:ext uri="{FF2B5EF4-FFF2-40B4-BE49-F238E27FC236}">
                <a16:creationId xmlns:a16="http://schemas.microsoft.com/office/drawing/2014/main" id="{EBE1C26C-BACC-42DB-A76C-AD24B3307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1" y="1564483"/>
            <a:ext cx="144384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Images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ongti TC" panose="02010600040101010101" pitchFamily="2" charset="-120"/>
            </a:endParaRP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FFB12F31-E2A2-025A-9D1C-AA3F959D7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793458"/>
            <a:ext cx="15462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A. Liu &amp; R. Shaw</a:t>
            </a:r>
          </a:p>
        </p:txBody>
      </p:sp>
      <p:grpSp>
        <p:nvGrpSpPr>
          <p:cNvPr id="34822" name="组合 6">
            <a:extLst>
              <a:ext uri="{FF2B5EF4-FFF2-40B4-BE49-F238E27FC236}">
                <a16:creationId xmlns:a16="http://schemas.microsoft.com/office/drawing/2014/main" id="{693AA8F8-132C-C411-6EB5-5DD438BB053B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764383"/>
            <a:ext cx="6400800" cy="3963988"/>
            <a:chOff x="457200" y="314325"/>
            <a:chExt cx="6959600" cy="4483100"/>
          </a:xfrm>
        </p:grpSpPr>
        <p:pic>
          <p:nvPicPr>
            <p:cNvPr id="34823" name="Picture 2">
              <a:extLst>
                <a:ext uri="{FF2B5EF4-FFF2-40B4-BE49-F238E27FC236}">
                  <a16:creationId xmlns:a16="http://schemas.microsoft.com/office/drawing/2014/main" id="{26DFC4E0-56F8-8103-29FB-FC02B9118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4325"/>
              <a:ext cx="6719887" cy="44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右中括号 1">
              <a:extLst>
                <a:ext uri="{FF2B5EF4-FFF2-40B4-BE49-F238E27FC236}">
                  <a16:creationId xmlns:a16="http://schemas.microsoft.com/office/drawing/2014/main" id="{80CCFFFA-0439-BC14-2C90-1D8D10863A91}"/>
                </a:ext>
              </a:extLst>
            </p:cNvPr>
            <p:cNvSpPr/>
            <p:nvPr/>
          </p:nvSpPr>
          <p:spPr>
            <a:xfrm>
              <a:off x="7276987" y="583634"/>
              <a:ext cx="139813" cy="1651763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右中括号 15">
              <a:extLst>
                <a:ext uri="{FF2B5EF4-FFF2-40B4-BE49-F238E27FC236}">
                  <a16:creationId xmlns:a16="http://schemas.microsoft.com/office/drawing/2014/main" id="{D7ED020C-7AB1-3084-FBE2-878F756700F2}"/>
                </a:ext>
              </a:extLst>
            </p:cNvPr>
            <p:cNvSpPr/>
            <p:nvPr/>
          </p:nvSpPr>
          <p:spPr>
            <a:xfrm>
              <a:off x="7258000" y="2734516"/>
              <a:ext cx="158800" cy="924629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右中括号 16">
              <a:extLst>
                <a:ext uri="{FF2B5EF4-FFF2-40B4-BE49-F238E27FC236}">
                  <a16:creationId xmlns:a16="http://schemas.microsoft.com/office/drawing/2014/main" id="{3BF49BAC-8934-F533-4CBE-3E0372C36236}"/>
                </a:ext>
              </a:extLst>
            </p:cNvPr>
            <p:cNvSpPr/>
            <p:nvPr/>
          </p:nvSpPr>
          <p:spPr>
            <a:xfrm>
              <a:off x="7252822" y="3752506"/>
              <a:ext cx="158800" cy="924627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Frame 17">
            <a:extLst>
              <a:ext uri="{FF2B5EF4-FFF2-40B4-BE49-F238E27FC236}">
                <a16:creationId xmlns:a16="http://schemas.microsoft.com/office/drawing/2014/main" id="{EBCE1963-F6C6-FB54-98F2-69DC841D5D3F}"/>
              </a:ext>
            </a:extLst>
          </p:cNvPr>
          <p:cNvSpPr/>
          <p:nvPr/>
        </p:nvSpPr>
        <p:spPr>
          <a:xfrm>
            <a:off x="7255107" y="1286026"/>
            <a:ext cx="1405674" cy="893464"/>
          </a:xfrm>
          <a:prstGeom prst="frame">
            <a:avLst>
              <a:gd name="adj1" fmla="val 3619"/>
            </a:avLst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ED8FD8E3-652E-E40F-783B-CBFD4B567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7"/>
            <a:ext cx="9144000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Extract astrophysical information from cleaned data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02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r>
              <a:rPr lang="en-US" sz="2700" dirty="0">
                <a:solidFill>
                  <a:schemeClr val="bg1"/>
                </a:solidFill>
                <a:latin typeface="Futura Medium" charset="0"/>
                <a:ea typeface="Times New Roman" pitchFamily="4" charset="0"/>
                <a:cs typeface="Times New Roman" pitchFamily="4" charset="0"/>
              </a:rPr>
              <a:t>21-cm Line of Atomic Hydrogen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543050" y="3200400"/>
            <a:ext cx="6172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marR="0" lvl="0" indent="-257175" algn="ctr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8679" name="Picture 3" descr="sp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7512" y="1550186"/>
            <a:ext cx="2743200" cy="126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5" descr="h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8507" y="3036086"/>
            <a:ext cx="2742206" cy="12631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5543551" y="3865815"/>
            <a:ext cx="1321868" cy="36328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8682" name="TextBox 7"/>
          <p:cNvSpPr txBox="1">
            <a:spLocks noChangeArrowheads="1"/>
          </p:cNvSpPr>
          <p:nvPr/>
        </p:nvSpPr>
        <p:spPr bwMode="auto">
          <a:xfrm>
            <a:off x="1143000" y="4520804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The 21cm line comes from the transition between two hyperfine states of the hydrogen atom 1s state.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450" y="652464"/>
            <a:ext cx="3699916" cy="38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413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2AF91D8-D6B8-8A48-8933-88B76A19ABB8}"/>
              </a:ext>
            </a:extLst>
          </p:cNvPr>
          <p:cNvSpPr txBox="1"/>
          <p:nvPr/>
        </p:nvSpPr>
        <p:spPr>
          <a:xfrm>
            <a:off x="1077350" y="1728436"/>
            <a:ext cx="1542041" cy="5078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0C8AF-9E7A-1846-96B4-93F0A6EF484D}"/>
              </a:ext>
            </a:extLst>
          </p:cNvPr>
          <p:cNvSpPr txBox="1"/>
          <p:nvPr/>
        </p:nvSpPr>
        <p:spPr>
          <a:xfrm rot="16200000">
            <a:off x="276963" y="3380921"/>
            <a:ext cx="2419039" cy="5078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D33FC66C-7887-824B-BDFC-9034A61BA0B8}"/>
              </a:ext>
            </a:extLst>
          </p:cNvPr>
          <p:cNvCxnSpPr>
            <a:cxnSpLocks/>
          </p:cNvCxnSpPr>
          <p:nvPr/>
        </p:nvCxnSpPr>
        <p:spPr>
          <a:xfrm>
            <a:off x="1143000" y="420328"/>
            <a:ext cx="4888149" cy="0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202068B-5CCC-0D40-B3D4-E3EA1E6A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08" y="2236267"/>
            <a:ext cx="5984677" cy="2649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7420D-C91A-5F42-8D23-07AF93F880E6}"/>
              </a:ext>
            </a:extLst>
          </p:cNvPr>
          <p:cNvSpPr txBox="1"/>
          <p:nvPr/>
        </p:nvSpPr>
        <p:spPr>
          <a:xfrm rot="16200000">
            <a:off x="255788" y="3385188"/>
            <a:ext cx="24928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Structure of Convolutional Neural Networks (CNN)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211">
                <a:extLst>
                  <a:ext uri="{FF2B5EF4-FFF2-40B4-BE49-F238E27FC236}">
                    <a16:creationId xmlns:a16="http://schemas.microsoft.com/office/drawing/2014/main" id="{8A77605C-06BB-6F4A-99AD-B49463C2A58B}"/>
                  </a:ext>
                </a:extLst>
              </p:cNvPr>
              <p:cNvSpPr txBox="1"/>
              <p:nvPr/>
            </p:nvSpPr>
            <p:spPr>
              <a:xfrm>
                <a:off x="2279995" y="4906937"/>
                <a:ext cx="3413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ζ</m:t>
                    </m:r>
                  </m:oMath>
                </a14:m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9" name="文本框 211">
                <a:extLst>
                  <a:ext uri="{FF2B5EF4-FFF2-40B4-BE49-F238E27FC236}">
                    <a16:creationId xmlns:a16="http://schemas.microsoft.com/office/drawing/2014/main" id="{8A77605C-06BB-6F4A-99AD-B49463C2A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995" y="4906937"/>
                <a:ext cx="341306" cy="276999"/>
              </a:xfrm>
              <a:prstGeom prst="rect">
                <a:avLst/>
              </a:prstGeom>
              <a:blipFill>
                <a:blip r:embed="rId3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12">
                <a:extLst>
                  <a:ext uri="{FF2B5EF4-FFF2-40B4-BE49-F238E27FC236}">
                    <a16:creationId xmlns:a16="http://schemas.microsoft.com/office/drawing/2014/main" id="{46BCB032-BBB1-9C49-A8DC-5405C25B08B8}"/>
                  </a:ext>
                </a:extLst>
              </p:cNvPr>
              <p:cNvSpPr txBox="1"/>
              <p:nvPr/>
            </p:nvSpPr>
            <p:spPr>
              <a:xfrm>
                <a:off x="2175497" y="4671553"/>
                <a:ext cx="3407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+mn-cs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+mn-cs"/>
                          </a:rPr>
                          <m:t>vir</m:t>
                        </m:r>
                      </m:sub>
                    </m:sSub>
                  </m:oMath>
                </a14:m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1" name="文本框 212">
                <a:extLst>
                  <a:ext uri="{FF2B5EF4-FFF2-40B4-BE49-F238E27FC236}">
                    <a16:creationId xmlns:a16="http://schemas.microsoft.com/office/drawing/2014/main" id="{46BCB032-BBB1-9C49-A8DC-5405C25B0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497" y="4671553"/>
                <a:ext cx="340739" cy="276999"/>
              </a:xfrm>
              <a:prstGeom prst="rect">
                <a:avLst/>
              </a:prstGeom>
              <a:blipFill>
                <a:blip r:embed="rId4"/>
                <a:stretch>
                  <a:fillRect r="-71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335">
            <a:extLst>
              <a:ext uri="{FF2B5EF4-FFF2-40B4-BE49-F238E27FC236}">
                <a16:creationId xmlns:a16="http://schemas.microsoft.com/office/drawing/2014/main" id="{D03FBD28-6FA7-E246-B3BB-D456EA4249F3}"/>
              </a:ext>
            </a:extLst>
          </p:cNvPr>
          <p:cNvSpPr txBox="1"/>
          <p:nvPr/>
        </p:nvSpPr>
        <p:spPr>
          <a:xfrm>
            <a:off x="2619391" y="4896354"/>
            <a:ext cx="2619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UV Ionizing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efficiency of galaxies.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336">
            <a:extLst>
              <a:ext uri="{FF2B5EF4-FFF2-40B4-BE49-F238E27FC236}">
                <a16:creationId xmlns:a16="http://schemas.microsoft.com/office/drawing/2014/main" id="{7A8676E4-0AAE-F048-96AF-170E15B93FD5}"/>
              </a:ext>
            </a:extLst>
          </p:cNvPr>
          <p:cNvSpPr txBox="1"/>
          <p:nvPr/>
        </p:nvSpPr>
        <p:spPr>
          <a:xfrm>
            <a:off x="2619391" y="4679440"/>
            <a:ext cx="4449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Minimum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virial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temperature of haloes that host star-forming galaxies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474B9187-8176-2162-0DF7-462B062FF8A6}"/>
              </a:ext>
            </a:extLst>
          </p:cNvPr>
          <p:cNvSpPr txBox="1"/>
          <p:nvPr/>
        </p:nvSpPr>
        <p:spPr>
          <a:xfrm>
            <a:off x="219182" y="29498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Likelihood-free Bayesian inference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50D9A-7326-9C9F-965F-F958E7009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" y="202622"/>
            <a:ext cx="6858000" cy="2364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E9EC0C-702D-8B09-2A4F-E374F28E7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60" y="0"/>
            <a:ext cx="654155" cy="96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67BD8-E97B-6CF6-9498-44AE973C7306}"/>
              </a:ext>
            </a:extLst>
          </p:cNvPr>
          <p:cNvSpPr txBox="1"/>
          <p:nvPr/>
        </p:nvSpPr>
        <p:spPr>
          <a:xfrm>
            <a:off x="7935350" y="927331"/>
            <a:ext cx="1294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Xiaosheng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Zhao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JHU)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7760CD-9849-8F37-4C1C-3B4250D5E2E5}"/>
              </a:ext>
            </a:extLst>
          </p:cNvPr>
          <p:cNvSpPr txBox="1"/>
          <p:nvPr/>
        </p:nvSpPr>
        <p:spPr>
          <a:xfrm>
            <a:off x="4529589" y="4255341"/>
            <a:ext cx="461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Zhao,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Cheng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Wandelt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2022a,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ApJ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(arXiv:arXiv:2105.03344) 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44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D33FC66C-7887-824B-BDFC-9034A61BA0B8}"/>
              </a:ext>
            </a:extLst>
          </p:cNvPr>
          <p:cNvCxnSpPr>
            <a:cxnSpLocks/>
          </p:cNvCxnSpPr>
          <p:nvPr/>
        </p:nvCxnSpPr>
        <p:spPr>
          <a:xfrm>
            <a:off x="1143000" y="420328"/>
            <a:ext cx="4888149" cy="0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文本框 2">
            <a:extLst>
              <a:ext uri="{FF2B5EF4-FFF2-40B4-BE49-F238E27FC236}">
                <a16:creationId xmlns:a16="http://schemas.microsoft.com/office/drawing/2014/main" id="{474B9187-8176-2162-0DF7-462B062FF8A6}"/>
              </a:ext>
            </a:extLst>
          </p:cNvPr>
          <p:cNvSpPr txBox="1"/>
          <p:nvPr/>
        </p:nvSpPr>
        <p:spPr>
          <a:xfrm>
            <a:off x="219182" y="29498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Likelihood-free Bayesian inference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F050B-9FF1-AFCE-2E4F-0E1AC5473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536"/>
            <a:ext cx="7772400" cy="339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AF91D8-D6B8-8A48-8933-88B76A19ABB8}"/>
              </a:ext>
            </a:extLst>
          </p:cNvPr>
          <p:cNvSpPr txBox="1"/>
          <p:nvPr/>
        </p:nvSpPr>
        <p:spPr>
          <a:xfrm>
            <a:off x="107156" y="1785937"/>
            <a:ext cx="3921919" cy="203596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96AFB-70CA-0D39-5315-92A7932627E9}"/>
              </a:ext>
            </a:extLst>
          </p:cNvPr>
          <p:cNvSpPr txBox="1"/>
          <p:nvPr/>
        </p:nvSpPr>
        <p:spPr>
          <a:xfrm>
            <a:off x="2893218" y="1785937"/>
            <a:ext cx="1135857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Compression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E78A8-AA75-2242-03F2-ABEE3E3A1003}"/>
              </a:ext>
            </a:extLst>
          </p:cNvPr>
          <p:cNvSpPr txBox="1"/>
          <p:nvPr/>
        </p:nvSpPr>
        <p:spPr>
          <a:xfrm>
            <a:off x="0" y="3876199"/>
            <a:ext cx="472757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Solid harmonic wavelet scattering transform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SHWST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8A0F8-2DBA-2129-0E3F-AA9DB61BB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29" y="896951"/>
            <a:ext cx="5092171" cy="2932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6A57C-4FFC-3E3D-FA6B-A3323BAA21D4}"/>
              </a:ext>
            </a:extLst>
          </p:cNvPr>
          <p:cNvSpPr txBox="1"/>
          <p:nvPr/>
        </p:nvSpPr>
        <p:spPr>
          <a:xfrm>
            <a:off x="0" y="4821614"/>
            <a:ext cx="46144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Zhao,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Zuo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Wandelt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ApJ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2024 (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2310.17602)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096A9-119E-3C9D-FB81-4933A9A05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60" y="0"/>
            <a:ext cx="654155" cy="96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F70258-B2F3-E3ED-ABCB-321AB10B20B5}"/>
              </a:ext>
            </a:extLst>
          </p:cNvPr>
          <p:cNvSpPr txBox="1"/>
          <p:nvPr/>
        </p:nvSpPr>
        <p:spPr>
          <a:xfrm>
            <a:off x="7935350" y="927331"/>
            <a:ext cx="1294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Xiaosheng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Zhao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JHU)</a:t>
            </a:r>
          </a:p>
        </p:txBody>
      </p:sp>
    </p:spTree>
    <p:extLst>
      <p:ext uri="{BB962C8B-B14F-4D97-AF65-F5344CB8AC3E}">
        <p14:creationId xmlns:p14="http://schemas.microsoft.com/office/powerpoint/2010/main" val="1130360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D33FC66C-7887-824B-BDFC-9034A61BA0B8}"/>
              </a:ext>
            </a:extLst>
          </p:cNvPr>
          <p:cNvCxnSpPr>
            <a:cxnSpLocks/>
          </p:cNvCxnSpPr>
          <p:nvPr/>
        </p:nvCxnSpPr>
        <p:spPr>
          <a:xfrm>
            <a:off x="1143000" y="420328"/>
            <a:ext cx="4888149" cy="0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文本框 2">
            <a:extLst>
              <a:ext uri="{FF2B5EF4-FFF2-40B4-BE49-F238E27FC236}">
                <a16:creationId xmlns:a16="http://schemas.microsoft.com/office/drawing/2014/main" id="{474B9187-8176-2162-0DF7-462B062FF8A6}"/>
              </a:ext>
            </a:extLst>
          </p:cNvPr>
          <p:cNvSpPr txBox="1"/>
          <p:nvPr/>
        </p:nvSpPr>
        <p:spPr>
          <a:xfrm>
            <a:off x="219182" y="29498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Likelihood-free Bayesian inference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F050B-9FF1-AFCE-2E4F-0E1AC5473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536"/>
            <a:ext cx="7772400" cy="339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AF91D8-D6B8-8A48-8933-88B76A19ABB8}"/>
              </a:ext>
            </a:extLst>
          </p:cNvPr>
          <p:cNvSpPr txBox="1"/>
          <p:nvPr/>
        </p:nvSpPr>
        <p:spPr>
          <a:xfrm>
            <a:off x="107156" y="1785937"/>
            <a:ext cx="3921919" cy="203596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96AFB-70CA-0D39-5315-92A7932627E9}"/>
              </a:ext>
            </a:extLst>
          </p:cNvPr>
          <p:cNvSpPr txBox="1"/>
          <p:nvPr/>
        </p:nvSpPr>
        <p:spPr>
          <a:xfrm>
            <a:off x="2893218" y="1785937"/>
            <a:ext cx="1135857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Compression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E78A8-AA75-2242-03F2-ABEE3E3A1003}"/>
              </a:ext>
            </a:extLst>
          </p:cNvPr>
          <p:cNvSpPr txBox="1"/>
          <p:nvPr/>
        </p:nvSpPr>
        <p:spPr>
          <a:xfrm>
            <a:off x="0" y="3876199"/>
            <a:ext cx="472757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Solid harmonic wavelet scattering transform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SHWST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A305D-D616-A858-F3B2-16001149183A}"/>
              </a:ext>
            </a:extLst>
          </p:cNvPr>
          <p:cNvSpPr txBox="1"/>
          <p:nvPr/>
        </p:nvSpPr>
        <p:spPr>
          <a:xfrm>
            <a:off x="0" y="4821614"/>
            <a:ext cx="46144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Zhao,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Zuo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Wandelt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ApJ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2024 (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2310.17602)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9E78D-7649-3916-D60D-8AEF0AD95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60" y="0"/>
            <a:ext cx="654155" cy="96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824BDD-702D-C005-3629-13E5648A1C9B}"/>
              </a:ext>
            </a:extLst>
          </p:cNvPr>
          <p:cNvSpPr txBox="1"/>
          <p:nvPr/>
        </p:nvSpPr>
        <p:spPr>
          <a:xfrm>
            <a:off x="7935350" y="927331"/>
            <a:ext cx="1294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Xiaosheng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Zhao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JHU)</a:t>
            </a:r>
          </a:p>
        </p:txBody>
      </p:sp>
    </p:spTree>
    <p:extLst>
      <p:ext uri="{BB962C8B-B14F-4D97-AF65-F5344CB8AC3E}">
        <p14:creationId xmlns:p14="http://schemas.microsoft.com/office/powerpoint/2010/main" val="2714611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32C2BD-F70D-D940-A628-76E8F00F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9" y="819516"/>
            <a:ext cx="8103261" cy="4213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43F3A8-9DA0-DA4F-BD75-6DD1BCB1BD2C}"/>
              </a:ext>
            </a:extLst>
          </p:cNvPr>
          <p:cNvSpPr txBox="1"/>
          <p:nvPr/>
        </p:nvSpPr>
        <p:spPr>
          <a:xfrm>
            <a:off x="6388279" y="2118459"/>
            <a:ext cx="137159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大质量星系主导再电离的模型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776595-9CC9-6441-896B-A3B7F28EBB4D}"/>
              </a:ext>
            </a:extLst>
          </p:cNvPr>
          <p:cNvSpPr txBox="1"/>
          <p:nvPr/>
        </p:nvSpPr>
        <p:spPr>
          <a:xfrm>
            <a:off x="2463262" y="1559239"/>
            <a:ext cx="2549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3D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ScatterNet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5DE33E6-C8F1-B946-B908-5B2491C7E33E}"/>
              </a:ext>
            </a:extLst>
          </p:cNvPr>
          <p:cNvSpPr/>
          <p:nvPr/>
        </p:nvSpPr>
        <p:spPr>
          <a:xfrm>
            <a:off x="2374052" y="1616001"/>
            <a:ext cx="806941" cy="2355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99CBE-A168-5BFB-FA15-90A8F9631957}"/>
              </a:ext>
            </a:extLst>
          </p:cNvPr>
          <p:cNvSpPr txBox="1"/>
          <p:nvPr/>
        </p:nvSpPr>
        <p:spPr>
          <a:xfrm>
            <a:off x="3577804" y="4732587"/>
            <a:ext cx="46144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Zhao,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Zuo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Wandelt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ApJ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2024 (</a:t>
            </a:r>
            <a:r>
              <a:rPr kumimoji="0" lang="en-US" altLang="zh-CN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arXiv</a:t>
            </a:r>
            <a:r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2310.17602)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E304A-019C-5A26-DE50-2E28D2B4C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60" y="0"/>
            <a:ext cx="654155" cy="961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FE1DBE-A2AE-D854-7BC0-A2CEB17DD5B8}"/>
              </a:ext>
            </a:extLst>
          </p:cNvPr>
          <p:cNvSpPr txBox="1"/>
          <p:nvPr/>
        </p:nvSpPr>
        <p:spPr>
          <a:xfrm>
            <a:off x="7935350" y="927331"/>
            <a:ext cx="1294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Xiaosheng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Zhao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JHU)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78EF1D8-1D25-2989-A5AC-8F21FF5B8A59}"/>
              </a:ext>
            </a:extLst>
          </p:cNvPr>
          <p:cNvSpPr txBox="1">
            <a:spLocks/>
          </p:cNvSpPr>
          <p:nvPr/>
        </p:nvSpPr>
        <p:spPr>
          <a:xfrm>
            <a:off x="1" y="61668"/>
            <a:ext cx="8255660" cy="65722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Inference of reionization model parameters </a:t>
            </a:r>
          </a:p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from 21 cm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lightcone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 3D images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760D65-CC52-5CF5-7C29-BD1F7122D676}"/>
              </a:ext>
            </a:extLst>
          </p:cNvPr>
          <p:cNvSpPr txBox="1"/>
          <p:nvPr/>
        </p:nvSpPr>
        <p:spPr>
          <a:xfrm>
            <a:off x="3164802" y="913995"/>
            <a:ext cx="10965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MCMC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4C150D-4229-F407-55CD-287E525BBB70}"/>
              </a:ext>
            </a:extLst>
          </p:cNvPr>
          <p:cNvSpPr txBox="1"/>
          <p:nvPr/>
        </p:nvSpPr>
        <p:spPr>
          <a:xfrm>
            <a:off x="2840641" y="1217045"/>
            <a:ext cx="21718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21cmDELFI-PS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AD8986-169B-89FF-A465-1B08A7A8F9CA}"/>
              </a:ext>
            </a:extLst>
          </p:cNvPr>
          <p:cNvSpPr/>
          <p:nvPr/>
        </p:nvSpPr>
        <p:spPr>
          <a:xfrm>
            <a:off x="2357861" y="1047777"/>
            <a:ext cx="806941" cy="235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79602D-5A15-4E6D-8897-DE56874187FF}"/>
              </a:ext>
            </a:extLst>
          </p:cNvPr>
          <p:cNvSpPr/>
          <p:nvPr/>
        </p:nvSpPr>
        <p:spPr>
          <a:xfrm>
            <a:off x="2374052" y="1314716"/>
            <a:ext cx="806941" cy="2355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AEBAC-693F-A3E5-0642-6F5C143D7F11}"/>
              </a:ext>
            </a:extLst>
          </p:cNvPr>
          <p:cNvSpPr txBox="1"/>
          <p:nvPr/>
        </p:nvSpPr>
        <p:spPr>
          <a:xfrm>
            <a:off x="2357861" y="1928571"/>
            <a:ext cx="15960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Faint galaxies dominated reionization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6F0BC-633F-9D77-8BD7-DDFC078CACA6}"/>
              </a:ext>
            </a:extLst>
          </p:cNvPr>
          <p:cNvSpPr txBox="1"/>
          <p:nvPr/>
        </p:nvSpPr>
        <p:spPr>
          <a:xfrm>
            <a:off x="6283156" y="1966766"/>
            <a:ext cx="17783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Bright galaxies dominated reionization</a:t>
            </a:r>
          </a:p>
        </p:txBody>
      </p:sp>
    </p:spTree>
    <p:extLst>
      <p:ext uri="{BB962C8B-B14F-4D97-AF65-F5344CB8AC3E}">
        <p14:creationId xmlns:p14="http://schemas.microsoft.com/office/powerpoint/2010/main" val="15410715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A8AA2B87-FADC-1B4C-1C0A-32F10B8B4355}"/>
              </a:ext>
            </a:extLst>
          </p:cNvPr>
          <p:cNvSpPr txBox="1"/>
          <p:nvPr/>
        </p:nvSpPr>
        <p:spPr>
          <a:xfrm>
            <a:off x="2990139" y="4006412"/>
            <a:ext cx="1532983" cy="11445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35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40C6B334-6764-6262-29DD-A74C2BB30540}"/>
              </a:ext>
            </a:extLst>
          </p:cNvPr>
          <p:cNvSpPr txBox="1"/>
          <p:nvPr/>
        </p:nvSpPr>
        <p:spPr>
          <a:xfrm>
            <a:off x="210600" y="200161"/>
            <a:ext cx="5040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Simulation-Based Inference (SBI)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697B0-420A-A0B9-41C4-157CA883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946" y="50896"/>
            <a:ext cx="3308808" cy="2132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19696A-7DE1-C62D-BDF4-BCCF234441ED}"/>
                  </a:ext>
                </a:extLst>
              </p:cNvPr>
              <p:cNvSpPr txBox="1"/>
              <p:nvPr/>
            </p:nvSpPr>
            <p:spPr>
              <a:xfrm>
                <a:off x="7346533" y="34551"/>
                <a:ext cx="195480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d>
                        <m:dPr>
                          <m:ctrlP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e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</a:t>
                </a:r>
                <a:r>
                  <a: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osterior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19696A-7DE1-C62D-BDF4-BCCF23444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33" y="34551"/>
                <a:ext cx="1954805" cy="830997"/>
              </a:xfrm>
              <a:prstGeom prst="rect">
                <a:avLst/>
              </a:prstGeom>
              <a:blipFill>
                <a:blip r:embed="rId3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ame 18">
            <a:extLst>
              <a:ext uri="{FF2B5EF4-FFF2-40B4-BE49-F238E27FC236}">
                <a16:creationId xmlns:a16="http://schemas.microsoft.com/office/drawing/2014/main" id="{4BDB029B-32BB-7B1E-E427-5E8740BA4726}"/>
              </a:ext>
            </a:extLst>
          </p:cNvPr>
          <p:cNvSpPr/>
          <p:nvPr/>
        </p:nvSpPr>
        <p:spPr>
          <a:xfrm>
            <a:off x="7665754" y="71833"/>
            <a:ext cx="1316362" cy="756431"/>
          </a:xfrm>
          <a:prstGeom prst="frame">
            <a:avLst>
              <a:gd name="adj1" fmla="val 3619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1D1B9-74E3-3131-684A-1C6EEECFD5EE}"/>
              </a:ext>
            </a:extLst>
          </p:cNvPr>
          <p:cNvGrpSpPr/>
          <p:nvPr/>
        </p:nvGrpSpPr>
        <p:grpSpPr>
          <a:xfrm>
            <a:off x="117064" y="1900831"/>
            <a:ext cx="8909872" cy="1341838"/>
            <a:chOff x="122670" y="3373900"/>
            <a:chExt cx="8909872" cy="1341838"/>
          </a:xfrm>
        </p:grpSpPr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FB497E2F-76F8-9F14-3D2D-18B09C0D99E6}"/>
                </a:ext>
              </a:extLst>
            </p:cNvPr>
            <p:cNvSpPr txBox="1"/>
            <p:nvPr/>
          </p:nvSpPr>
          <p:spPr>
            <a:xfrm>
              <a:off x="122670" y="3373900"/>
              <a:ext cx="5894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2. Discriminative Way (Neural Ration Estimation, NRE):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FDACA12-3A39-8BB6-A9EF-058313ED725C}"/>
                    </a:ext>
                  </a:extLst>
                </p:cNvPr>
                <p:cNvSpPr txBox="1"/>
                <p:nvPr/>
              </p:nvSpPr>
              <p:spPr>
                <a:xfrm>
                  <a:off x="1347411" y="4177556"/>
                  <a:ext cx="74751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{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}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FDACA12-3A39-8BB6-A9EF-058313ED72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411" y="4177556"/>
                  <a:ext cx="74751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333" t="-3448" r="-13333" b="-3448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F8D65BA0-B990-29C5-C87C-FC3C19B2AFD0}"/>
                </a:ext>
              </a:extLst>
            </p:cNvPr>
            <p:cNvSpPr txBox="1"/>
            <p:nvPr/>
          </p:nvSpPr>
          <p:spPr>
            <a:xfrm>
              <a:off x="1946081" y="4019348"/>
              <a:ext cx="144623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Ratio estimation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C02E0C7-C171-D30D-D9FB-9F5C87A87916}"/>
                    </a:ext>
                  </a:extLst>
                </p:cNvPr>
                <p:cNvSpPr txBox="1"/>
                <p:nvPr/>
              </p:nvSpPr>
              <p:spPr>
                <a:xfrm>
                  <a:off x="3083114" y="4046644"/>
                  <a:ext cx="1977601" cy="6690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C02E0C7-C171-D30D-D9FB-9F5C87A879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114" y="4046644"/>
                  <a:ext cx="1977601" cy="669094"/>
                </a:xfrm>
                <a:prstGeom prst="rect">
                  <a:avLst/>
                </a:prstGeom>
                <a:blipFill>
                  <a:blip r:embed="rId5"/>
                  <a:stretch>
                    <a:fillRect b="-925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B954D4F-1361-CA97-A7B3-00C19EE18AA6}"/>
                </a:ext>
              </a:extLst>
            </p:cNvPr>
            <p:cNvSpPr txBox="1"/>
            <p:nvPr/>
          </p:nvSpPr>
          <p:spPr>
            <a:xfrm>
              <a:off x="5042831" y="398781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Prior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D4F3C3-A55D-7C7A-603C-001473A2A1A5}"/>
                    </a:ext>
                  </a:extLst>
                </p:cNvPr>
                <p:cNvSpPr txBox="1"/>
                <p:nvPr/>
              </p:nvSpPr>
              <p:spPr>
                <a:xfrm>
                  <a:off x="5953852" y="4148302"/>
                  <a:ext cx="307869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e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𝒓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e>
                        </m:d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𝜽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D4F3C3-A55D-7C7A-603C-001473A2A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3852" y="4148302"/>
                  <a:ext cx="307869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A707C57-C191-70E1-2DBC-2EBA41E2A7C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2094923" y="4362222"/>
              <a:ext cx="87451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6C5F151-08E4-A18E-C8BA-0B36C4A21B1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627" y="4379135"/>
              <a:ext cx="1012751" cy="20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文本框 21">
              <a:extLst>
                <a:ext uri="{FF2B5EF4-FFF2-40B4-BE49-F238E27FC236}">
                  <a16:creationId xmlns:a16="http://schemas.microsoft.com/office/drawing/2014/main" id="{CFF35DF9-3221-1945-83F3-9D74DF90AC71}"/>
                </a:ext>
              </a:extLst>
            </p:cNvPr>
            <p:cNvSpPr txBox="1"/>
            <p:nvPr/>
          </p:nvSpPr>
          <p:spPr>
            <a:xfrm>
              <a:off x="157532" y="3923640"/>
              <a:ext cx="140421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Ce, </a:t>
              </a:r>
              <a:r>
                <a:rPr kumimoji="0" lang="en-US" altLang="zh-C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YM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, 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et al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In prep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等线" panose="02010600030101010101" pitchFamily="2" charset="-122"/>
                  <a:cs typeface="+mn-cs"/>
                </a:rPr>
                <a:t> 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F3517B1-33DE-0EE3-DCDB-C14513219BEF}"/>
              </a:ext>
            </a:extLst>
          </p:cNvPr>
          <p:cNvCxnSpPr>
            <a:cxnSpLocks/>
          </p:cNvCxnSpPr>
          <p:nvPr/>
        </p:nvCxnSpPr>
        <p:spPr>
          <a:xfrm flipH="1">
            <a:off x="6368178" y="3918081"/>
            <a:ext cx="2" cy="5448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BACAF4-8093-9F25-0D47-E49FC08F16B7}"/>
              </a:ext>
            </a:extLst>
          </p:cNvPr>
          <p:cNvGrpSpPr/>
          <p:nvPr/>
        </p:nvGrpSpPr>
        <p:grpSpPr>
          <a:xfrm>
            <a:off x="437580" y="3201185"/>
            <a:ext cx="7627524" cy="1747492"/>
            <a:chOff x="117064" y="3088061"/>
            <a:chExt cx="7627524" cy="17474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38DC29A-4494-FC4E-490C-3585737BE49A}"/>
                    </a:ext>
                  </a:extLst>
                </p:cNvPr>
                <p:cNvSpPr txBox="1"/>
                <p:nvPr/>
              </p:nvSpPr>
              <p:spPr>
                <a:xfrm>
                  <a:off x="2183989" y="3435626"/>
                  <a:ext cx="74751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{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}</m:t>
                        </m:r>
                      </m:oMath>
                    </m:oMathPara>
                  </a14:m>
                  <a:endParaRPr kumimoji="0" lang="en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38DC29A-4494-FC4E-490C-3585737BE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3989" y="3435626"/>
                  <a:ext cx="74751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3559" t="-3333" r="-13559" b="-30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FED015-607C-6D36-0871-D6D4B094F3E8}"/>
                    </a:ext>
                  </a:extLst>
                </p:cNvPr>
                <p:cNvSpPr txBox="1"/>
                <p:nvPr/>
              </p:nvSpPr>
              <p:spPr>
                <a:xfrm>
                  <a:off x="117064" y="3088061"/>
                  <a:ext cx="1790490" cy="230832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15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5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  <m:r>
                              <a:rPr kumimoji="0" lang="en-US" sz="15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1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15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e>
                            <m:r>
                              <a:rPr kumimoji="0" lang="en-US" sz="1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</m:d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C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FED015-607C-6D36-0871-D6D4B094F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064" y="3088061"/>
                  <a:ext cx="1790490" cy="230832"/>
                </a:xfrm>
                <a:prstGeom prst="rect">
                  <a:avLst/>
                </a:prstGeom>
                <a:blipFill>
                  <a:blip r:embed="rId8"/>
                  <a:stretch>
                    <a:fillRect l="-1389" r="-2083" b="-2381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F87ABBF-34C5-C1B5-D7CF-D8DEF853AAAB}"/>
                    </a:ext>
                  </a:extLst>
                </p:cNvPr>
                <p:cNvSpPr txBox="1"/>
                <p:nvPr/>
              </p:nvSpPr>
              <p:spPr>
                <a:xfrm>
                  <a:off x="117064" y="3988390"/>
                  <a:ext cx="1843389" cy="230832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15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5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</m:d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C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F87ABBF-34C5-C1B5-D7CF-D8DEF853AA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064" y="3988390"/>
                  <a:ext cx="1843389" cy="230832"/>
                </a:xfrm>
                <a:prstGeom prst="rect">
                  <a:avLst/>
                </a:prstGeom>
                <a:blipFill>
                  <a:blip r:embed="rId9"/>
                  <a:stretch>
                    <a:fillRect b="-2381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Elbow Connector 43">
              <a:extLst>
                <a:ext uri="{FF2B5EF4-FFF2-40B4-BE49-F238E27FC236}">
                  <a16:creationId xmlns:a16="http://schemas.microsoft.com/office/drawing/2014/main" id="{A13B5584-50B5-1B11-7D05-61B328D43B3D}"/>
                </a:ext>
              </a:extLst>
            </p:cNvPr>
            <p:cNvCxnSpPr>
              <a:cxnSpLocks/>
              <a:stCxn id="41" idx="0"/>
              <a:endCxn id="42" idx="3"/>
            </p:cNvCxnSpPr>
            <p:nvPr/>
          </p:nvCxnSpPr>
          <p:spPr>
            <a:xfrm rot="16200000" flipV="1">
              <a:off x="2116576" y="2994456"/>
              <a:ext cx="232149" cy="650191"/>
            </a:xfrm>
            <a:prstGeom prst="bentConnector2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3B5D7518-368D-C869-2D69-6412575B7000}"/>
                </a:ext>
              </a:extLst>
            </p:cNvPr>
            <p:cNvCxnSpPr>
              <a:cxnSpLocks/>
              <a:stCxn id="41" idx="2"/>
              <a:endCxn id="43" idx="3"/>
            </p:cNvCxnSpPr>
            <p:nvPr/>
          </p:nvCxnSpPr>
          <p:spPr>
            <a:xfrm rot="5400000">
              <a:off x="2109675" y="3655736"/>
              <a:ext cx="298848" cy="597292"/>
            </a:xfrm>
            <a:prstGeom prst="bentConnector2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文本框 1">
              <a:extLst>
                <a:ext uri="{FF2B5EF4-FFF2-40B4-BE49-F238E27FC236}">
                  <a16:creationId xmlns:a16="http://schemas.microsoft.com/office/drawing/2014/main" id="{AB9C5D92-5570-34AD-472E-D2C3CFEEE0D8}"/>
                </a:ext>
              </a:extLst>
            </p:cNvPr>
            <p:cNvSpPr txBox="1"/>
            <p:nvPr/>
          </p:nvSpPr>
          <p:spPr>
            <a:xfrm>
              <a:off x="2980280" y="3342765"/>
              <a:ext cx="96051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Classifier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3945056-4995-3C74-9669-E52180F534F6}"/>
                    </a:ext>
                  </a:extLst>
                </p:cNvPr>
                <p:cNvSpPr txBox="1"/>
                <p:nvPr/>
              </p:nvSpPr>
              <p:spPr>
                <a:xfrm>
                  <a:off x="3143813" y="3701714"/>
                  <a:ext cx="55778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kumimoji="0" lang="en-US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CN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3945056-4995-3C74-9669-E52180F534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3813" y="3701714"/>
                  <a:ext cx="557781" cy="207749"/>
                </a:xfrm>
                <a:prstGeom prst="rect">
                  <a:avLst/>
                </a:prstGeom>
                <a:blipFill>
                  <a:blip r:embed="rId10"/>
                  <a:stretch>
                    <a:fillRect l="-4444" r="-11111" b="-4117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6BDA6D0-2B0E-8FCD-D263-9D3D94C9B85F}"/>
                    </a:ext>
                  </a:extLst>
                </p:cNvPr>
                <p:cNvSpPr txBox="1"/>
                <p:nvPr/>
              </p:nvSpPr>
              <p:spPr>
                <a:xfrm>
                  <a:off x="3940231" y="3533090"/>
                  <a:ext cx="3565720" cy="2406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limLowPr>
                              <m:e>
                                <m:r>
                                  <a:rPr kumimoji="0" lang="en-US" sz="12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𝐦𝐚𝐱</m:t>
                                </m:r>
                              </m:e>
                              <m:lim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𝑫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𝒑</m:t>
                                </m:r>
                                <m:d>
                                  <m:dPr>
                                    <m:ctrlP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𝜽</m:t>
                                    </m:r>
                                    <m: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1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𝒕</m:t>
                                    </m:r>
                                  </m:e>
                                </m:d>
                              </m:sub>
                            </m:sSub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[</m:t>
                            </m:r>
                            <m:func>
                              <m:funcPr>
                                <m:ctrlP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2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𝐥𝐨𝐠</m:t>
                                </m:r>
                              </m:fName>
                              <m:e>
                                <m:d>
                                  <m:dPr>
                                    <m:endChr m:val="]"/>
                                    <m:ctrlP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𝑫</m:t>
                                    </m:r>
                                    <m:d>
                                      <m:dPr>
                                        <m:ctrlPr>
                                          <a:rPr kumimoji="0" lang="en-US" sz="12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2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𝒕</m:t>
                                        </m:r>
                                        <m:r>
                                          <a:rPr kumimoji="0" lang="en-US" sz="12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12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𝜽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𝒑</m:t>
                                </m:r>
                                <m:d>
                                  <m:dPr>
                                    <m:ctrlP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𝜽</m:t>
                                    </m:r>
                                    <m: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  <m: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𝒑</m:t>
                                    </m:r>
                                    <m:r>
                                      <a:rPr kumimoji="0" lang="en-US" sz="1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1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𝒕</m:t>
                                    </m:r>
                                  </m:e>
                                </m:d>
                              </m:sub>
                            </m:sSub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[</m:t>
                            </m:r>
                            <m:r>
                              <a:rPr kumimoji="0" lang="en-US" sz="12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𝐥𝐨𝐠</m:t>
                            </m:r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𝑫</m:t>
                            </m:r>
                            <m:d>
                              <m:dPr>
                                <m:ctrlP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1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𝒕</m:t>
                                </m:r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𝜽</m:t>
                                </m:r>
                              </m:e>
                            </m:d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)]</m:t>
                            </m:r>
                          </m:e>
                        </m:func>
                      </m:oMath>
                    </m:oMathPara>
                  </a14:m>
                  <a:endParaRPr kumimoji="0" lang="en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6BDA6D0-2B0E-8FCD-D263-9D3D94C9B8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231" y="3533090"/>
                  <a:ext cx="3565720" cy="240643"/>
                </a:xfrm>
                <a:prstGeom prst="rect">
                  <a:avLst/>
                </a:prstGeom>
                <a:blipFill>
                  <a:blip r:embed="rId11"/>
                  <a:stretch>
                    <a:fillRect r="-1064" b="-10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DA6D4A1-8005-D6BF-34AF-C8A3A3091E46}"/>
                </a:ext>
              </a:extLst>
            </p:cNvPr>
            <p:cNvCxnSpPr>
              <a:cxnSpLocks/>
              <a:endCxn id="48" idx="1"/>
            </p:cNvCxnSpPr>
            <p:nvPr/>
          </p:nvCxnSpPr>
          <p:spPr>
            <a:xfrm>
              <a:off x="2935555" y="3644163"/>
              <a:ext cx="1004676" cy="92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59BABA4-4102-0AA7-5F94-4B8A1A777798}"/>
                    </a:ext>
                  </a:extLst>
                </p:cNvPr>
                <p:cNvSpPr txBox="1"/>
                <p:nvPr/>
              </p:nvSpPr>
              <p:spPr>
                <a:xfrm>
                  <a:off x="4572000" y="4310666"/>
                  <a:ext cx="2951329" cy="52488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35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35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𝑫</m:t>
                            </m:r>
                          </m:e>
                          <m:sup>
                            <m: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35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</m:d>
                        <m:r>
                          <a:rPr kumimoji="0" lang="en-US" sz="135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35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35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𝒓</m:t>
                            </m:r>
                            <m:d>
                              <m:dPr>
                                <m:ctrlPr>
                                  <a:rPr kumimoji="0" lang="en-US" sz="135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135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𝜽</m:t>
                                </m:r>
                                <m:r>
                                  <a:rPr kumimoji="0" lang="en-US" sz="135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sz="13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𝒕</m:t>
                                </m:r>
                              </m:e>
                            </m:d>
                          </m:num>
                          <m:den>
                            <m:r>
                              <a:rPr kumimoji="0" lang="en-US" sz="135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𝒓</m:t>
                            </m:r>
                            <m:d>
                              <m:dPr>
                                <m:ctrlPr>
                                  <a:rPr kumimoji="0" lang="en-US" sz="135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135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𝜽</m:t>
                                </m:r>
                                <m:r>
                                  <a:rPr kumimoji="0" lang="en-US" sz="135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sz="13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𝒕</m:t>
                                </m:r>
                              </m:e>
                            </m:d>
                            <m:r>
                              <a:rPr kumimoji="0" lang="en-US" sz="135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135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den>
                        </m:f>
                      </m:oMath>
                    </m:oMathPara>
                  </a14:m>
                  <a:endParaRPr kumimoji="0" lang="en-CN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59BABA4-4102-0AA7-5F94-4B8A1A777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4310666"/>
                  <a:ext cx="2951329" cy="5248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BD3CB7F-4B78-5761-9E48-CA1637E4277A}"/>
                    </a:ext>
                  </a:extLst>
                </p:cNvPr>
                <p:cNvSpPr txBox="1"/>
                <p:nvPr/>
              </p:nvSpPr>
              <p:spPr>
                <a:xfrm>
                  <a:off x="5780588" y="3772801"/>
                  <a:ext cx="1964000" cy="4767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d>
                          <m:dPr>
                            <m:ctrlP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num>
                          <m:den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en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BD3CB7F-4B78-5761-9E48-CA1637E427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0588" y="3772801"/>
                  <a:ext cx="1964000" cy="476797"/>
                </a:xfrm>
                <a:prstGeom prst="rect">
                  <a:avLst/>
                </a:prstGeom>
                <a:blipFill>
                  <a:blip r:embed="rId13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A69D489-3653-9E6C-DAB4-6A748A4B7E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0498" y="4067766"/>
            <a:ext cx="1315972" cy="10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4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89A10E-75A3-F282-44AB-A108339BD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83" y="1500560"/>
            <a:ext cx="2487539" cy="2408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33424B-9757-E460-5FD7-D7D3C8BC6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523" y="1503994"/>
            <a:ext cx="2487539" cy="2405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8B1808-605F-887B-C8AD-53B3879B9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061" y="1500559"/>
            <a:ext cx="2487538" cy="241174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A8E8B57-C7E7-0234-2A0F-BF3C5F199092}"/>
              </a:ext>
            </a:extLst>
          </p:cNvPr>
          <p:cNvSpPr txBox="1"/>
          <p:nvPr/>
        </p:nvSpPr>
        <p:spPr>
          <a:xfrm>
            <a:off x="0" y="-11553"/>
            <a:ext cx="81861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Comparison between two SBI methods</a:t>
            </a:r>
          </a:p>
        </p:txBody>
      </p:sp>
      <p:sp>
        <p:nvSpPr>
          <p:cNvPr id="15" name="文本框 19">
            <a:extLst>
              <a:ext uri="{FF2B5EF4-FFF2-40B4-BE49-F238E27FC236}">
                <a16:creationId xmlns:a16="http://schemas.microsoft.com/office/drawing/2014/main" id="{30EB459E-26AD-0E1C-A497-5BC25929201F}"/>
              </a:ext>
            </a:extLst>
          </p:cNvPr>
          <p:cNvSpPr txBox="1"/>
          <p:nvPr/>
        </p:nvSpPr>
        <p:spPr>
          <a:xfrm>
            <a:off x="0" y="2312402"/>
            <a:ext cx="10950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Bright Galaxy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Model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574C2EB-ACB3-A9CC-B5DD-57A4B8B05C20}"/>
              </a:ext>
            </a:extLst>
          </p:cNvPr>
          <p:cNvSpPr txBox="1"/>
          <p:nvPr/>
        </p:nvSpPr>
        <p:spPr>
          <a:xfrm>
            <a:off x="1485681" y="1034194"/>
            <a:ext cx="106822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Pure Signal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5975D-FF17-A807-7750-AAF0129A96BA}"/>
              </a:ext>
            </a:extLst>
          </p:cNvPr>
          <p:cNvSpPr txBox="1"/>
          <p:nvPr/>
        </p:nvSpPr>
        <p:spPr>
          <a:xfrm>
            <a:off x="3994493" y="1034194"/>
            <a:ext cx="1225598" cy="27699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+ Thermal Noise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0A75BDA-329C-DB31-C016-1BDBCAB9CE96}"/>
              </a:ext>
            </a:extLst>
          </p:cNvPr>
          <p:cNvSpPr txBox="1"/>
          <p:nvPr/>
        </p:nvSpPr>
        <p:spPr>
          <a:xfrm>
            <a:off x="6418901" y="1034194"/>
            <a:ext cx="1580895" cy="276999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+Residual Foreground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2FE81-7E35-1DD8-500C-0F67C1AEBEC6}"/>
              </a:ext>
            </a:extLst>
          </p:cNvPr>
          <p:cNvSpPr txBox="1"/>
          <p:nvPr/>
        </p:nvSpPr>
        <p:spPr>
          <a:xfrm>
            <a:off x="6418901" y="4201282"/>
            <a:ext cx="1890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Ce,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, et al. in prep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8D496-1D39-4D9F-BBE0-C3C9A0F11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947" y="1"/>
            <a:ext cx="620903" cy="961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DD4065-B9F3-2ADA-6925-D4175E9BDF3E}"/>
              </a:ext>
            </a:extLst>
          </p:cNvPr>
          <p:cNvSpPr txBox="1"/>
          <p:nvPr/>
        </p:nvSpPr>
        <p:spPr>
          <a:xfrm>
            <a:off x="8352659" y="94747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Ce Sui</a:t>
            </a:r>
          </a:p>
        </p:txBody>
      </p:sp>
    </p:spTree>
    <p:extLst>
      <p:ext uri="{BB962C8B-B14F-4D97-AF65-F5344CB8AC3E}">
        <p14:creationId xmlns:p14="http://schemas.microsoft.com/office/powerpoint/2010/main" val="3610003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FA2C0CA3-588C-AB4C-A115-702D8C8C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844ED99C-5D6A-7A47-9645-5B31C3E7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06B2BC7-E223-4E4B-840C-7FF0037F5E2F}"/>
              </a:ext>
            </a:extLst>
          </p:cNvPr>
          <p:cNvSpPr/>
          <p:nvPr/>
        </p:nvSpPr>
        <p:spPr>
          <a:xfrm>
            <a:off x="0" y="8313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41" name="矩形 3">
            <a:extLst>
              <a:ext uri="{FF2B5EF4-FFF2-40B4-BE49-F238E27FC236}">
                <a16:creationId xmlns:a16="http://schemas.microsoft.com/office/drawing/2014/main" id="{7FD8744C-BF77-6B41-83B9-A6F50FFB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364" y="1584185"/>
            <a:ext cx="7306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i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除了</a:t>
            </a:r>
            <a:r>
              <a:rPr lang="en-US" altLang="zh-CN" sz="3600" b="1" i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3600" b="1" i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厘米谱线，宇宙再电离还有新的探针吗？</a:t>
            </a:r>
            <a:endParaRPr lang="en-US" altLang="zh-CN" sz="3600" b="1" i="1" dirty="0"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931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BE9772-3548-9143-86CE-ADC78C4E9206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6858000" cy="4089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fontAlgn="auto">
              <a:spcAft>
                <a:spcPts val="0"/>
              </a:spcAft>
            </a:pPr>
            <a:r>
              <a:rPr lang="zh-CN" altLang="en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宇宙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再电离新的探针（一）</a:t>
            </a:r>
            <a:br>
              <a:rPr lang="en-US" altLang="zh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</a:br>
            <a:endParaRPr 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B9D5B-CFAE-7D4E-BDB6-CD361E6ABDFA}"/>
              </a:ext>
            </a:extLst>
          </p:cNvPr>
          <p:cNvSpPr txBox="1"/>
          <p:nvPr/>
        </p:nvSpPr>
        <p:spPr>
          <a:xfrm>
            <a:off x="1143000" y="408963"/>
            <a:ext cx="6858000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研究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21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厘米与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CO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线的协同观测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CBF8F7F7-0FFC-A7D8-C636-856922DA0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629" y="1060356"/>
            <a:ext cx="7616100" cy="24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else can we learn about the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EoR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than just constraining reionization </a:t>
            </a: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parameters?  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85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BC2B9-3656-114C-90DE-DD7BF5BE3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77" y="1335979"/>
            <a:ext cx="3587263" cy="1448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Local Universe:</a:t>
            </a:r>
          </a:p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ELUCID (Wang et al 2013)</a:t>
            </a:r>
          </a:p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BORG (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Jasche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Wandelt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pPr marL="0" indent="0"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0D0EE5F-4A5F-9637-19E6-B9B55DB5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82" y="942099"/>
            <a:ext cx="4584141" cy="34381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6F4F644-A870-BB95-37F1-B3A5D8F23124}"/>
              </a:ext>
            </a:extLst>
          </p:cNvPr>
          <p:cNvSpPr txBox="1"/>
          <p:nvPr/>
        </p:nvSpPr>
        <p:spPr>
          <a:xfrm>
            <a:off x="7302641" y="4608685"/>
            <a:ext cx="1514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Wang et al 2013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1AAAA9D-E7D1-0904-987E-01A346640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7" y="3308420"/>
            <a:ext cx="1574857" cy="3090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833ACEC-580F-B1D7-212E-2D67D4EF3A3F}"/>
              </a:ext>
            </a:extLst>
          </p:cNvPr>
          <p:cNvSpPr txBox="1"/>
          <p:nvPr/>
        </p:nvSpPr>
        <p:spPr>
          <a:xfrm>
            <a:off x="1713754" y="3293290"/>
            <a:ext cx="24688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+ Hamiltonian Monte Carlo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9F92FB99-D7E3-0CE9-633F-2768F6993FEB}"/>
              </a:ext>
            </a:extLst>
          </p:cNvPr>
          <p:cNvCxnSpPr/>
          <p:nvPr/>
        </p:nvCxnSpPr>
        <p:spPr>
          <a:xfrm>
            <a:off x="866036" y="3700306"/>
            <a:ext cx="7874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653AD1B3-FBAC-E94E-E66E-31CBFB899583}"/>
              </a:ext>
            </a:extLst>
          </p:cNvPr>
          <p:cNvSpPr txBox="1"/>
          <p:nvPr/>
        </p:nvSpPr>
        <p:spPr>
          <a:xfrm>
            <a:off x="4595689" y="4380205"/>
            <a:ext cx="10892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“observed” 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8C0301-5B26-DBB2-1673-D40D1E4C3476}"/>
              </a:ext>
            </a:extLst>
          </p:cNvPr>
          <p:cNvSpPr txBox="1"/>
          <p:nvPr/>
        </p:nvSpPr>
        <p:spPr>
          <a:xfrm>
            <a:off x="6587218" y="4380205"/>
            <a:ext cx="1223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1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resimulated</a:t>
            </a: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”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标题 4">
            <a:extLst>
              <a:ext uri="{FF2B5EF4-FFF2-40B4-BE49-F238E27FC236}">
                <a16:creationId xmlns:a16="http://schemas.microsoft.com/office/drawing/2014/main" id="{71727457-8A34-1592-6254-DE5C0F761F55}"/>
              </a:ext>
            </a:extLst>
          </p:cNvPr>
          <p:cNvSpPr txBox="1">
            <a:spLocks/>
          </p:cNvSpPr>
          <p:nvPr/>
        </p:nvSpPr>
        <p:spPr>
          <a:xfrm>
            <a:off x="204736" y="257816"/>
            <a:ext cx="8734529" cy="645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We can reconstruct the initial density fields</a:t>
            </a: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43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DE0EF-3B87-A91A-A1F9-DA12EFAFD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41D2E33-C58D-3C58-7503-A3248A23A8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52005B8F-06BE-E04C-806E-C16959CF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7" t="15924" r="977" b="17958"/>
          <a:stretch>
            <a:fillRect/>
          </a:stretch>
        </p:blipFill>
        <p:spPr bwMode="auto">
          <a:xfrm>
            <a:off x="2193244" y="510791"/>
            <a:ext cx="6539073" cy="21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52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ChangeArrowheads="1"/>
          </p:cNvSpPr>
          <p:nvPr/>
        </p:nvSpPr>
        <p:spPr bwMode="auto">
          <a:xfrm>
            <a:off x="1143000" y="0"/>
            <a:ext cx="6858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The 21cm brightness temperature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BB51B-A6F4-5D45-A828-6B8A8953D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472" y="1365846"/>
            <a:ext cx="3125056" cy="9375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id="{0278B37A-48E0-A240-A97D-154FA789A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086" y="1544437"/>
            <a:ext cx="2926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Rayleigh-Jeans limit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1D51EE-1941-C144-B182-74EE348B5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142" y="2811959"/>
            <a:ext cx="4871716" cy="4695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8D59B503-1ECD-454C-93D4-FBDBE41AC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816" y="3899256"/>
            <a:ext cx="273259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The 21cm brightness temperature </a:t>
            </a:r>
          </a:p>
        </p:txBody>
      </p:sp>
      <p:sp>
        <p:nvSpPr>
          <p:cNvPr id="30" name="Line 53">
            <a:extLst>
              <a:ext uri="{FF2B5EF4-FFF2-40B4-BE49-F238E27FC236}">
                <a16:creationId xmlns:a16="http://schemas.microsoft.com/office/drawing/2014/main" id="{DE9552F4-B5CC-F747-B6E4-F316CA2381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7111" y="3414742"/>
            <a:ext cx="0" cy="255752"/>
          </a:xfrm>
          <a:prstGeom prst="line">
            <a:avLst/>
          </a:prstGeom>
          <a:noFill/>
          <a:ln w="57150">
            <a:solidFill>
              <a:srgbClr val="008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27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AB21EAAE-BB5A-D28B-F72C-5E6BD7CAE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7" t="15924" r="977" b="17958"/>
          <a:stretch>
            <a:fillRect/>
          </a:stretch>
        </p:blipFill>
        <p:spPr bwMode="auto">
          <a:xfrm>
            <a:off x="2193244" y="510791"/>
            <a:ext cx="6539073" cy="21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3FDAE-B8F9-A3DC-834A-977FA9A19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13" y="1586041"/>
            <a:ext cx="1281925" cy="12558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E54564-2FC6-D854-FA2E-02CD487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070"/>
            <a:ext cx="2576353" cy="364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 H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21 cm intensity mapping</a:t>
            </a: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ECF69D-F9CE-551C-F614-4A4BF4AE9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850" y="1432071"/>
            <a:ext cx="6459467" cy="18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99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9A9F6B-1FCD-1BA6-0504-93D77861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EDDD074-E3CD-2582-EEB8-504EE173A8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2C916E8A-92C0-1BAC-0E47-FCAE803E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7" t="15924" r="977" b="17958"/>
          <a:stretch>
            <a:fillRect/>
          </a:stretch>
        </p:blipFill>
        <p:spPr bwMode="auto">
          <a:xfrm>
            <a:off x="2193244" y="510791"/>
            <a:ext cx="6539073" cy="21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7E3EF5-5B21-ADF8-5F7F-594A0DC482E4}"/>
              </a:ext>
            </a:extLst>
          </p:cNvPr>
          <p:cNvGrpSpPr/>
          <p:nvPr/>
        </p:nvGrpSpPr>
        <p:grpSpPr>
          <a:xfrm>
            <a:off x="587912" y="1432071"/>
            <a:ext cx="8144405" cy="3727613"/>
            <a:chOff x="587912" y="1432071"/>
            <a:chExt cx="8144405" cy="37276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E2AFBD-2634-0239-F209-CF0434631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2850" y="1432071"/>
              <a:ext cx="6459467" cy="18607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F58712-2A97-F33E-1BA4-4FF8824ED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2850" y="3301189"/>
              <a:ext cx="6459467" cy="185849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0929A8-E392-8E33-41AA-A90436CC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913" y="1586041"/>
              <a:ext cx="1281925" cy="12558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575CFB-C02E-060B-14A9-9D33C8582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912" y="3985653"/>
              <a:ext cx="1281925" cy="892061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E53F0A-D297-4613-1886-0A943B813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070"/>
            <a:ext cx="2576353" cy="364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 H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21 cm intensity mapping</a:t>
            </a: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9F3CA9D-AC47-3201-4139-5C3E279FE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18593"/>
            <a:ext cx="2576353" cy="186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 Molecular line intensity mapping</a:t>
            </a:r>
          </a:p>
        </p:txBody>
      </p:sp>
    </p:spTree>
    <p:extLst>
      <p:ext uri="{BB962C8B-B14F-4D97-AF65-F5344CB8AC3E}">
        <p14:creationId xmlns:p14="http://schemas.microsoft.com/office/powerpoint/2010/main" val="641579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11559-B936-E2E4-CCAB-FEE2C6FD0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932" y="2149888"/>
            <a:ext cx="5770738" cy="153533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54C759-65C0-8BCD-B09F-D85D6CBDAFF2}"/>
              </a:ext>
            </a:extLst>
          </p:cNvPr>
          <p:cNvSpPr txBox="1"/>
          <p:nvPr/>
        </p:nvSpPr>
        <p:spPr>
          <a:xfrm>
            <a:off x="128059" y="146878"/>
            <a:ext cx="5195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 can use line intensity mappings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070BEB-C28D-384E-B9EF-9C9BDCDF3303}"/>
              </a:ext>
            </a:extLst>
          </p:cNvPr>
          <p:cNvSpPr txBox="1"/>
          <p:nvPr/>
        </p:nvSpPr>
        <p:spPr>
          <a:xfrm>
            <a:off x="4987130" y="3877362"/>
            <a:ext cx="10852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Uncertainty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B9E4749-F403-F45E-93EB-F9F2A5220037}"/>
              </a:ext>
            </a:extLst>
          </p:cNvPr>
          <p:cNvSpPr txBox="1"/>
          <p:nvPr/>
        </p:nvSpPr>
        <p:spPr>
          <a:xfrm>
            <a:off x="6526046" y="3354382"/>
            <a:ext cx="7536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Weight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52185B-2D07-7CE1-EF84-86689C3E8E11}"/>
              </a:ext>
            </a:extLst>
          </p:cNvPr>
          <p:cNvSpPr txBox="1"/>
          <p:nvPr/>
        </p:nvSpPr>
        <p:spPr>
          <a:xfrm>
            <a:off x="4006444" y="1745733"/>
            <a:ext cx="16766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Resimulated</a:t>
            </a: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LIM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5FB14A-647E-C012-4FE3-E7A9D7F19D3B}"/>
              </a:ext>
            </a:extLst>
          </p:cNvPr>
          <p:cNvSpPr txBox="1"/>
          <p:nvPr/>
        </p:nvSpPr>
        <p:spPr>
          <a:xfrm>
            <a:off x="5460056" y="1746255"/>
            <a:ext cx="14602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Mock (input) LIM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上箭头 11">
            <a:extLst>
              <a:ext uri="{FF2B5EF4-FFF2-40B4-BE49-F238E27FC236}">
                <a16:creationId xmlns:a16="http://schemas.microsoft.com/office/drawing/2014/main" id="{93E6AEAC-67FE-947A-FC39-B2DAE653D1FC}"/>
              </a:ext>
            </a:extLst>
          </p:cNvPr>
          <p:cNvSpPr/>
          <p:nvPr/>
        </p:nvSpPr>
        <p:spPr>
          <a:xfrm rot="10800000">
            <a:off x="4785900" y="2071872"/>
            <a:ext cx="143189" cy="143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上箭头 12">
            <a:extLst>
              <a:ext uri="{FF2B5EF4-FFF2-40B4-BE49-F238E27FC236}">
                <a16:creationId xmlns:a16="http://schemas.microsoft.com/office/drawing/2014/main" id="{70956B0A-3DA1-94B1-8F6C-3F294BB55497}"/>
              </a:ext>
            </a:extLst>
          </p:cNvPr>
          <p:cNvSpPr/>
          <p:nvPr/>
        </p:nvSpPr>
        <p:spPr>
          <a:xfrm rot="10800000">
            <a:off x="5911433" y="2071872"/>
            <a:ext cx="143189" cy="143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上箭头 14">
            <a:extLst>
              <a:ext uri="{FF2B5EF4-FFF2-40B4-BE49-F238E27FC236}">
                <a16:creationId xmlns:a16="http://schemas.microsoft.com/office/drawing/2014/main" id="{C0D8BE43-843B-F462-5729-76681709C0C4}"/>
              </a:ext>
            </a:extLst>
          </p:cNvPr>
          <p:cNvSpPr/>
          <p:nvPr/>
        </p:nvSpPr>
        <p:spPr>
          <a:xfrm>
            <a:off x="5348585" y="3717286"/>
            <a:ext cx="143189" cy="143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上箭头 16">
            <a:extLst>
              <a:ext uri="{FF2B5EF4-FFF2-40B4-BE49-F238E27FC236}">
                <a16:creationId xmlns:a16="http://schemas.microsoft.com/office/drawing/2014/main" id="{708A5E73-8E2E-4F8A-7B6E-1CC1BDA6C47E}"/>
              </a:ext>
            </a:extLst>
          </p:cNvPr>
          <p:cNvSpPr/>
          <p:nvPr/>
        </p:nvSpPr>
        <p:spPr>
          <a:xfrm>
            <a:off x="6819280" y="3162350"/>
            <a:ext cx="143189" cy="143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B141ABB-607F-352A-182B-8645C108931F}"/>
                  </a:ext>
                </a:extLst>
              </p:cNvPr>
              <p:cNvSpPr txBox="1"/>
              <p:nvPr/>
            </p:nvSpPr>
            <p:spPr>
              <a:xfrm>
                <a:off x="2998180" y="3560393"/>
                <a:ext cx="171826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35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j</a:t>
                </a:r>
                <a:r>
                  <a:rPr kumimoji="1" lang="en-US" altLang="zh-CN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  <a:r>
                  <a:rPr kumimoji="1" lang="en-US" altLang="zh-CN" sz="135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21cm and CO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zh-CN" alt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1" lang="en-US" altLang="zh-CN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 pixels</a:t>
                </a:r>
                <a:endParaRPr kumimoji="1" lang="zh-CN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B141ABB-607F-352A-182B-8645C1089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180" y="3560393"/>
                <a:ext cx="1718268" cy="507831"/>
              </a:xfrm>
              <a:prstGeom prst="rect">
                <a:avLst/>
              </a:prstGeom>
              <a:blipFill>
                <a:blip r:embed="rId4"/>
                <a:stretch>
                  <a:fillRect t="-2439" b="-731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210D6F65-2A7C-9052-5B62-35B29A364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19" y="1336679"/>
            <a:ext cx="885825" cy="3143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15EE1EB-1C11-4666-BBFF-5811ED3A1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789" y="1261961"/>
            <a:ext cx="3143250" cy="3905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3FC089C-9912-8605-220A-5480DAF1E39C}"/>
              </a:ext>
            </a:extLst>
          </p:cNvPr>
          <p:cNvSpPr txBox="1"/>
          <p:nvPr/>
        </p:nvSpPr>
        <p:spPr>
          <a:xfrm>
            <a:off x="128059" y="672819"/>
            <a:ext cx="675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Minimize Cost Function ~ Maximize Likelihood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1CAB46B7-6AE3-0392-B876-B18FBEFCE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8653" y="3843182"/>
            <a:ext cx="1525413" cy="139466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771DE9E-8A57-7597-D455-A83DE86CEDFF}"/>
              </a:ext>
            </a:extLst>
          </p:cNvPr>
          <p:cNvSpPr txBox="1"/>
          <p:nvPr/>
        </p:nvSpPr>
        <p:spPr>
          <a:xfrm>
            <a:off x="2209124" y="4401634"/>
            <a:ext cx="132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21cm: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neutral region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F17C617-C9F4-76BE-3A98-9D72C7790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850" y="4238072"/>
            <a:ext cx="1581150" cy="9144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06A8387-AD9F-2C3F-3FE2-BC8949204CFD}"/>
              </a:ext>
            </a:extLst>
          </p:cNvPr>
          <p:cNvSpPr txBox="1"/>
          <p:nvPr/>
        </p:nvSpPr>
        <p:spPr>
          <a:xfrm>
            <a:off x="6089629" y="4573536"/>
            <a:ext cx="1288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 (1→0):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ionized region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上箭头 14">
            <a:extLst>
              <a:ext uri="{FF2B5EF4-FFF2-40B4-BE49-F238E27FC236}">
                <a16:creationId xmlns:a16="http://schemas.microsoft.com/office/drawing/2014/main" id="{41DF1653-8DAF-AD9D-0FB1-61CB9EFA4ED0}"/>
              </a:ext>
            </a:extLst>
          </p:cNvPr>
          <p:cNvSpPr/>
          <p:nvPr/>
        </p:nvSpPr>
        <p:spPr>
          <a:xfrm>
            <a:off x="3759300" y="3488798"/>
            <a:ext cx="143189" cy="143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F20E76-EF84-B856-6FEC-AC7B3FF7378A}"/>
              </a:ext>
            </a:extLst>
          </p:cNvPr>
          <p:cNvSpPr txBox="1"/>
          <p:nvPr/>
        </p:nvSpPr>
        <p:spPr>
          <a:xfrm>
            <a:off x="64407" y="4859819"/>
            <a:ext cx="33897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2E069-18A5-E879-51BE-9DF467559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13" y="20140"/>
            <a:ext cx="685487" cy="10064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8CC95C-F62F-A7B7-7481-C54E959C4921}"/>
              </a:ext>
            </a:extLst>
          </p:cNvPr>
          <p:cNvSpPr txBox="1"/>
          <p:nvPr/>
        </p:nvSpPr>
        <p:spPr>
          <a:xfrm>
            <a:off x="7899873" y="1038967"/>
            <a:ext cx="1294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Meng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Zhou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NAOC)</a:t>
            </a:r>
          </a:p>
        </p:txBody>
      </p:sp>
    </p:spTree>
    <p:extLst>
      <p:ext uri="{BB962C8B-B14F-4D97-AF65-F5344CB8AC3E}">
        <p14:creationId xmlns:p14="http://schemas.microsoft.com/office/powerpoint/2010/main" val="3100734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B8EF5D-DE1E-753B-4705-D67B06DC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75" y="273844"/>
            <a:ext cx="7582238" cy="758624"/>
          </a:xfrm>
        </p:spPr>
        <p:txBody>
          <a:bodyPr>
            <a:normAutofit fontScale="90000"/>
          </a:bodyPr>
          <a:lstStyle/>
          <a:p>
            <a:r>
              <a:rPr kumimoji="1"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We employ the </a:t>
            </a:r>
            <a:r>
              <a:rPr kumimoji="1" lang="en-US" altLang="zh-CN" sz="2700" i="1" dirty="0">
                <a:latin typeface="Arial" panose="020B0604020202020204" pitchFamily="34" charset="0"/>
                <a:cs typeface="Arial" panose="020B0604020202020204" pitchFamily="34" charset="0"/>
              </a:rPr>
              <a:t>conjugate gradient </a:t>
            </a:r>
            <a:r>
              <a:rPr kumimoji="1"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to minimize the cost function.</a:t>
            </a:r>
            <a:endParaRPr kumimoji="1"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F5746F-FAF1-0017-D9B7-EFC73E1A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28" y="1667785"/>
            <a:ext cx="1841705" cy="27337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F58339F-4A40-D45C-247C-3864A82F1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72" b="29109"/>
          <a:stretch/>
        </p:blipFill>
        <p:spPr>
          <a:xfrm>
            <a:off x="100852" y="1110063"/>
            <a:ext cx="6356592" cy="337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68A41-0A30-9166-F316-2895CD247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13" y="20140"/>
            <a:ext cx="685487" cy="1006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9342CB-2A1E-04C7-D04F-AC8B784D9C4E}"/>
              </a:ext>
            </a:extLst>
          </p:cNvPr>
          <p:cNvSpPr txBox="1"/>
          <p:nvPr/>
        </p:nvSpPr>
        <p:spPr>
          <a:xfrm>
            <a:off x="7899873" y="1038967"/>
            <a:ext cx="1294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Meng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Zhou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NAOC)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A852D-4452-C5B4-8D27-84B2601C0AB9}"/>
              </a:ext>
            </a:extLst>
          </p:cNvPr>
          <p:cNvSpPr txBox="1"/>
          <p:nvPr/>
        </p:nvSpPr>
        <p:spPr>
          <a:xfrm>
            <a:off x="64407" y="4859819"/>
            <a:ext cx="33897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9871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52267-2207-90A1-BD8E-0F460824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64" y="102197"/>
            <a:ext cx="8451618" cy="759241"/>
          </a:xfrm>
        </p:spPr>
        <p:txBody>
          <a:bodyPr>
            <a:normAutofit/>
          </a:bodyPr>
          <a:lstStyle/>
          <a:p>
            <a:r>
              <a:rPr kumimoji="1"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Analytical gradients agree with numerical results.</a:t>
            </a:r>
            <a:endParaRPr kumimoji="1"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DD3803-ABAE-C107-1395-F6B52594D3C3}"/>
              </a:ext>
            </a:extLst>
          </p:cNvPr>
          <p:cNvSpPr txBox="1"/>
          <p:nvPr/>
        </p:nvSpPr>
        <p:spPr>
          <a:xfrm>
            <a:off x="3372516" y="4531410"/>
            <a:ext cx="14219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Zel’dovich</a:t>
            </a: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approximation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08408F57-6A0F-45C4-33DE-A1DD18226B10}"/>
              </a:ext>
            </a:extLst>
          </p:cNvPr>
          <p:cNvSpPr/>
          <p:nvPr/>
        </p:nvSpPr>
        <p:spPr>
          <a:xfrm>
            <a:off x="1819936" y="1698204"/>
            <a:ext cx="223785" cy="789984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7B54836-A971-C619-DE50-24180E3C6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29" y="1183404"/>
            <a:ext cx="3062026" cy="2616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FE6A-3FC6-60F0-095D-AEA1EEE8E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8" y="1847812"/>
            <a:ext cx="980786" cy="25920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27BB090-C1D4-0901-FECB-C911D9512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358" y="1640083"/>
            <a:ext cx="1958131" cy="2347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465C1BB-9B84-6884-E37D-81C9C1486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358" y="2064160"/>
            <a:ext cx="2749010" cy="2189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E843D3-9667-28C7-A68B-2A787E1A4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63" y="2801437"/>
            <a:ext cx="3280434" cy="25336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4EA2CFC-D637-DF64-3692-6E5A87B7695B}"/>
              </a:ext>
            </a:extLst>
          </p:cNvPr>
          <p:cNvSpPr txBox="1"/>
          <p:nvPr/>
        </p:nvSpPr>
        <p:spPr>
          <a:xfrm>
            <a:off x="303963" y="844242"/>
            <a:ext cx="37795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Excursion Set model of reionization (ESMR):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4B0CE91-DA52-7A65-986A-E31852EE2E18}"/>
              </a:ext>
            </a:extLst>
          </p:cNvPr>
          <p:cNvSpPr txBox="1"/>
          <p:nvPr/>
        </p:nvSpPr>
        <p:spPr>
          <a:xfrm>
            <a:off x="231380" y="2420723"/>
            <a:ext cx="22063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Empirical L~SFR model: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5C408C8-EBD0-4291-D9F0-CDD7D0932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854" y="3439768"/>
            <a:ext cx="3819525" cy="819150"/>
          </a:xfrm>
          <a:prstGeom prst="rect">
            <a:avLst/>
          </a:prstGeom>
        </p:spPr>
      </p:pic>
      <p:sp>
        <p:nvSpPr>
          <p:cNvPr id="27" name="上箭头 26">
            <a:extLst>
              <a:ext uri="{FF2B5EF4-FFF2-40B4-BE49-F238E27FC236}">
                <a16:creationId xmlns:a16="http://schemas.microsoft.com/office/drawing/2014/main" id="{C039B052-CED7-53FC-FB51-A84FE287C85B}"/>
              </a:ext>
            </a:extLst>
          </p:cNvPr>
          <p:cNvSpPr/>
          <p:nvPr/>
        </p:nvSpPr>
        <p:spPr>
          <a:xfrm>
            <a:off x="3848179" y="4344400"/>
            <a:ext cx="143189" cy="143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A3922-248C-5DF4-EAAA-CA220DF7C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375" y="1095829"/>
            <a:ext cx="3770572" cy="3658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71453-423E-572C-2A0F-022DD9B33A9E}"/>
              </a:ext>
            </a:extLst>
          </p:cNvPr>
          <p:cNvSpPr txBox="1"/>
          <p:nvPr/>
        </p:nvSpPr>
        <p:spPr>
          <a:xfrm>
            <a:off x="5957755" y="4683030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numerical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evaluations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EE916-31CF-5729-9EEF-AACEFC6EEAB4}"/>
              </a:ext>
            </a:extLst>
          </p:cNvPr>
          <p:cNvSpPr txBox="1"/>
          <p:nvPr/>
        </p:nvSpPr>
        <p:spPr>
          <a:xfrm rot="16200000">
            <a:off x="3879362" y="2570557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analytical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evaluations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上箭头 26">
            <a:extLst>
              <a:ext uri="{FF2B5EF4-FFF2-40B4-BE49-F238E27FC236}">
                <a16:creationId xmlns:a16="http://schemas.microsoft.com/office/drawing/2014/main" id="{397CDBFB-E10C-D1E7-2BBB-0CAA7B65AC91}"/>
              </a:ext>
            </a:extLst>
          </p:cNvPr>
          <p:cNvSpPr/>
          <p:nvPr/>
        </p:nvSpPr>
        <p:spPr>
          <a:xfrm>
            <a:off x="2804214" y="4344400"/>
            <a:ext cx="143189" cy="143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F0891BEB-3503-62E4-F80D-20339BD2D111}"/>
              </a:ext>
            </a:extLst>
          </p:cNvPr>
          <p:cNvSpPr txBox="1"/>
          <p:nvPr/>
        </p:nvSpPr>
        <p:spPr>
          <a:xfrm>
            <a:off x="2477774" y="4573071"/>
            <a:ext cx="7960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ESMR</a:t>
            </a: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A7B9C3-18FE-A883-F64F-126A0155A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38" y="18908"/>
            <a:ext cx="685487" cy="10064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6C0844-C2C0-CD59-3C96-B5850D00D9F0}"/>
              </a:ext>
            </a:extLst>
          </p:cNvPr>
          <p:cNvSpPr txBox="1"/>
          <p:nvPr/>
        </p:nvSpPr>
        <p:spPr>
          <a:xfrm>
            <a:off x="8500594" y="104228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Meng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0158D-5503-17E8-67FB-E1E623D9C987}"/>
              </a:ext>
            </a:extLst>
          </p:cNvPr>
          <p:cNvSpPr txBox="1"/>
          <p:nvPr/>
        </p:nvSpPr>
        <p:spPr>
          <a:xfrm>
            <a:off x="64407" y="4859819"/>
            <a:ext cx="33897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232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68603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F6B7A-CB04-53CD-3AC3-F0ACC187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378" y="1383738"/>
            <a:ext cx="6294250" cy="362348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DF2145-9C43-06C8-2446-6AF9B6551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47" y="574537"/>
            <a:ext cx="3948627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21 cm intensity mapping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B12105F-7EAF-8A30-9C45-7D1F529DC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7060"/>
            <a:ext cx="1552881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Input maps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0A90F35-F149-08AC-6FBD-505E523D2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9243"/>
            <a:ext cx="1552881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Resimulated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maps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B19DF82-7115-C40F-CC05-D7DD576E2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424" y="964639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z=7.56,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0.25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1F027AD-4678-5E55-83C7-9BDCD588B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482" y="953511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z=8.20,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0.50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2FB6FC1-3EC4-785D-F35F-B8A9DE24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40" y="955198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z=9.54,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1D351-8A63-81AE-05A1-1BB3F7A666B8}"/>
              </a:ext>
            </a:extLst>
          </p:cNvPr>
          <p:cNvSpPr txBox="1"/>
          <p:nvPr/>
        </p:nvSpPr>
        <p:spPr>
          <a:xfrm>
            <a:off x="-74660" y="4681835"/>
            <a:ext cx="2128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arXiv:2311.14940 )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E423F4-F7B7-F488-4310-6C39ABEDE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923" y="4140424"/>
            <a:ext cx="1515063" cy="27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 = 4.95%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A9B7497-0D9C-085E-C5EB-562387DCF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71" y="4140424"/>
            <a:ext cx="1515063" cy="27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 = 6.73%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AB744B6-CA62-E82B-68AB-7B0A7CD3F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261" y="4195676"/>
            <a:ext cx="1515063" cy="27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 = 4.55%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7F9771-4C62-9735-55D0-2B55B06D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06145"/>
            <a:ext cx="2045174" cy="5711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12C388-B9A8-2448-E9B2-5076964B9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08" y="0"/>
            <a:ext cx="685487" cy="10064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250D1A-1A79-D71E-0DDF-E7961CB4F66B}"/>
              </a:ext>
            </a:extLst>
          </p:cNvPr>
          <p:cNvSpPr txBox="1"/>
          <p:nvPr/>
        </p:nvSpPr>
        <p:spPr>
          <a:xfrm>
            <a:off x="8261516" y="1006437"/>
            <a:ext cx="1040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Meng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Zhou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NAOC)</a:t>
            </a:r>
          </a:p>
        </p:txBody>
      </p:sp>
    </p:spTree>
    <p:extLst>
      <p:ext uri="{BB962C8B-B14F-4D97-AF65-F5344CB8AC3E}">
        <p14:creationId xmlns:p14="http://schemas.microsoft.com/office/powerpoint/2010/main" val="3679105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58513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DF2145-9C43-06C8-2446-6AF9B6551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47" y="574537"/>
            <a:ext cx="3948627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 line intensity mapping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B12105F-7EAF-8A30-9C45-7D1F529DC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7060"/>
            <a:ext cx="1552881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Input maps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B19DF82-7115-C40F-CC05-D7DD576E2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424" y="964639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z=7.56,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0.25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1F027AD-4678-5E55-83C7-9BDCD588B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482" y="953511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z=8.20,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0.50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2FB6FC1-3EC4-785D-F35F-B8A9DE24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40" y="955198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z=9.54,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0.75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2DB55-6ABF-4C94-4F0A-CF9E2F66C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424" y="1369238"/>
            <a:ext cx="6294250" cy="3687957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F780BBF-D85D-8B97-AD72-C5FE119B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923" y="4140424"/>
            <a:ext cx="1515063" cy="27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 = 4.95%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E91EEA9-F490-E92E-7F12-E510B9F38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71" y="4140424"/>
            <a:ext cx="1515063" cy="27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 = 6.73%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CB287FC-0B17-EC68-E4E9-CD4EED29B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261" y="4195676"/>
            <a:ext cx="1515063" cy="27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 = 4.55%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6402D6D-FE12-82D4-0FBB-0C1CC92B9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9243"/>
            <a:ext cx="1552881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Resimulated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maps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598066-EEE2-459A-80E8-6D4993547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06145"/>
            <a:ext cx="2045174" cy="5711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AE1F13-6E20-06D3-0EB3-D59133FE6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08" y="0"/>
            <a:ext cx="685487" cy="1006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81A07-E390-D19B-9C01-9CAB447D63C2}"/>
              </a:ext>
            </a:extLst>
          </p:cNvPr>
          <p:cNvSpPr txBox="1"/>
          <p:nvPr/>
        </p:nvSpPr>
        <p:spPr>
          <a:xfrm>
            <a:off x="8261516" y="1006437"/>
            <a:ext cx="1040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Meng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Zhou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NAOC)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77FEF-8A60-6476-6122-27737D7C9AF3}"/>
              </a:ext>
            </a:extLst>
          </p:cNvPr>
          <p:cNvSpPr txBox="1"/>
          <p:nvPr/>
        </p:nvSpPr>
        <p:spPr>
          <a:xfrm>
            <a:off x="-74660" y="4681835"/>
            <a:ext cx="2128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arXiv:2311.14940 )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15210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58513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5312E3-CC0C-9F38-5226-7D62951E9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920"/>
            <a:ext cx="4571281" cy="4069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930B5F-BB63-FA4F-1611-D55EDA53E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4" y="492918"/>
            <a:ext cx="4571280" cy="406970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24E1A16-25BF-8940-289E-EF7E828B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26" y="460547"/>
            <a:ext cx="4029832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Relative error of 21cm power spectrum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22EBA0EF-36A1-597D-FFAE-CED7C22C2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408" y="460547"/>
            <a:ext cx="4151932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Relative error of CO power spectrum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0657DE38-A3CD-F35A-43A6-9FC8B828E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05" y="4649463"/>
            <a:ext cx="6794385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 reconstructed power spectrum is &lt;4% error in most cases.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0B48D-DEFB-6EAD-0547-C472A280D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08" y="0"/>
            <a:ext cx="685487" cy="1006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E2082E-2932-37E0-5EBD-BEF929E6ED3F}"/>
              </a:ext>
            </a:extLst>
          </p:cNvPr>
          <p:cNvSpPr txBox="1"/>
          <p:nvPr/>
        </p:nvSpPr>
        <p:spPr>
          <a:xfrm>
            <a:off x="-74660" y="4681835"/>
            <a:ext cx="2128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arXiv:2311.14940 )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329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58513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B12105F-7EAF-8A30-9C45-7D1F529DC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3076"/>
            <a:ext cx="1552881" cy="95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True initial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overdensity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field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B19DF82-7115-C40F-CC05-D7DD576E2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406" y="4748108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z=7.56,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0.25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1F027AD-4678-5E55-83C7-9BDCD588B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402" y="4706784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z=8.20,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0.50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2FB6FC1-3EC4-785D-F35F-B8A9DE24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368" y="4740588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z=9.54,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0.75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C5563-D408-71C1-DE8A-1D1B0037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80" y="537138"/>
            <a:ext cx="6929613" cy="424352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B60438F-0BA0-8268-2351-5926390E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" y="3303469"/>
            <a:ext cx="1625250" cy="95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Reconstructed initial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overdensity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field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66DF7AD-C29F-A79F-6D8B-65F9BB03A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9849"/>
            <a:ext cx="2416564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From observations at: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FE153-D8DC-61C1-10A1-771D8D1266A3}"/>
              </a:ext>
            </a:extLst>
          </p:cNvPr>
          <p:cNvSpPr txBox="1"/>
          <p:nvPr/>
        </p:nvSpPr>
        <p:spPr>
          <a:xfrm>
            <a:off x="6306465" y="541411"/>
            <a:ext cx="2128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arXiv:2311.14940 )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B2E81-3B2F-DC62-7A24-E82A0719F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08" y="0"/>
            <a:ext cx="685487" cy="1006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91AC10-80B2-4DB3-9977-C77499E8B5A7}"/>
              </a:ext>
            </a:extLst>
          </p:cNvPr>
          <p:cNvSpPr txBox="1"/>
          <p:nvPr/>
        </p:nvSpPr>
        <p:spPr>
          <a:xfrm>
            <a:off x="8261516" y="1006437"/>
            <a:ext cx="1040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Meng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Zhou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(now postdoc </a:t>
            </a: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NAOC)</a:t>
            </a:r>
          </a:p>
        </p:txBody>
      </p:sp>
    </p:spTree>
    <p:extLst>
      <p:ext uri="{BB962C8B-B14F-4D97-AF65-F5344CB8AC3E}">
        <p14:creationId xmlns:p14="http://schemas.microsoft.com/office/powerpoint/2010/main" val="3711017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FD06BF-E055-51D7-6659-837D2F813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348" y="895868"/>
            <a:ext cx="7083342" cy="4191465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B19DF82-7115-C40F-CC05-D7DD576E2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969" y="559308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z=7.56,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0.25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1F027AD-4678-5E55-83C7-9BDCD588B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950" y="517723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z=8.20,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0.50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2FB6FC1-3EC4-785D-F35F-B8A9DE24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627" y="492919"/>
            <a:ext cx="2128063" cy="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z=9.54,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= 0.75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66DF7AD-C29F-A79F-6D8B-65F9BB03A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63" y="541049"/>
            <a:ext cx="2416564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From observations at: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B12105F-7EAF-8A30-9C45-7D1F529DC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148" y="2752562"/>
            <a:ext cx="6158039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True initial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overdensity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B60438F-0BA0-8268-2351-5926390E6CA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34087" y="1437531"/>
            <a:ext cx="1625250" cy="95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Reconstructed 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054F92E-A7F7-BA4F-3A83-99940925B64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34087" y="3469115"/>
            <a:ext cx="1625250" cy="95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PDF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4EB9E2B-F425-33F6-9FB8-494502B9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496" y="4840095"/>
            <a:ext cx="1515063" cy="95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Residuals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B3284-EB16-2E7F-0AFD-14CB88BC3931}"/>
              </a:ext>
            </a:extLst>
          </p:cNvPr>
          <p:cNvSpPr txBox="1"/>
          <p:nvPr/>
        </p:nvSpPr>
        <p:spPr>
          <a:xfrm>
            <a:off x="-74660" y="4681835"/>
            <a:ext cx="2128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arXiv:2311.14940 )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840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ChangeArrowheads="1"/>
          </p:cNvSpPr>
          <p:nvPr/>
        </p:nvSpPr>
        <p:spPr bwMode="auto">
          <a:xfrm>
            <a:off x="1143000" y="0"/>
            <a:ext cx="6858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The 21cm brightness temperature 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D3D76C35-F5E1-644F-9662-82FC4E523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5399"/>
            <a:ext cx="2926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Spin temperature: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81796-A343-E443-AC30-622B8EEED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107" y="2961641"/>
            <a:ext cx="5061598" cy="74773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729CF6-84D9-AF4B-8B30-5FA8376D1233}"/>
              </a:ext>
            </a:extLst>
          </p:cNvPr>
          <p:cNvGrpSpPr/>
          <p:nvPr/>
        </p:nvGrpSpPr>
        <p:grpSpPr>
          <a:xfrm>
            <a:off x="2396662" y="3855767"/>
            <a:ext cx="6616488" cy="422331"/>
            <a:chOff x="2961030" y="3047598"/>
            <a:chExt cx="6758011" cy="4759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EFFBA2-D075-D748-8901-4148BA85B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1030" y="3047598"/>
              <a:ext cx="3299709" cy="47138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9CF9F6-28B0-9242-A7C3-1F78400B6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0739" y="3048860"/>
              <a:ext cx="3458302" cy="47466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DC46DF-3959-8C44-8D4E-634AC9237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66498"/>
            <a:ext cx="9144000" cy="3911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3D202C-C6C7-814A-9896-479E370926D9}"/>
              </a:ext>
            </a:extLst>
          </p:cNvPr>
          <p:cNvSpPr/>
          <p:nvPr/>
        </p:nvSpPr>
        <p:spPr>
          <a:xfrm>
            <a:off x="0" y="1890652"/>
            <a:ext cx="6025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The formal solution of radiative transfer equation: 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2407F9C-6D68-7141-917F-4C6F348B8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1741"/>
            <a:ext cx="31741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Radiative transfer equation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B4AA94-58AB-0041-9D7B-E4CEC85CB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4107" y="774661"/>
            <a:ext cx="3131468" cy="9033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939789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We can reconstruct the initial density fields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Helvetica Light"/>
              </a:rPr>
              <a:t>from high-redshift observations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24E1A16-25BF-8940-289E-EF7E828B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26" y="574104"/>
            <a:ext cx="4029832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Power spectrum of initial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overdensity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0657DE38-A3CD-F35A-43A6-9FC8B828E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05" y="4649463"/>
            <a:ext cx="6794385" cy="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 reconstructed power spectrum is &lt;4% error in most cases.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C7878-B83F-D452-8171-AFFDCD14D708}"/>
              </a:ext>
            </a:extLst>
          </p:cNvPr>
          <p:cNvSpPr txBox="1"/>
          <p:nvPr/>
        </p:nvSpPr>
        <p:spPr>
          <a:xfrm>
            <a:off x="-74660" y="4681835"/>
            <a:ext cx="2128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submitted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arXiv:2311.14940 )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3FAFC-8DED-4855-DAC5-9D0569072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23" y="849131"/>
            <a:ext cx="4449877" cy="4233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E884-F967-62DF-D68B-4F982FC68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84" y="910379"/>
            <a:ext cx="4449877" cy="4233121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22EBA0EF-36A1-597D-FFAE-CED7C22C2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284" y="460547"/>
            <a:ext cx="4151932" cy="58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Relative error of initial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overdensity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power spectrum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C46FD-7C6F-E529-987E-54531B9E6783}"/>
              </a:ext>
            </a:extLst>
          </p:cNvPr>
          <p:cNvSpPr txBox="1"/>
          <p:nvPr/>
        </p:nvSpPr>
        <p:spPr>
          <a:xfrm>
            <a:off x="-29383" y="4898873"/>
            <a:ext cx="33897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Zhou and </a:t>
            </a:r>
            <a:r>
              <a:rPr kumimoji="0" lang="en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ApJ 2024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arXiv:2311.14940)</a:t>
            </a:r>
            <a:r>
              <a:rPr kumimoji="0" lang="en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72959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FA2C0CA3-588C-AB4C-A115-702D8C8C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081"/>
            <a:ext cx="9144000" cy="258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844ED99C-5D6A-7A47-9645-5B31C3E7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55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06B2BC7-E223-4E4B-840C-7FF0037F5E2F}"/>
              </a:ext>
            </a:extLst>
          </p:cNvPr>
          <p:cNvSpPr/>
          <p:nvPr/>
        </p:nvSpPr>
        <p:spPr>
          <a:xfrm>
            <a:off x="0" y="8426"/>
            <a:ext cx="9144000" cy="5110162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959C3CCF-8C7E-4646-81E9-2966736F9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05" y="1988448"/>
            <a:ext cx="843578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Post-reionization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Ly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α</a:t>
            </a:r>
            <a:r>
              <a:rPr lang="en-US" sz="3600" b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forest power spectrum as a new probe of cosmic </a:t>
            </a:r>
            <a:r>
              <a:rPr lang="en-US" sz="3600" b="1" i="1" dirty="0"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reionization </a:t>
            </a:r>
            <a:endParaRPr kumimoji="0" lang="en-US" altLang="zh-CN" sz="3600" b="1" i="1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FED0D-5FCC-CE4C-911F-CAA68389AF8C}"/>
              </a:ext>
            </a:extLst>
          </p:cNvPr>
          <p:cNvSpPr txBox="1"/>
          <p:nvPr/>
        </p:nvSpPr>
        <p:spPr>
          <a:xfrm>
            <a:off x="4320988" y="4056478"/>
            <a:ext cx="4850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MNRAS, 2020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MNRAS,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2021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Montero-Camacho, Y. Liu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MNRAS,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2023</a:t>
            </a:r>
          </a:p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Montero-Camacho, Y. 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2023, submitted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3FE64-8DEE-B13A-ADBA-B69D58E05E9F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6858000" cy="4089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fontAlgn="auto">
              <a:spcAft>
                <a:spcPts val="0"/>
              </a:spcAft>
            </a:pPr>
            <a:r>
              <a:rPr lang="zh-CN" altLang="en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宇宙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再电离新的探针（二）</a:t>
            </a:r>
            <a:br>
              <a:rPr lang="en-US" altLang="zh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</a:br>
            <a:endParaRPr 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7F8F8-E27D-E267-5785-06E644F5CB96}"/>
              </a:ext>
            </a:extLst>
          </p:cNvPr>
          <p:cNvSpPr txBox="1"/>
          <p:nvPr/>
        </p:nvSpPr>
        <p:spPr>
          <a:xfrm>
            <a:off x="1143000" y="408963"/>
            <a:ext cx="6858000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Ly</a:t>
            </a:r>
            <a:r>
              <a:rPr lang="el-GR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α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森林功率谱作为宇宙再电离的新探针</a:t>
            </a:r>
          </a:p>
        </p:txBody>
      </p:sp>
    </p:spTree>
    <p:extLst>
      <p:ext uri="{BB962C8B-B14F-4D97-AF65-F5344CB8AC3E}">
        <p14:creationId xmlns:p14="http://schemas.microsoft.com/office/powerpoint/2010/main" val="31916464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05C13-7CEA-5640-B7B2-3DA7EAE0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52" y="570253"/>
            <a:ext cx="5978716" cy="4328318"/>
          </a:xfrm>
          <a:prstGeom prst="rect">
            <a:avLst/>
          </a:prstGeom>
        </p:spPr>
      </p:pic>
      <p:cxnSp>
        <p:nvCxnSpPr>
          <p:cNvPr id="7" name="直线连接符 3">
            <a:extLst>
              <a:ext uri="{FF2B5EF4-FFF2-40B4-BE49-F238E27FC236}">
                <a16:creationId xmlns:a16="http://schemas.microsoft.com/office/drawing/2014/main" id="{F5BE0C40-AC36-D044-BC6A-F8A0BDE81C8C}"/>
              </a:ext>
            </a:extLst>
          </p:cNvPr>
          <p:cNvCxnSpPr/>
          <p:nvPr/>
        </p:nvCxnSpPr>
        <p:spPr>
          <a:xfrm>
            <a:off x="1143000" y="420328"/>
            <a:ext cx="3008671" cy="7374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文本框 4">
            <a:extLst>
              <a:ext uri="{FF2B5EF4-FFF2-40B4-BE49-F238E27FC236}">
                <a16:creationId xmlns:a16="http://schemas.microsoft.com/office/drawing/2014/main" id="{7AFE8D6A-5C4D-5A4E-AACF-85FA875F568A}"/>
              </a:ext>
            </a:extLst>
          </p:cNvPr>
          <p:cNvSpPr txBox="1"/>
          <p:nvPr/>
        </p:nvSpPr>
        <p:spPr>
          <a:xfrm>
            <a:off x="1283109" y="29498"/>
            <a:ext cx="597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Effect of cosmic reionization on the post-reionization IGM 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F42BE-C037-A34B-AC2E-8C7DFA92F002}"/>
              </a:ext>
            </a:extLst>
          </p:cNvPr>
          <p:cNvSpPr txBox="1"/>
          <p:nvPr/>
        </p:nvSpPr>
        <p:spPr>
          <a:xfrm>
            <a:off x="5506039" y="4839606"/>
            <a:ext cx="243534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from P. Montero-Camacho</a:t>
            </a:r>
          </a:p>
        </p:txBody>
      </p:sp>
    </p:spTree>
    <p:extLst>
      <p:ext uri="{BB962C8B-B14F-4D97-AF65-F5344CB8AC3E}">
        <p14:creationId xmlns:p14="http://schemas.microsoft.com/office/powerpoint/2010/main" val="2570412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8F3D28-2ED3-2D4C-8D73-67627969D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58000" cy="4950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81B2A-E740-7A4E-B093-E87F129BA540}"/>
              </a:ext>
            </a:extLst>
          </p:cNvPr>
          <p:cNvSpPr txBox="1"/>
          <p:nvPr/>
        </p:nvSpPr>
        <p:spPr>
          <a:xfrm>
            <a:off x="4139464" y="4830641"/>
            <a:ext cx="112242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Hirata (2018)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BE4A038E-EDD7-6543-82BD-CB98B44ED2DC}"/>
              </a:ext>
            </a:extLst>
          </p:cNvPr>
          <p:cNvSpPr txBox="1"/>
          <p:nvPr/>
        </p:nvSpPr>
        <p:spPr>
          <a:xfrm>
            <a:off x="1143001" y="1"/>
            <a:ext cx="6858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Effect of cosmic reionization on the post-reionization IGM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线连接符 3">
            <a:extLst>
              <a:ext uri="{FF2B5EF4-FFF2-40B4-BE49-F238E27FC236}">
                <a16:creationId xmlns:a16="http://schemas.microsoft.com/office/drawing/2014/main" id="{F4897E56-7171-5945-BA1D-5FD1CD1BF5CB}"/>
              </a:ext>
            </a:extLst>
          </p:cNvPr>
          <p:cNvCxnSpPr/>
          <p:nvPr/>
        </p:nvCxnSpPr>
        <p:spPr>
          <a:xfrm>
            <a:off x="1143000" y="420328"/>
            <a:ext cx="3008671" cy="7374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22F7388-FBE3-0F4D-8BB4-91B20A59F601}"/>
              </a:ext>
            </a:extLst>
          </p:cNvPr>
          <p:cNvSpPr txBox="1"/>
          <p:nvPr/>
        </p:nvSpPr>
        <p:spPr>
          <a:xfrm>
            <a:off x="5556168" y="4839606"/>
            <a:ext cx="270663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from P. Montero-Camacho</a:t>
            </a:r>
          </a:p>
        </p:txBody>
      </p:sp>
    </p:spTree>
    <p:extLst>
      <p:ext uri="{BB962C8B-B14F-4D97-AF65-F5344CB8AC3E}">
        <p14:creationId xmlns:p14="http://schemas.microsoft.com/office/powerpoint/2010/main" val="33132344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89DBC-42F0-D746-9464-6FB860D1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41" y="427702"/>
            <a:ext cx="6029696" cy="4343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848C16-0F1E-7447-83C1-817EE3314ECC}"/>
              </a:ext>
            </a:extLst>
          </p:cNvPr>
          <p:cNvSpPr txBox="1"/>
          <p:nvPr/>
        </p:nvSpPr>
        <p:spPr>
          <a:xfrm>
            <a:off x="3582807" y="4285993"/>
            <a:ext cx="254114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 et al. (2019)</a:t>
            </a:r>
          </a:p>
        </p:txBody>
      </p:sp>
      <p:cxnSp>
        <p:nvCxnSpPr>
          <p:cNvPr id="8" name="直线连接符 3">
            <a:extLst>
              <a:ext uri="{FF2B5EF4-FFF2-40B4-BE49-F238E27FC236}">
                <a16:creationId xmlns:a16="http://schemas.microsoft.com/office/drawing/2014/main" id="{4BB6AFA0-C24D-A144-B6B0-3E504B47DE9D}"/>
              </a:ext>
            </a:extLst>
          </p:cNvPr>
          <p:cNvCxnSpPr/>
          <p:nvPr/>
        </p:nvCxnSpPr>
        <p:spPr>
          <a:xfrm>
            <a:off x="1143000" y="420328"/>
            <a:ext cx="3008671" cy="7374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文本框 4">
            <a:extLst>
              <a:ext uri="{FF2B5EF4-FFF2-40B4-BE49-F238E27FC236}">
                <a16:creationId xmlns:a16="http://schemas.microsoft.com/office/drawing/2014/main" id="{040D0EB5-4BF8-1B4F-93E0-14121E083B2C}"/>
              </a:ext>
            </a:extLst>
          </p:cNvPr>
          <p:cNvSpPr txBox="1"/>
          <p:nvPr/>
        </p:nvSpPr>
        <p:spPr>
          <a:xfrm>
            <a:off x="1283109" y="29498"/>
            <a:ext cx="597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Effect of cosmic reionization on the post-reionization IGM 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B38CBF-E864-344E-AC08-7D178775F29B}"/>
              </a:ext>
            </a:extLst>
          </p:cNvPr>
          <p:cNvSpPr txBox="1"/>
          <p:nvPr/>
        </p:nvSpPr>
        <p:spPr>
          <a:xfrm>
            <a:off x="5506039" y="4839606"/>
            <a:ext cx="243534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from P. Montero-Camacho</a:t>
            </a:r>
          </a:p>
        </p:txBody>
      </p:sp>
    </p:spTree>
    <p:extLst>
      <p:ext uri="{BB962C8B-B14F-4D97-AF65-F5344CB8AC3E}">
        <p14:creationId xmlns:p14="http://schemas.microsoft.com/office/powerpoint/2010/main" val="3759296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58B7E-FC54-BC46-97DB-7ABC9B4C7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84" y="475519"/>
            <a:ext cx="6034149" cy="43909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2ECCC0-FE3F-9B45-AC01-0CD989D82534}"/>
              </a:ext>
            </a:extLst>
          </p:cNvPr>
          <p:cNvSpPr/>
          <p:nvPr/>
        </p:nvSpPr>
        <p:spPr>
          <a:xfrm>
            <a:off x="4381048" y="2758786"/>
            <a:ext cx="33009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 &amp;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MNRAS, 2020</a:t>
            </a:r>
          </a:p>
        </p:txBody>
      </p:sp>
      <p:cxnSp>
        <p:nvCxnSpPr>
          <p:cNvPr id="6" name="直线连接符 3">
            <a:extLst>
              <a:ext uri="{FF2B5EF4-FFF2-40B4-BE49-F238E27FC236}">
                <a16:creationId xmlns:a16="http://schemas.microsoft.com/office/drawing/2014/main" id="{F1DD19BE-6DA5-EE43-9FEC-8F0CD4FBB4D4}"/>
              </a:ext>
            </a:extLst>
          </p:cNvPr>
          <p:cNvCxnSpPr/>
          <p:nvPr/>
        </p:nvCxnSpPr>
        <p:spPr>
          <a:xfrm>
            <a:off x="1143000" y="420328"/>
            <a:ext cx="3008671" cy="7374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文本框 4">
            <a:extLst>
              <a:ext uri="{FF2B5EF4-FFF2-40B4-BE49-F238E27FC236}">
                <a16:creationId xmlns:a16="http://schemas.microsoft.com/office/drawing/2014/main" id="{2B3FE57A-BAC1-BF4A-9A4C-B4C913302693}"/>
              </a:ext>
            </a:extLst>
          </p:cNvPr>
          <p:cNvSpPr txBox="1"/>
          <p:nvPr/>
        </p:nvSpPr>
        <p:spPr>
          <a:xfrm>
            <a:off x="1283109" y="29498"/>
            <a:ext cx="597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Effect of cosmic reionization on the post-reionization IGM 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2E197-9906-DD43-8150-53F948931F7C}"/>
              </a:ext>
            </a:extLst>
          </p:cNvPr>
          <p:cNvSpPr txBox="1"/>
          <p:nvPr/>
        </p:nvSpPr>
        <p:spPr>
          <a:xfrm>
            <a:off x="5506039" y="4830641"/>
            <a:ext cx="243534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from P. Montero-Camacho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1E7D24-9783-0D4F-A1F3-F54B84368E18}"/>
              </a:ext>
            </a:extLst>
          </p:cNvPr>
          <p:cNvCxnSpPr>
            <a:cxnSpLocks/>
          </p:cNvCxnSpPr>
          <p:nvPr/>
        </p:nvCxnSpPr>
        <p:spPr>
          <a:xfrm flipV="1">
            <a:off x="4291445" y="1429808"/>
            <a:ext cx="0" cy="5284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4C835B8-E10E-F740-8959-058F99CDD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280" y="1957183"/>
            <a:ext cx="806781" cy="20169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1DEE8E-B285-E34C-9EE6-0688C0AA7CFF}"/>
              </a:ext>
            </a:extLst>
          </p:cNvPr>
          <p:cNvCxnSpPr>
            <a:cxnSpLocks/>
          </p:cNvCxnSpPr>
          <p:nvPr/>
        </p:nvCxnSpPr>
        <p:spPr>
          <a:xfrm>
            <a:off x="7264729" y="1481447"/>
            <a:ext cx="0" cy="5165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AC58E16-34A4-894B-8BB1-39E390217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863" y="1976203"/>
            <a:ext cx="942665" cy="1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815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FCAB6-DF32-DE4B-84C0-688080DF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654" y="761035"/>
            <a:ext cx="3918084" cy="3825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0C33F-8075-0C44-9364-982719E5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629" y="892226"/>
            <a:ext cx="824026" cy="3362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09460-01CA-9645-A9A0-163719D4F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906" y="4545274"/>
            <a:ext cx="1336345" cy="514961"/>
          </a:xfrm>
          <a:prstGeom prst="rect">
            <a:avLst/>
          </a:prstGeom>
        </p:spPr>
      </p:pic>
      <p:cxnSp>
        <p:nvCxnSpPr>
          <p:cNvPr id="11" name="直线连接符 3">
            <a:extLst>
              <a:ext uri="{FF2B5EF4-FFF2-40B4-BE49-F238E27FC236}">
                <a16:creationId xmlns:a16="http://schemas.microsoft.com/office/drawing/2014/main" id="{60920659-E504-D048-ADEC-AE523FF0EC33}"/>
              </a:ext>
            </a:extLst>
          </p:cNvPr>
          <p:cNvCxnSpPr/>
          <p:nvPr/>
        </p:nvCxnSpPr>
        <p:spPr>
          <a:xfrm>
            <a:off x="1143000" y="652746"/>
            <a:ext cx="3008671" cy="7374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文本框 4">
            <a:extLst>
              <a:ext uri="{FF2B5EF4-FFF2-40B4-BE49-F238E27FC236}">
                <a16:creationId xmlns:a16="http://schemas.microsoft.com/office/drawing/2014/main" id="{13EFE01B-F56F-DA46-9BC2-D0529926576C}"/>
              </a:ext>
            </a:extLst>
          </p:cNvPr>
          <p:cNvSpPr txBox="1"/>
          <p:nvPr/>
        </p:nvSpPr>
        <p:spPr>
          <a:xfrm>
            <a:off x="1283109" y="29498"/>
            <a:ext cx="671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Forecast for DESI using 3D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Lya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power spectrum: constraints on reionization parameters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162AFA-A173-7346-9EEB-3E972DED3854}"/>
              </a:ext>
            </a:extLst>
          </p:cNvPr>
          <p:cNvSpPr/>
          <p:nvPr/>
        </p:nvSpPr>
        <p:spPr>
          <a:xfrm>
            <a:off x="4405015" y="4783236"/>
            <a:ext cx="32897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 &amp;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kumimoji="0" lang="en-US" altLang="zh-CN" sz="9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MNRAS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DA1BBC-5464-C843-8CC6-3D9E0FB60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049" y="981061"/>
            <a:ext cx="1216703" cy="233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088F77-3406-E248-8E83-86A65CC8D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049" y="1273382"/>
            <a:ext cx="2023896" cy="217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0798D8-603C-2B45-8C4D-104C5DC82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635" y="1686287"/>
            <a:ext cx="1748102" cy="1900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18C89E-0801-8049-8D53-506783EF9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6997" y="1944578"/>
            <a:ext cx="1911615" cy="1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6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3">
            <a:extLst>
              <a:ext uri="{FF2B5EF4-FFF2-40B4-BE49-F238E27FC236}">
                <a16:creationId xmlns:a16="http://schemas.microsoft.com/office/drawing/2014/main" id="{F7C153D5-2A67-594C-8FE9-600FD7134BF5}"/>
              </a:ext>
            </a:extLst>
          </p:cNvPr>
          <p:cNvCxnSpPr/>
          <p:nvPr/>
        </p:nvCxnSpPr>
        <p:spPr>
          <a:xfrm>
            <a:off x="1143000" y="630956"/>
            <a:ext cx="3008671" cy="7374"/>
          </a:xfrm>
          <a:prstGeom prst="line">
            <a:avLst/>
          </a:prstGeom>
          <a:effectLst>
            <a:outerShdw dist="63500" dir="3660000" algn="ctr" rotWithShape="0">
              <a:srgbClr val="000000">
                <a:alpha val="43137"/>
              </a:srgbClr>
            </a:outerShdw>
            <a:reflection stA="93000" endPos="11000" dist="508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DD3DFE3-40B3-EA43-B9EF-54293A23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830" y="947921"/>
            <a:ext cx="3571875" cy="35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92DA1-6712-5946-B0F1-CE4F1CBCE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80" y="1580902"/>
            <a:ext cx="2244403" cy="20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B3BD3-B4CF-244B-AD66-BE817B153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623" y="1886895"/>
            <a:ext cx="1284252" cy="190730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id="{E8B1C530-435F-8F47-BEFD-B1537E6DE038}"/>
              </a:ext>
            </a:extLst>
          </p:cNvPr>
          <p:cNvSpPr txBox="1"/>
          <p:nvPr/>
        </p:nvSpPr>
        <p:spPr>
          <a:xfrm>
            <a:off x="1283109" y="29499"/>
            <a:ext cx="671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Forecast for DESI using 3D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Lya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power spectrum: implications on global reionization history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BC0465-AAC4-2F4D-8F4D-B05983A435AE}"/>
              </a:ext>
            </a:extLst>
          </p:cNvPr>
          <p:cNvSpPr/>
          <p:nvPr/>
        </p:nvSpPr>
        <p:spPr>
          <a:xfrm>
            <a:off x="4405015" y="4783236"/>
            <a:ext cx="32897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P. Montero-Camacho &amp;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kumimoji="0" lang="en-US" altLang="zh-CN" sz="9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MNRAS</a:t>
            </a:r>
          </a:p>
        </p:txBody>
      </p:sp>
    </p:spTree>
    <p:extLst>
      <p:ext uri="{BB962C8B-B14F-4D97-AF65-F5344CB8AC3E}">
        <p14:creationId xmlns:p14="http://schemas.microsoft.com/office/powerpoint/2010/main" val="41296386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A40AAC-7623-8756-001C-6B37B7DF7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41" y="2331737"/>
            <a:ext cx="7772400" cy="2811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F573A-BD36-9D1C-2153-1B05FA7DC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4" y="0"/>
            <a:ext cx="7785211" cy="2322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CFBC53-2687-2B1E-3F9E-650160625DF0}"/>
              </a:ext>
            </a:extLst>
          </p:cNvPr>
          <p:cNvCxnSpPr>
            <a:cxnSpLocks/>
          </p:cNvCxnSpPr>
          <p:nvPr/>
        </p:nvCxnSpPr>
        <p:spPr>
          <a:xfrm>
            <a:off x="1030941" y="4374776"/>
            <a:ext cx="7433664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8244C2-EBD6-ED22-61C7-67608D626CCF}"/>
              </a:ext>
            </a:extLst>
          </p:cNvPr>
          <p:cNvCxnSpPr>
            <a:cxnSpLocks/>
          </p:cNvCxnSpPr>
          <p:nvPr/>
        </p:nvCxnSpPr>
        <p:spPr>
          <a:xfrm>
            <a:off x="1864659" y="4016188"/>
            <a:ext cx="5504329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8B0F88-F7F9-2065-5B40-B168DB863753}"/>
              </a:ext>
            </a:extLst>
          </p:cNvPr>
          <p:cNvCxnSpPr>
            <a:cxnSpLocks/>
          </p:cNvCxnSpPr>
          <p:nvPr/>
        </p:nvCxnSpPr>
        <p:spPr>
          <a:xfrm>
            <a:off x="1030941" y="4571999"/>
            <a:ext cx="7433664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10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9F82E2D4-7D13-DE43-9C2D-57A015CA2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06" y="703175"/>
            <a:ext cx="8417859" cy="43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 typeface="Arial" pitchFamily="-112" charset="0"/>
              <a:buChar char="•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已有探针：</a:t>
            </a: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4" charset="2"/>
              <a:buChar char="þ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Lyα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森林</a:t>
            </a:r>
            <a:r>
              <a:rPr kumimoji="0" lang="zh-CN" altLang="en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光深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测量：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itchFamily="-102" charset="0"/>
              </a:rPr>
              <a:t>再电离结束于红移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itchFamily="-102" charset="0"/>
              </a:rPr>
              <a:t>6</a:t>
            </a: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4" charset="2"/>
              <a:buChar char="þ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宇宙微波背景辐射：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再电离渐变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	</a:t>
            </a: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 typeface="Wingdings" pitchFamily="4" charset="2"/>
              <a:buChar char="þ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Lyα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发射体：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itchFamily="-102" charset="0"/>
              </a:rPr>
              <a:t>再电离非均匀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257175" marR="0" lvl="1" indent="85725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 typeface="Arial"/>
              <a:buChar char="•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未来探针：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中性氢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21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厘米谱线强度映射</a:t>
            </a: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分子</a:t>
            </a:r>
            <a:r>
              <a:rPr kumimoji="0" lang="zh-CN" altLang="en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谱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线强度映射，及其与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21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厘米交叉关联</a:t>
            </a: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中性氢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21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厘米森林</a:t>
            </a: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低红移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Lyα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森林功率谱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宇宙再电离时代的观测证据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895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ChangeArrowheads="1"/>
          </p:cNvSpPr>
          <p:nvPr/>
        </p:nvSpPr>
        <p:spPr bwMode="auto">
          <a:xfrm>
            <a:off x="1143000" y="0"/>
            <a:ext cx="6858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The 21cm brightness temperature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6B769-F399-DB45-A49A-E6E4FD448D01}"/>
              </a:ext>
            </a:extLst>
          </p:cNvPr>
          <p:cNvGrpSpPr/>
          <p:nvPr/>
        </p:nvGrpSpPr>
        <p:grpSpPr>
          <a:xfrm>
            <a:off x="31339" y="1474231"/>
            <a:ext cx="9086388" cy="858032"/>
            <a:chOff x="0" y="1253179"/>
            <a:chExt cx="9086388" cy="858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58FDFE-B146-ED42-8129-A62E809B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53179"/>
              <a:ext cx="6083275" cy="85467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CD477C-412D-964B-B1E6-53B93588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3275" y="1253179"/>
              <a:ext cx="3003113" cy="85803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7" name="Text Box 6">
            <a:extLst>
              <a:ext uri="{FF2B5EF4-FFF2-40B4-BE49-F238E27FC236}">
                <a16:creationId xmlns:a16="http://schemas.microsoft.com/office/drawing/2014/main" id="{769D372B-BF78-264A-9601-68761513C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9" y="965685"/>
            <a:ext cx="2926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Optical depth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98E0B-3C9A-6946-B956-EA5A9A37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14" y="2541692"/>
            <a:ext cx="8661613" cy="400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FBE79D14-7AED-3E40-9821-8DDDCF48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52" y="3155015"/>
            <a:ext cx="555584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对应于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32Myrs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才会自发跃迁一次！）</a:t>
            </a: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utura Medium" charset="0"/>
              <a:ea typeface="Futura Medium" charset="0"/>
              <a:cs typeface="Futura Medium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So 21 cm o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ptical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depth is usually very small!</a:t>
            </a:r>
          </a:p>
        </p:txBody>
      </p:sp>
    </p:spTree>
    <p:extLst>
      <p:ext uri="{BB962C8B-B14F-4D97-AF65-F5344CB8AC3E}">
        <p14:creationId xmlns:p14="http://schemas.microsoft.com/office/powerpoint/2010/main" val="56314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ChangeArrowheads="1"/>
          </p:cNvSpPr>
          <p:nvPr/>
        </p:nvSpPr>
        <p:spPr bwMode="auto">
          <a:xfrm>
            <a:off x="1143000" y="0"/>
            <a:ext cx="6858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The 21cm brightness temperature </a:t>
            </a:r>
          </a:p>
        </p:txBody>
      </p:sp>
      <p:pic>
        <p:nvPicPr>
          <p:cNvPr id="34819" name="Picture 10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1814557"/>
            <a:ext cx="4886325" cy="5893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889648" y="857294"/>
            <a:ext cx="4959804" cy="1385458"/>
            <a:chOff x="2328863" y="1774825"/>
            <a:chExt cx="6612363" cy="1846869"/>
          </a:xfrm>
        </p:grpSpPr>
        <p:sp>
          <p:nvSpPr>
            <p:cNvPr id="34833" name="Line 53"/>
            <p:cNvSpPr>
              <a:spLocks noChangeShapeType="1"/>
            </p:cNvSpPr>
            <p:nvPr/>
          </p:nvSpPr>
          <p:spPr bwMode="auto">
            <a:xfrm>
              <a:off x="2590181" y="2368892"/>
              <a:ext cx="0" cy="640235"/>
            </a:xfrm>
            <a:prstGeom prst="line">
              <a:avLst/>
            </a:prstGeom>
            <a:noFill/>
            <a:ln w="57150">
              <a:solidFill>
                <a:srgbClr val="008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4834" name="Picture 18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28863" y="1774825"/>
              <a:ext cx="6536625" cy="7399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34835" name="Line 53"/>
            <p:cNvSpPr>
              <a:spLocks noChangeShapeType="1"/>
            </p:cNvSpPr>
            <p:nvPr/>
          </p:nvSpPr>
          <p:spPr bwMode="auto">
            <a:xfrm flipV="1">
              <a:off x="7543628" y="2368892"/>
              <a:ext cx="0" cy="365848"/>
            </a:xfrm>
            <a:prstGeom prst="line">
              <a:avLst/>
            </a:prstGeom>
            <a:noFill/>
            <a:ln w="57150">
              <a:solidFill>
                <a:srgbClr val="008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4836" name="Text Box 6"/>
            <p:cNvSpPr txBox="1">
              <a:spLocks noChangeArrowheads="1"/>
            </p:cNvSpPr>
            <p:nvPr/>
          </p:nvSpPr>
          <p:spPr bwMode="auto">
            <a:xfrm>
              <a:off x="6628938" y="2678054"/>
              <a:ext cx="2312288" cy="943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utura Medium" charset="0"/>
                  <a:ea typeface="Futura Medium" charset="0"/>
                  <a:cs typeface="Futura Medium" charset="0"/>
                </a:rPr>
                <a:t>neutral fraction</a:t>
              </a:r>
            </a:p>
          </p:txBody>
        </p:sp>
      </p:grpSp>
      <p:pic>
        <p:nvPicPr>
          <p:cNvPr id="34823" name="Picture 1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8774" y="3534662"/>
            <a:ext cx="4115028" cy="3934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4824" name="Line 53"/>
          <p:cNvSpPr>
            <a:spLocks noChangeShapeType="1"/>
          </p:cNvSpPr>
          <p:nvPr/>
        </p:nvSpPr>
        <p:spPr bwMode="auto">
          <a:xfrm flipV="1">
            <a:off x="4281286" y="2403917"/>
            <a:ext cx="0" cy="274317"/>
          </a:xfrm>
          <a:prstGeom prst="line">
            <a:avLst/>
          </a:prstGeom>
          <a:noFill/>
          <a:ln w="57150">
            <a:solidFill>
              <a:srgbClr val="008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25" name="Text Box 49"/>
          <p:cNvSpPr txBox="1">
            <a:spLocks noChangeArrowheads="1"/>
          </p:cNvSpPr>
          <p:nvPr/>
        </p:nvSpPr>
        <p:spPr bwMode="auto">
          <a:xfrm>
            <a:off x="684797" y="4185137"/>
            <a:ext cx="34111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Total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hydrogen over-density </a:t>
            </a:r>
          </a:p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(of interest to cosmology)</a:t>
            </a:r>
          </a:p>
        </p:txBody>
      </p:sp>
      <p:sp>
        <p:nvSpPr>
          <p:cNvPr id="34826" name="Text Box 49"/>
          <p:cNvSpPr txBox="1">
            <a:spLocks noChangeArrowheads="1"/>
          </p:cNvSpPr>
          <p:nvPr/>
        </p:nvSpPr>
        <p:spPr bwMode="auto">
          <a:xfrm>
            <a:off x="4095906" y="4174390"/>
            <a:ext cx="49160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Hydrogen neutral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fraction fluctuation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(of interest to astrophysics)</a:t>
            </a:r>
          </a:p>
        </p:txBody>
      </p:sp>
      <p:sp>
        <p:nvSpPr>
          <p:cNvPr id="34827" name="Line 53"/>
          <p:cNvSpPr>
            <a:spLocks noChangeShapeType="1"/>
          </p:cNvSpPr>
          <p:nvPr/>
        </p:nvSpPr>
        <p:spPr bwMode="auto">
          <a:xfrm flipV="1">
            <a:off x="3631463" y="4013672"/>
            <a:ext cx="0" cy="274317"/>
          </a:xfrm>
          <a:prstGeom prst="line">
            <a:avLst/>
          </a:prstGeom>
          <a:noFill/>
          <a:ln w="57150">
            <a:solidFill>
              <a:srgbClr val="008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28" name="Line 53"/>
          <p:cNvSpPr>
            <a:spLocks noChangeShapeType="1"/>
          </p:cNvSpPr>
          <p:nvPr/>
        </p:nvSpPr>
        <p:spPr bwMode="auto">
          <a:xfrm flipV="1">
            <a:off x="4509454" y="3928110"/>
            <a:ext cx="0" cy="274317"/>
          </a:xfrm>
          <a:prstGeom prst="line">
            <a:avLst/>
          </a:prstGeom>
          <a:noFill/>
          <a:ln w="57150">
            <a:solidFill>
              <a:srgbClr val="008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29" name="Text Box 6"/>
          <p:cNvSpPr txBox="1">
            <a:spLocks noChangeArrowheads="1"/>
          </p:cNvSpPr>
          <p:nvPr/>
        </p:nvSpPr>
        <p:spPr bwMode="auto">
          <a:xfrm>
            <a:off x="1695796" y="2612493"/>
            <a:ext cx="2347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HI over-density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AB5CF-089B-4B4D-B752-1103CCE90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511" y="3012917"/>
            <a:ext cx="2341307" cy="3602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6662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ChangeArrowheads="1"/>
          </p:cNvSpPr>
          <p:nvPr/>
        </p:nvSpPr>
        <p:spPr bwMode="auto">
          <a:xfrm>
            <a:off x="1143000" y="0"/>
            <a:ext cx="6858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The 21cm brightness temperature </a:t>
            </a:r>
          </a:p>
        </p:txBody>
      </p:sp>
      <p:pic>
        <p:nvPicPr>
          <p:cNvPr id="34819" name="Picture 10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1814557"/>
            <a:ext cx="4886325" cy="5893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5086349" y="2452733"/>
            <a:ext cx="2428355" cy="605301"/>
            <a:chOff x="5257750" y="3901440"/>
            <a:chExt cx="3237807" cy="807573"/>
          </a:xfrm>
        </p:grpSpPr>
        <p:sp>
          <p:nvSpPr>
            <p:cNvPr id="34837" name="Text Box 49"/>
            <p:cNvSpPr txBox="1">
              <a:spLocks noChangeArrowheads="1"/>
            </p:cNvSpPr>
            <p:nvPr/>
          </p:nvSpPr>
          <p:spPr bwMode="auto">
            <a:xfrm>
              <a:off x="5257750" y="4175199"/>
              <a:ext cx="3237807" cy="53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utura Medium" charset="0"/>
                  <a:ea typeface="Futura Medium" charset="0"/>
                  <a:cs typeface="Futura Medium" charset="0"/>
                </a:rPr>
                <a:t>Spin temperature </a:t>
              </a:r>
            </a:p>
          </p:txBody>
        </p:sp>
        <p:sp>
          <p:nvSpPr>
            <p:cNvPr id="34838" name="Line 53"/>
            <p:cNvSpPr>
              <a:spLocks noChangeShapeType="1"/>
            </p:cNvSpPr>
            <p:nvPr/>
          </p:nvSpPr>
          <p:spPr bwMode="auto">
            <a:xfrm flipV="1">
              <a:off x="6172200" y="3901440"/>
              <a:ext cx="0" cy="365760"/>
            </a:xfrm>
            <a:prstGeom prst="line">
              <a:avLst/>
            </a:prstGeom>
            <a:noFill/>
            <a:ln w="57150">
              <a:solidFill>
                <a:srgbClr val="008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889648" y="857294"/>
            <a:ext cx="4959804" cy="1385458"/>
            <a:chOff x="2328863" y="1774825"/>
            <a:chExt cx="6612363" cy="1846869"/>
          </a:xfrm>
        </p:grpSpPr>
        <p:sp>
          <p:nvSpPr>
            <p:cNvPr id="34833" name="Line 53"/>
            <p:cNvSpPr>
              <a:spLocks noChangeShapeType="1"/>
            </p:cNvSpPr>
            <p:nvPr/>
          </p:nvSpPr>
          <p:spPr bwMode="auto">
            <a:xfrm>
              <a:off x="2590181" y="2368892"/>
              <a:ext cx="0" cy="640235"/>
            </a:xfrm>
            <a:prstGeom prst="line">
              <a:avLst/>
            </a:prstGeom>
            <a:noFill/>
            <a:ln w="57150">
              <a:solidFill>
                <a:srgbClr val="008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4834" name="Picture 18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28863" y="1774825"/>
              <a:ext cx="6536625" cy="7399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34835" name="Line 53"/>
            <p:cNvSpPr>
              <a:spLocks noChangeShapeType="1"/>
            </p:cNvSpPr>
            <p:nvPr/>
          </p:nvSpPr>
          <p:spPr bwMode="auto">
            <a:xfrm flipV="1">
              <a:off x="7543628" y="2368892"/>
              <a:ext cx="0" cy="365848"/>
            </a:xfrm>
            <a:prstGeom prst="line">
              <a:avLst/>
            </a:prstGeom>
            <a:noFill/>
            <a:ln w="57150">
              <a:solidFill>
                <a:srgbClr val="008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4836" name="Text Box 6"/>
            <p:cNvSpPr txBox="1">
              <a:spLocks noChangeArrowheads="1"/>
            </p:cNvSpPr>
            <p:nvPr/>
          </p:nvSpPr>
          <p:spPr bwMode="auto">
            <a:xfrm>
              <a:off x="6628938" y="2678054"/>
              <a:ext cx="2312288" cy="943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utura Medium" charset="0"/>
                  <a:ea typeface="Futura Medium" charset="0"/>
                  <a:cs typeface="Futura Medium" charset="0"/>
                </a:rPr>
                <a:t>neutral fraction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858AABA-A30A-9C49-9D89-5C1AD5B4E91E}"/>
              </a:ext>
            </a:extLst>
          </p:cNvPr>
          <p:cNvSpPr/>
          <p:nvPr/>
        </p:nvSpPr>
        <p:spPr>
          <a:xfrm>
            <a:off x="1562793" y="3058034"/>
            <a:ext cx="6947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Emission (positive signal against CMB)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:      if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&gt;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CMB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Absorption (negative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 signal against CMB)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if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&lt;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CMB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Transparent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(no signal against CMB)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        if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</a:rPr>
              <a:t>=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Times New Roman" charset="0"/>
                <a:cs typeface="Times New Roman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CMB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charset="0"/>
                <a:cs typeface="Times New Roman" charset="0"/>
                <a:sym typeface="Wingdings" charset="2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27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6242</TotalTime>
  <Words>3092</Words>
  <Application>Microsoft Macintosh PowerPoint</Application>
  <PresentationFormat>On-screen Show (16:9)</PresentationFormat>
  <Paragraphs>575</Paragraphs>
  <Slides>69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69</vt:i4>
      </vt:variant>
    </vt:vector>
  </HeadingPairs>
  <TitlesOfParts>
    <vt:vector size="96" baseType="lpstr">
      <vt:lpstr>等线</vt:lpstr>
      <vt:lpstr>等线 Light</vt:lpstr>
      <vt:lpstr>Microsoft YaHei</vt:lpstr>
      <vt:lpstr>Microsoft YaHei</vt:lpstr>
      <vt:lpstr>ＭＳ Ｐゴシック</vt:lpstr>
      <vt:lpstr>ＭＳ Ｐゴシック</vt:lpstr>
      <vt:lpstr>NimbusRomNo9L</vt:lpstr>
      <vt:lpstr>黑体</vt:lpstr>
      <vt:lpstr>黑体</vt:lpstr>
      <vt:lpstr>宋体</vt:lpstr>
      <vt:lpstr>Songti TC</vt:lpstr>
      <vt:lpstr>Times</vt:lpstr>
      <vt:lpstr>Arial</vt:lpstr>
      <vt:lpstr>Calibri</vt:lpstr>
      <vt:lpstr>Calibri Light</vt:lpstr>
      <vt:lpstr>Cambria Math</vt:lpstr>
      <vt:lpstr>Courier New</vt:lpstr>
      <vt:lpstr>Futura Medium</vt:lpstr>
      <vt:lpstr>Symbol</vt:lpstr>
      <vt:lpstr>Times New Roman</vt:lpstr>
      <vt:lpstr>Wingdings</vt:lpstr>
      <vt:lpstr>Office Theme</vt:lpstr>
      <vt:lpstr>1_Office Theme</vt:lpstr>
      <vt:lpstr>2_Office Theme</vt:lpstr>
      <vt:lpstr>Office 主题​​</vt:lpstr>
      <vt:lpstr>3_Office Theme</vt:lpstr>
      <vt:lpstr>1_Office 主题​​</vt:lpstr>
      <vt:lpstr>Cosmic Dawn and Epoch of Reionization:  宇宙黎明和再电离 Lecture 2: Observations 第二讲：观测</vt:lpstr>
      <vt:lpstr>PowerPoint Presentation</vt:lpstr>
      <vt:lpstr>PowerPoint Presentation</vt:lpstr>
      <vt:lpstr>21-cm Line of Atomic Hydrogen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employ the conjugate gradient to minimize the cost function.</vt:lpstr>
      <vt:lpstr>Analytical gradients agree with numerical results.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茅奕</cp:lastModifiedBy>
  <cp:revision>318</cp:revision>
  <cp:lastPrinted>2021-08-01T05:40:05Z</cp:lastPrinted>
  <dcterms:created xsi:type="dcterms:W3CDTF">2020-08-17T13:14:30Z</dcterms:created>
  <dcterms:modified xsi:type="dcterms:W3CDTF">2025-07-04T00:02:13Z</dcterms:modified>
</cp:coreProperties>
</file>