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812" r:id="rId4"/>
    <p:sldId id="263" r:id="rId5"/>
    <p:sldId id="796" r:id="rId6"/>
    <p:sldId id="800" r:id="rId7"/>
    <p:sldId id="804" r:id="rId8"/>
    <p:sldId id="811" r:id="rId9"/>
    <p:sldId id="799" r:id="rId10"/>
    <p:sldId id="798" r:id="rId11"/>
    <p:sldId id="803" r:id="rId12"/>
    <p:sldId id="813" r:id="rId13"/>
    <p:sldId id="826" r:id="rId14"/>
    <p:sldId id="825" r:id="rId15"/>
    <p:sldId id="817" r:id="rId16"/>
    <p:sldId id="827" r:id="rId17"/>
    <p:sldId id="831" r:id="rId18"/>
    <p:sldId id="821" r:id="rId19"/>
    <p:sldId id="820" r:id="rId20"/>
    <p:sldId id="819" r:id="rId21"/>
    <p:sldId id="824" r:id="rId22"/>
    <p:sldId id="823" r:id="rId23"/>
    <p:sldId id="822" r:id="rId24"/>
    <p:sldId id="818" r:id="rId25"/>
    <p:sldId id="829" r:id="rId26"/>
    <p:sldId id="828" r:id="rId27"/>
    <p:sldId id="830" r:id="rId28"/>
    <p:sldId id="814" r:id="rId29"/>
    <p:sldId id="261" r:id="rId30"/>
    <p:sldId id="832" r:id="rId31"/>
    <p:sldId id="836" r:id="rId32"/>
    <p:sldId id="838" r:id="rId33"/>
    <p:sldId id="837" r:id="rId34"/>
    <p:sldId id="842" r:id="rId35"/>
    <p:sldId id="805" r:id="rId36"/>
    <p:sldId id="810" r:id="rId37"/>
    <p:sldId id="807" r:id="rId38"/>
    <p:sldId id="841" r:id="rId39"/>
    <p:sldId id="833" r:id="rId40"/>
    <p:sldId id="847" r:id="rId41"/>
    <p:sldId id="845" r:id="rId42"/>
    <p:sldId id="834" r:id="rId43"/>
    <p:sldId id="848" r:id="rId44"/>
    <p:sldId id="835" r:id="rId45"/>
    <p:sldId id="849" r:id="rId46"/>
    <p:sldId id="850" r:id="rId47"/>
    <p:sldId id="851" r:id="rId48"/>
    <p:sldId id="840" r:id="rId49"/>
    <p:sldId id="808" r:id="rId50"/>
    <p:sldId id="809" r:id="rId51"/>
    <p:sldId id="806" r:id="rId52"/>
    <p:sldId id="882" r:id="rId53"/>
    <p:sldId id="854" r:id="rId54"/>
    <p:sldId id="815" r:id="rId55"/>
    <p:sldId id="272" r:id="rId56"/>
    <p:sldId id="861" r:id="rId57"/>
    <p:sldId id="859" r:id="rId58"/>
    <p:sldId id="857" r:id="rId59"/>
    <p:sldId id="863" r:id="rId60"/>
    <p:sldId id="864" r:id="rId61"/>
    <p:sldId id="870" r:id="rId62"/>
    <p:sldId id="383" r:id="rId63"/>
    <p:sldId id="869" r:id="rId64"/>
    <p:sldId id="867" r:id="rId65"/>
    <p:sldId id="866" r:id="rId66"/>
    <p:sldId id="873" r:id="rId67"/>
    <p:sldId id="875" r:id="rId68"/>
    <p:sldId id="874" r:id="rId69"/>
    <p:sldId id="876" r:id="rId70"/>
    <p:sldId id="872" r:id="rId71"/>
    <p:sldId id="871" r:id="rId72"/>
    <p:sldId id="878" r:id="rId73"/>
    <p:sldId id="879" r:id="rId74"/>
    <p:sldId id="880" r:id="rId75"/>
    <p:sldId id="795" r:id="rId76"/>
    <p:sldId id="881" r:id="rId77"/>
    <p:sldId id="668" r:id="rId78"/>
    <p:sldId id="761" r:id="rId79"/>
    <p:sldId id="760" r:id="rId80"/>
    <p:sldId id="371" r:id="rId81"/>
    <p:sldId id="816" r:id="rId82"/>
    <p:sldId id="259" r:id="rId83"/>
    <p:sldId id="883" r:id="rId84"/>
    <p:sldId id="856" r:id="rId85"/>
    <p:sldId id="852" r:id="rId86"/>
    <p:sldId id="853" r:id="rId87"/>
    <p:sldId id="860" r:id="rId88"/>
    <p:sldId id="286" r:id="rId89"/>
    <p:sldId id="577" r:id="rId9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99"/>
    <a:srgbClr val="0000CC"/>
    <a:srgbClr val="0033CC"/>
    <a:srgbClr val="0000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B3F01-1069-4E4D-B5F8-00B18B0C2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70269C3-F9A1-4667-882D-8EEE8402A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055546-B2B7-41E1-B9AC-D12D31B5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8D132-41E0-4ED1-AC5C-7D2508D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EAAC7C-0253-4165-A7F2-83A78F534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0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C288D7-1FDD-4D65-A92F-934D5385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93827D-22D8-4AD5-8C0A-10CFAC90C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805E83-B7DB-4489-A705-0BD81413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909375-22BE-4BDA-919E-4FBF8F88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091613-66B7-451C-B4F3-D71FC2EE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69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CB8C71-E347-4112-8643-A4FF2C8CE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0F8C3B-B323-43B3-AAB2-325DD425C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D34EF5-56E8-4EA1-BE2B-807F2296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AA308-FF2D-4226-BE4C-6A9C8E30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211750-9ECB-48DB-9469-F15CF9B6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90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0F5419-EE28-4050-9832-4012668B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F6F39-4EE4-4A91-9ABA-A52D55B6A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5DC6BB-4467-4561-9FBE-8DEFD8AB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0D926-3019-48FB-B8BE-B014EBA9A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FF5921-D1D1-4F78-A664-9DA6B9E1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54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78BD9-CD5E-4F5F-A647-39BF3E65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022F31-38AB-4BC7-97ED-E53224848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AB45DB-BDFB-47AD-BE4C-A0C541B8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2494D9-786C-4443-8CF1-79DEDBC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90E768-7C80-403D-B7BE-7C4BEAC4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EB3A8-D501-4F76-AB81-6003D03A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BD87B0-5EF3-4623-A5B0-30F4A81B2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BC243A-E198-4E7C-B564-8B1B00791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848093-90B2-47EC-B46A-17160261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936C75-6B23-4854-8A69-9B2E1162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B6E041-A9CB-485F-8815-4C3F7CD3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16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C0A26-EE79-43C4-8422-162F738E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9553D2-E2FF-4ABF-8015-A7AE335A7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56F6B2-3FF0-4B1A-9A93-BFBCBFEE2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583AE7-F77F-4131-A227-CF6D39A9F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B69DD-3197-46AD-8C9C-55852FEBB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A870DD-D8EA-4773-9286-0F9F9D94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28B0459-E945-4E0C-853C-B9F891C4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5EE4E2-F1C4-4522-8AA6-E18FEED0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83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44BC3-6841-47B1-9838-8103578E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7EFE329-EC5F-4CE8-A6FF-8B66D0F3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86694-C4CD-4A78-AB06-9DFDCFD5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9160F8D-12A7-46D9-BAE8-2115752E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21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A722CFA-E118-452B-A981-09F4DCE4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5DD9DE-EA16-4942-94A5-B8C67368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876088-AEB3-4A0C-8ADF-1B19309F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3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8E8C46-15CB-4BB9-A1E9-A5862013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19E0D4-7424-4EBF-B646-BB9CB6C58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9947B5F-ED5D-4AED-88DC-EC21E1378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C969B7-243C-4069-871E-BAFB0815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5C86BA-90A7-48BD-ACAA-342F83B2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CFA4B5-44A7-476B-BA2E-77B334E7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3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1EF1E8-AB59-4791-AA44-4FBD0F590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022C19-A836-48A2-BD28-0C04D111B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E4F7F1-A515-4CF6-A681-E481DBB65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ACF30D-8F7C-49E8-91D9-FD819B00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F651B7-0FD6-4AAC-B70E-2FB8ACE3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0F91BC-1DF7-490D-80A9-9667CD79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10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6DAD09-2541-4F8E-B7A6-D74A55A4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A06BF7-DCC0-4149-8606-09DD62302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7F42CF-0C4A-4818-92AA-A7FF423722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C6CF1-AA37-4A9E-AF82-590FB532FEE8}" type="datetimeFigureOut">
              <a:rPr lang="zh-CN" altLang="en-US" smtClean="0"/>
              <a:t>2025/7/4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BCAFDF-4CDB-4B62-B710-82734B4ED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984B21-15F4-4C03-9BE1-3BA85C9AE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A7A9-C04C-471E-80CA-8FE5616D18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24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smic_microwave_background#Features" TargetMode="External"/><Relationship Id="rId2" Type="http://schemas.openxmlformats.org/officeDocument/2006/relationships/hyperlink" Target="https://en.wikipedia.org/wiki/Gravitational_redshif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search/astro-ph?searchtype=author&amp;query=BICEP%2FKeck+Collaboration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90673-0ED0-45FE-B670-969AB951F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6977"/>
            <a:ext cx="9144000" cy="1207664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Cosmic Microwave Background (CMB) radiation and the detection of PGWs</a:t>
            </a:r>
            <a:endParaRPr lang="zh-CN" altLang="en-US" sz="40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3DB64FF-33B0-46B7-A683-472FDBC96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10292"/>
            <a:ext cx="9144000" cy="1067435"/>
          </a:xfrm>
        </p:spPr>
        <p:txBody>
          <a:bodyPr/>
          <a:lstStyle/>
          <a:p>
            <a:r>
              <a:rPr lang="en-US" altLang="zh-CN" dirty="0"/>
              <a:t>Wen Zhao</a:t>
            </a:r>
          </a:p>
          <a:p>
            <a:r>
              <a:rPr lang="en-US" altLang="zh-CN" sz="2000" dirty="0"/>
              <a:t>Department of Astronomy, University of Science and Technology of China</a:t>
            </a:r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5C65DE-5924-4262-8C25-0D2716809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309" y="1714500"/>
            <a:ext cx="39953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08247F-A2B3-4C56-B3CF-F003EDF3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19"/>
            <a:ext cx="10515600" cy="1016635"/>
          </a:xfrm>
        </p:spPr>
        <p:txBody>
          <a:bodyPr/>
          <a:lstStyle/>
          <a:p>
            <a:pPr algn="ctr"/>
            <a:r>
              <a:rPr lang="en-US" altLang="zh-CN" b="1" dirty="0"/>
              <a:t>Observations: From COBE to Planck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C6F440-8385-446C-8204-EE3690B83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53" y="1368212"/>
            <a:ext cx="6813974" cy="5032587"/>
          </a:xfrm>
        </p:spPr>
        <p:txBody>
          <a:bodyPr>
            <a:normAutofit lnSpcReduction="10000"/>
          </a:bodyPr>
          <a:lstStyle/>
          <a:p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altLang="zh-C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COBE</a:t>
            </a:r>
            <a:r>
              <a:rPr lang="en-US" altLang="zh-CN" sz="2000" dirty="0">
                <a:solidFill>
                  <a:srgbClr val="3366CC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satellite (1989–1996) detected and quantified the large-scale anisotropies for the </a:t>
            </a:r>
            <a:r>
              <a:rPr lang="en-US" altLang="zh-CN" sz="2000" b="0" i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first time</a:t>
            </a:r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altLang="zh-CN" sz="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The ground-based </a:t>
            </a:r>
            <a:r>
              <a:rPr lang="en-US" altLang="zh-CN" sz="2000" dirty="0">
                <a:solidFill>
                  <a:schemeClr val="accent2"/>
                </a:solidFill>
                <a:latin typeface="Arial" panose="020B0604020202020204" pitchFamily="34" charset="0"/>
              </a:rPr>
              <a:t>DASI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 experiment made the first detection of the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polarization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 of the CMB.</a:t>
            </a:r>
          </a:p>
          <a:p>
            <a:endParaRPr lang="en-US" altLang="zh-CN" sz="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WMAP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 satellite (2001-2010) make much more precise measurements of the large-scale anisotropies over the full sky, and open the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new era 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of precise cosmology.</a:t>
            </a:r>
          </a:p>
          <a:p>
            <a:endParaRPr lang="en-US" altLang="zh-CN" sz="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A third space mission,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Planck mission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, was launched in May 2009 and performed an even more detailed investigation on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both CMB temperature and polarization anisotropies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endParaRPr lang="en-US" altLang="zh-CN" sz="9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The ground-based </a:t>
            </a:r>
            <a:r>
              <a:rPr lang="en-US" altLang="zh-CN" sz="2000" dirty="0" err="1">
                <a:solidFill>
                  <a:schemeClr val="accent2"/>
                </a:solidFill>
                <a:latin typeface="Arial" panose="020B0604020202020204" pitchFamily="34" charset="0"/>
              </a:rPr>
              <a:t>PolarBear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 experiment detected the lensed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B-mode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 polarization for the first time.</a:t>
            </a:r>
            <a:endParaRPr lang="zh-CN" altLang="en-US" sz="20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F31FD3-CA3E-4A4D-873A-840827DC5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427" y="1338672"/>
            <a:ext cx="4676388" cy="26617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48702F-54A8-4248-B3F9-9D484F78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82" y="4179313"/>
            <a:ext cx="4724533" cy="2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D93276-1477-4115-9F18-674A57258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73" y="81280"/>
            <a:ext cx="10515600" cy="766022"/>
          </a:xfrm>
        </p:spPr>
        <p:txBody>
          <a:bodyPr/>
          <a:lstStyle/>
          <a:p>
            <a:pPr algn="ctr"/>
            <a:r>
              <a:rPr lang="en-US" altLang="zh-CN" b="1" dirty="0"/>
              <a:t>CMB and Precise Cosmology</a:t>
            </a:r>
            <a:endParaRPr lang="zh-CN" altLang="en-US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F490FB-112D-4E35-8CD8-50076534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29" y="847302"/>
            <a:ext cx="5277486" cy="577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E606E7-36F6-4C00-BDC5-26C8E33F7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35" y="810366"/>
            <a:ext cx="6122136" cy="56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DEDB8-DF12-4C1E-B419-4EA1179C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78777-86CD-416B-9C75-39A26055A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CMB and cosmology</a:t>
            </a:r>
          </a:p>
          <a:p>
            <a:endParaRPr lang="en-US" altLang="zh-CN" dirty="0"/>
          </a:p>
          <a:p>
            <a:r>
              <a:rPr lang="en-US" altLang="zh-CN" dirty="0"/>
              <a:t>Statistical properties of CMB </a:t>
            </a:r>
            <a:r>
              <a:rPr lang="en-US" altLang="zh-CN" sz="1900" dirty="0">
                <a:solidFill>
                  <a:srgbClr val="FF0000"/>
                </a:solidFill>
              </a:rPr>
              <a:t>(</a:t>
            </a:r>
            <a:r>
              <a:rPr lang="en-US" altLang="zh-CN" sz="1900" dirty="0" err="1">
                <a:solidFill>
                  <a:srgbClr val="FF0000"/>
                </a:solidFill>
              </a:rPr>
              <a:t>W.Zhao</a:t>
            </a:r>
            <a:r>
              <a:rPr lang="en-US" altLang="zh-CN" sz="1900" dirty="0">
                <a:solidFill>
                  <a:srgbClr val="FF0000"/>
                </a:solidFill>
              </a:rPr>
              <a:t> et al., </a:t>
            </a:r>
            <a:r>
              <a:rPr lang="en-US" altLang="zh-CN" sz="1900" dirty="0" err="1">
                <a:solidFill>
                  <a:srgbClr val="FF0000"/>
                </a:solidFill>
              </a:rPr>
              <a:t>Phys.Rev.D</a:t>
            </a:r>
            <a:r>
              <a:rPr lang="en-US" altLang="zh-CN" sz="1900" dirty="0">
                <a:solidFill>
                  <a:srgbClr val="FF0000"/>
                </a:solidFill>
              </a:rPr>
              <a:t> 79, 023002, 2009)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Physics of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Detecting PGWs in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C4DEDB-7B2C-4D68-85BB-0DE7E8CA8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Statistical properties of CMB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EA892B-D866-4469-8F0D-95E95A17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35" y="1546346"/>
            <a:ext cx="11074400" cy="22019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89F735-BD90-40C5-88BF-E6A07855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85" y="3991533"/>
            <a:ext cx="7905807" cy="26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6C748A82-8E1C-40B8-9283-0A3D2B0BD344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70107" y="215108"/>
            <a:ext cx="10051785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4000" b="1" dirty="0"/>
              <a:t>E and B types of polarization of the CMB field</a:t>
            </a:r>
          </a:p>
        </p:txBody>
      </p:sp>
      <p:sp>
        <p:nvSpPr>
          <p:cNvPr id="6146" name="灯片编号占位符 5">
            <a:extLst>
              <a:ext uri="{FF2B5EF4-FFF2-40B4-BE49-F238E27FC236}">
                <a16:creationId xmlns:a16="http://schemas.microsoft.com/office/drawing/2014/main" id="{AD632FAB-E002-4A62-A601-1AAA8C32C0C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C92ECA66-DE8A-476D-8449-4B086DB24BE4}" type="slidenum">
              <a:rPr lang="en-US" altLang="zh-CN" sz="1400"/>
              <a:pPr algn="r"/>
              <a:t>14</a:t>
            </a:fld>
            <a:endParaRPr lang="en-US" altLang="zh-CN" sz="1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F5B737D-621E-478A-9F2C-C1215144E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808"/>
            <a:ext cx="12192000" cy="43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FC1E7F-68EB-436C-B620-3223E3F2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07" y="0"/>
            <a:ext cx="8615679" cy="43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F6849A4-687C-4C2A-AA9D-322418DE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53" y="3927581"/>
            <a:ext cx="8270240" cy="286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8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BA75B2-632A-4306-90FF-1343535FC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130"/>
            <a:ext cx="12192000" cy="60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9FB33C-E1DC-46EC-8ACB-C8E5C8F5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3354089"/>
            <a:ext cx="6651413" cy="35039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169E68-191A-4A60-AAEA-9795FAE9D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35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17D50-51F4-4394-93DC-D54172626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Statistics of Primordial Perturbations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7E04A1-CE22-447A-8058-F79FE656A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Let’s consider the </a:t>
            </a:r>
            <a:r>
              <a:rPr lang="en-US" altLang="zh-CN" dirty="0">
                <a:solidFill>
                  <a:srgbClr val="FF0000"/>
                </a:solidFill>
              </a:rPr>
              <a:t>tensor perturbation as an example</a:t>
            </a:r>
            <a:r>
              <a:rPr lang="en-US" altLang="zh-CN" dirty="0"/>
              <a:t>: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C1A5E2-EBB7-43E8-8705-1D6B0D49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47" y="2407919"/>
            <a:ext cx="10654453" cy="20421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49B1C8-3161-42A9-AC34-38AC81CE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6" y="4694270"/>
            <a:ext cx="10844107" cy="11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80886E-8E05-4716-BA2F-CFAD3FA2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187"/>
            <a:ext cx="10515600" cy="561477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Since the Schrodinger evolution of the initial vacuum state into a squeezed vacuum state retains the </a:t>
            </a:r>
            <a:r>
              <a:rPr lang="en-US" altLang="zh-CN" sz="2400" dirty="0" err="1">
                <a:solidFill>
                  <a:srgbClr val="FF0000"/>
                </a:solidFill>
              </a:rPr>
              <a:t>Gaussianity</a:t>
            </a:r>
            <a:r>
              <a:rPr lang="en-US" altLang="zh-CN" sz="2400" dirty="0">
                <a:solidFill>
                  <a:srgbClr val="FF0000"/>
                </a:solidFill>
              </a:rPr>
              <a:t> of the state</a:t>
            </a:r>
            <a:r>
              <a:rPr lang="en-US" altLang="zh-CN" sz="2400" dirty="0"/>
              <a:t>, we are justified in assuming that each individual complex coefficient is described by </a:t>
            </a:r>
            <a:r>
              <a:rPr lang="en-US" altLang="zh-CN" sz="2400" dirty="0">
                <a:solidFill>
                  <a:srgbClr val="FF0000"/>
                </a:solidFill>
              </a:rPr>
              <a:t>a complex Gaussian pdf</a:t>
            </a:r>
            <a:r>
              <a:rPr lang="en-US" altLang="zh-CN" sz="2400" dirty="0"/>
              <a:t> with a zero mean and unit variance.</a:t>
            </a:r>
          </a:p>
          <a:p>
            <a:endParaRPr lang="en-US" altLang="zh-CN" sz="2400" dirty="0"/>
          </a:p>
          <a:p>
            <a:r>
              <a:rPr lang="en-US" altLang="zh-CN" sz="2400" dirty="0"/>
              <a:t>The first and second moments calculated with the joint pdf amount to: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Since the coefficients obey a joint multivariate Gaussian (normal) distribution, </a:t>
            </a:r>
            <a:r>
              <a:rPr lang="en-US" altLang="zh-CN" sz="2400" dirty="0">
                <a:solidFill>
                  <a:srgbClr val="FF0000"/>
                </a:solidFill>
              </a:rPr>
              <a:t>the higher order averages are expressible in terms of the second moments</a:t>
            </a:r>
            <a:r>
              <a:rPr lang="en-US" altLang="zh-CN" sz="2400" dirty="0"/>
              <a:t>. In other words, the </a:t>
            </a:r>
            <a:r>
              <a:rPr lang="en-US" altLang="zh-CN" sz="2400" dirty="0">
                <a:solidFill>
                  <a:srgbClr val="0000FF"/>
                </a:solidFill>
              </a:rPr>
              <a:t>second moments are sufficient </a:t>
            </a:r>
            <a:r>
              <a:rPr lang="en-US" altLang="zh-CN" sz="2400" dirty="0"/>
              <a:t>to describe all the statistical properties of perturbation fields. 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118597-1A5F-4F08-8A32-05CFFFA2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410" y="3101909"/>
            <a:ext cx="8104154" cy="65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DEDB8-DF12-4C1E-B419-4EA1179C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78777-86CD-416B-9C75-39A26055A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CMB and cosmology</a:t>
            </a:r>
          </a:p>
          <a:p>
            <a:endParaRPr lang="en-US" altLang="zh-CN" dirty="0"/>
          </a:p>
          <a:p>
            <a:r>
              <a:rPr lang="en-US" altLang="zh-CN" dirty="0"/>
              <a:t>Statistical properties of CMB</a:t>
            </a:r>
          </a:p>
          <a:p>
            <a:endParaRPr lang="en-US" altLang="zh-CN" dirty="0"/>
          </a:p>
          <a:p>
            <a:r>
              <a:rPr lang="en-US" altLang="zh-CN" dirty="0"/>
              <a:t>Physics of CMB</a:t>
            </a:r>
          </a:p>
          <a:p>
            <a:endParaRPr lang="en-US" altLang="zh-CN" dirty="0"/>
          </a:p>
          <a:p>
            <a:r>
              <a:rPr lang="en-US" altLang="zh-CN" dirty="0"/>
              <a:t>Detecting PGWs in CMB</a:t>
            </a:r>
          </a:p>
          <a:p>
            <a:endParaRPr lang="en-US" altLang="zh-CN" dirty="0"/>
          </a:p>
          <a:p>
            <a:r>
              <a:rPr lang="en-US" altLang="zh-CN" dirty="0"/>
              <a:t>Conclusions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5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6709F6-7605-4C31-8706-A62B85FA3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b="1" dirty="0"/>
              <a:t>From Primordial Perturbations to CMB Anisotropies</a:t>
            </a:r>
            <a:endParaRPr lang="zh-CN" altLang="en-US" sz="3600" b="1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C5B74E8-E908-457B-BD6E-3B2FA5E8D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6F5775-BE13-4159-824C-909CF6E09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" y="1825625"/>
            <a:ext cx="10735733" cy="7355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199530-8278-404C-B307-7F0D5B643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1" y="3070831"/>
            <a:ext cx="10144759" cy="253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C7A2ED-0645-4486-A419-D4D7F92B7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r>
              <a:rPr lang="en-US" altLang="zh-CN" sz="2000" dirty="0"/>
              <a:t>Since CMB fields </a:t>
            </a:r>
            <a:r>
              <a:rPr lang="en-US" altLang="zh-CN" sz="2000" dirty="0">
                <a:solidFill>
                  <a:srgbClr val="FF0000"/>
                </a:solidFill>
              </a:rPr>
              <a:t>linearly depends </a:t>
            </a:r>
            <a:r>
              <a:rPr lang="en-US" altLang="zh-CN" sz="2000" dirty="0"/>
              <a:t>on the primordial fluctuations, all the CMB multipoles coefficients satisfy the </a:t>
            </a:r>
            <a:r>
              <a:rPr lang="en-US" altLang="zh-CN" sz="2000" dirty="0">
                <a:solidFill>
                  <a:srgbClr val="FF0000"/>
                </a:solidFill>
              </a:rPr>
              <a:t>multivariate Gaussian distribution</a:t>
            </a:r>
            <a:r>
              <a:rPr lang="en-US" altLang="zh-CN" sz="2000" dirty="0"/>
              <a:t>.</a:t>
            </a:r>
            <a:endParaRPr lang="zh-CN" altLang="en-US" sz="2000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C266AA-6DB6-4F7E-B573-3F88209F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3" y="1377232"/>
            <a:ext cx="9611360" cy="821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EF75123-4E23-4E82-96E0-652FA977A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82" y="2258613"/>
            <a:ext cx="10435212" cy="43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DEEAC2-957D-4332-AB8C-627DC86A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789760"/>
            <a:ext cx="11727694" cy="54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6A16A8-E022-4599-ACFB-C58646BB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Estimators of CMB Power Spectra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D69E3E-15C1-4C3F-B284-32E0EFA60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As mentioned above, the </a:t>
            </a:r>
            <a:r>
              <a:rPr lang="en-US" altLang="zh-CN" sz="2400" dirty="0">
                <a:solidFill>
                  <a:srgbClr val="FF0000"/>
                </a:solidFill>
              </a:rPr>
              <a:t>second momentum </a:t>
            </a:r>
            <a:r>
              <a:rPr lang="en-US" altLang="zh-CN" sz="2400" dirty="0"/>
              <a:t>describes all the statistics of all the CMB field.</a:t>
            </a:r>
          </a:p>
          <a:p>
            <a:endParaRPr lang="en-US" altLang="zh-CN" sz="2400" dirty="0"/>
          </a:p>
          <a:p>
            <a:r>
              <a:rPr lang="en-US" altLang="zh-CN" sz="2400" dirty="0"/>
              <a:t>CMB power spectra are defined as the </a:t>
            </a:r>
            <a:r>
              <a:rPr lang="en-US" altLang="zh-CN" sz="2400" dirty="0">
                <a:solidFill>
                  <a:srgbClr val="FF0000"/>
                </a:solidFill>
              </a:rPr>
              <a:t>ensemble average </a:t>
            </a:r>
            <a:r>
              <a:rPr lang="en-US" altLang="zh-CN" sz="2400" dirty="0"/>
              <a:t>of all possible universe.  </a:t>
            </a:r>
          </a:p>
          <a:p>
            <a:endParaRPr lang="en-US" altLang="zh-CN" sz="2400" dirty="0"/>
          </a:p>
          <a:p>
            <a:r>
              <a:rPr lang="en-US" altLang="zh-CN" sz="2400" dirty="0"/>
              <a:t>However, we have only one Universe, and have no chance to measure these average values. Therefore, </a:t>
            </a:r>
            <a:r>
              <a:rPr lang="en-US" altLang="zh-CN" sz="2400" dirty="0">
                <a:solidFill>
                  <a:srgbClr val="FF0000"/>
                </a:solidFill>
              </a:rPr>
              <a:t>CMB power spectra are not measurable</a:t>
            </a:r>
            <a:r>
              <a:rPr lang="en-US" altLang="zh-CN" sz="2400" dirty="0"/>
              <a:t>!</a:t>
            </a:r>
          </a:p>
          <a:p>
            <a:endParaRPr lang="en-US" altLang="zh-CN" sz="2400" dirty="0"/>
          </a:p>
          <a:p>
            <a:r>
              <a:rPr lang="en-US" altLang="zh-CN" sz="2400" dirty="0"/>
              <a:t>The unique way is to define their </a:t>
            </a:r>
            <a:r>
              <a:rPr lang="en-US" altLang="zh-CN" sz="2400" dirty="0">
                <a:solidFill>
                  <a:srgbClr val="0000FF"/>
                </a:solidFill>
              </a:rPr>
              <a:t>estimators (observable data)</a:t>
            </a:r>
            <a:r>
              <a:rPr lang="en-US" altLang="zh-CN" sz="2400" dirty="0"/>
              <a:t>, which can be calculated from real CMB observations. </a:t>
            </a: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3640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297AFD-6B36-4DDE-B826-508B791A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81" y="994814"/>
            <a:ext cx="6489471" cy="691746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A4D8B-37B7-445C-9F2F-9F003D5C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7040"/>
            <a:ext cx="10515600" cy="593344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 </a:t>
            </a:r>
            <a:r>
              <a:rPr lang="en-US" altLang="zh-CN" sz="2000" dirty="0">
                <a:solidFill>
                  <a:srgbClr val="FF0000"/>
                </a:solidFill>
              </a:rPr>
              <a:t>best-unbiased</a:t>
            </a:r>
            <a:r>
              <a:rPr lang="en-US" altLang="zh-CN" sz="2000" dirty="0"/>
              <a:t> estimators are given by: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>
                <a:solidFill>
                  <a:srgbClr val="FF0000"/>
                </a:solidFill>
              </a:rPr>
              <a:t>Unbiased</a:t>
            </a:r>
            <a:r>
              <a:rPr lang="en-US" altLang="zh-CN" sz="2000" dirty="0"/>
              <a:t>: Their expectation values equal to the spectra:</a:t>
            </a:r>
          </a:p>
          <a:p>
            <a:endParaRPr lang="en-US" altLang="zh-CN" sz="2000" dirty="0"/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endParaRPr lang="en-US" altLang="zh-CN" sz="2000" dirty="0">
              <a:solidFill>
                <a:srgbClr val="FF0000"/>
              </a:solidFill>
            </a:endParaRPr>
          </a:p>
          <a:p>
            <a:r>
              <a:rPr lang="en-US" altLang="zh-CN" sz="2000" dirty="0">
                <a:solidFill>
                  <a:srgbClr val="FF0000"/>
                </a:solidFill>
              </a:rPr>
              <a:t>Best</a:t>
            </a:r>
            <a:r>
              <a:rPr lang="en-US" altLang="zh-CN" sz="2000" dirty="0"/>
              <a:t>: They have the minimal standard deviations: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b="1" dirty="0"/>
              <a:t>Note that, these non-zero values indicate the </a:t>
            </a:r>
            <a:r>
              <a:rPr lang="en-US" altLang="zh-CN" sz="2000" b="1" dirty="0">
                <a:solidFill>
                  <a:srgbClr val="0000FF"/>
                </a:solidFill>
              </a:rPr>
              <a:t>minimal uncertainties of estimators</a:t>
            </a:r>
            <a:r>
              <a:rPr lang="en-US" altLang="zh-CN" sz="2000" b="1" dirty="0"/>
              <a:t>, which also called as “</a:t>
            </a:r>
            <a:r>
              <a:rPr lang="en-US" altLang="zh-CN" sz="2000" b="1" dirty="0">
                <a:solidFill>
                  <a:srgbClr val="0000FF"/>
                </a:solidFill>
              </a:rPr>
              <a:t>cosmic variance</a:t>
            </a:r>
            <a:r>
              <a:rPr lang="en-US" altLang="zh-CN" sz="2000" b="1" dirty="0"/>
              <a:t>”! </a:t>
            </a:r>
          </a:p>
          <a:p>
            <a:endParaRPr lang="zh-CN" altLang="en-US" sz="2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878893-E231-489E-A0FF-F04E0D84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19" y="2737692"/>
            <a:ext cx="8861899" cy="5541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F41226-7F84-4396-AA1F-0C698AEFA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07" y="4092650"/>
            <a:ext cx="5662507" cy="144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9517A-1970-4B3D-97EF-3681EA11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2800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/>
              <a:t>Probability Density Functions (PDFs) of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estimators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7D7B2B-D3A1-4BC2-B2CA-6CB6ADA3F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516096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For the estimators of </a:t>
            </a:r>
            <a:r>
              <a:rPr lang="en-US" altLang="zh-CN" sz="2400" dirty="0">
                <a:solidFill>
                  <a:srgbClr val="FF0000"/>
                </a:solidFill>
              </a:rPr>
              <a:t>auto-correlation</a:t>
            </a:r>
            <a:r>
              <a:rPr lang="en-US" altLang="zh-CN" sz="2400" dirty="0"/>
              <a:t> spectra :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800" dirty="0"/>
          </a:p>
          <a:p>
            <a:r>
              <a:rPr lang="en-US" altLang="zh-CN" sz="2400" dirty="0"/>
              <a:t>For the estimators of </a:t>
            </a:r>
            <a:r>
              <a:rPr lang="en-US" altLang="zh-CN" sz="2400" dirty="0">
                <a:solidFill>
                  <a:srgbClr val="FF0000"/>
                </a:solidFill>
              </a:rPr>
              <a:t>cross-correlation</a:t>
            </a:r>
            <a:r>
              <a:rPr lang="en-US" altLang="zh-CN" sz="2400" dirty="0"/>
              <a:t> spectra: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54FEC1-7758-49DC-B6E0-DC112A5ED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483" y="1589407"/>
            <a:ext cx="6659033" cy="12652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7088AF-3A8E-4927-A660-93CF90F48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905" y="3662488"/>
            <a:ext cx="8337973" cy="30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E417F3-26E2-475A-B402-FFB927C67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461414"/>
            <a:ext cx="10275147" cy="8517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092FCA-54AB-40E7-AAFD-79690BB72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72" y="1692151"/>
            <a:ext cx="7374856" cy="42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C17DD0-5CA6-465F-AC68-8C6E0C84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052" y="3563340"/>
            <a:ext cx="4456279" cy="3135042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id="{36FC6A47-BB9A-4812-B718-BCAFCF170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857" y="3739847"/>
            <a:ext cx="5194445" cy="2915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In </a:t>
            </a:r>
            <a:r>
              <a:rPr lang="en-US" altLang="zh-CN" sz="2400" dirty="0">
                <a:solidFill>
                  <a:srgbClr val="FF0000"/>
                </a:solidFill>
              </a:rPr>
              <a:t>real</a:t>
            </a:r>
            <a:r>
              <a:rPr lang="en-US" altLang="zh-CN" sz="2400" dirty="0"/>
              <a:t> observation, these distributions affected by:</a:t>
            </a:r>
          </a:p>
          <a:p>
            <a:pPr marL="457200" indent="-457200">
              <a:buAutoNum type="arabicParenBoth"/>
            </a:pPr>
            <a:r>
              <a:rPr lang="en-US" altLang="zh-CN" sz="2000" dirty="0">
                <a:solidFill>
                  <a:srgbClr val="0000FF"/>
                </a:solidFill>
              </a:rPr>
              <a:t>Instrumental noises</a:t>
            </a:r>
          </a:p>
          <a:p>
            <a:pPr marL="457200" indent="-457200">
              <a:buAutoNum type="arabicParenBoth"/>
            </a:pPr>
            <a:r>
              <a:rPr lang="en-US" altLang="zh-CN" sz="2000" dirty="0">
                <a:solidFill>
                  <a:srgbClr val="0000FF"/>
                </a:solidFill>
              </a:rPr>
              <a:t>Partial-sky surveys</a:t>
            </a:r>
          </a:p>
          <a:p>
            <a:pPr marL="457200" indent="-457200">
              <a:buAutoNum type="arabicParenBoth"/>
            </a:pPr>
            <a:r>
              <a:rPr lang="en-US" altLang="zh-CN" sz="2000" dirty="0">
                <a:solidFill>
                  <a:srgbClr val="0000FF"/>
                </a:solidFill>
              </a:rPr>
              <a:t>Foregrounds</a:t>
            </a:r>
          </a:p>
          <a:p>
            <a:pPr marL="457200" indent="-457200">
              <a:buAutoNum type="arabicParenBoth"/>
            </a:pPr>
            <a:r>
              <a:rPr lang="en-US" altLang="zh-CN" sz="2000" dirty="0">
                <a:solidFill>
                  <a:srgbClr val="0000FF"/>
                </a:solidFill>
              </a:rPr>
              <a:t>Systematics</a:t>
            </a:r>
          </a:p>
          <a:p>
            <a:pPr marL="457200" indent="-457200">
              <a:buAutoNum type="arabicParenBoth"/>
            </a:pPr>
            <a:r>
              <a:rPr lang="en-US" altLang="zh-CN" sz="2000" dirty="0">
                <a:solidFill>
                  <a:srgbClr val="0000FF"/>
                </a:solidFill>
              </a:rPr>
              <a:t>………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42102D-3D5C-457A-B2D0-B531CAFD8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26" y="0"/>
            <a:ext cx="11697547" cy="35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6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DEDB8-DF12-4C1E-B419-4EA1179C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78777-86CD-416B-9C75-39A26055A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CMB and cosmology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Statistical properties of CMB</a:t>
            </a:r>
          </a:p>
          <a:p>
            <a:endParaRPr lang="en-US" altLang="zh-CN" dirty="0"/>
          </a:p>
          <a:p>
            <a:r>
              <a:rPr lang="en-US" altLang="zh-CN" dirty="0"/>
              <a:t>Physics of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Detecting PGWs in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5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11D7D34-86DB-42A7-858A-DC17F7F13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C5AE09DF-276B-40BF-BB3D-67D448A5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211" y="6506678"/>
            <a:ext cx="7305576" cy="35132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</a:rPr>
              <a:t>Public package: http://CAMB.info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DEDB8-DF12-4C1E-B419-4EA1179C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78777-86CD-416B-9C75-39A26055A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CMB and cosmology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Statistical properties of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Physics of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Detecting PGWs in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6F934-A941-478D-8727-879035D5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Temperature</a:t>
            </a:r>
            <a:r>
              <a:rPr lang="en-US" altLang="zh-CN" b="1" dirty="0"/>
              <a:t> Anisotropy Spectrum sourced by </a:t>
            </a:r>
            <a:r>
              <a:rPr lang="en-US" altLang="zh-CN" b="1" dirty="0">
                <a:solidFill>
                  <a:srgbClr val="0000FF"/>
                </a:solidFill>
              </a:rPr>
              <a:t>Scalar</a:t>
            </a:r>
            <a:r>
              <a:rPr lang="en-US" altLang="zh-CN" b="1" dirty="0"/>
              <a:t> Fluctuations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8EC0C3-ACD9-491E-B795-A5FD7F197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The dominant scattering mechanism to affect CMB anisotropies is classical </a:t>
            </a:r>
            <a:r>
              <a:rPr lang="en-US" altLang="zh-CN" sz="2400" dirty="0">
                <a:solidFill>
                  <a:srgbClr val="FF0000"/>
                </a:solidFill>
              </a:rPr>
              <a:t>Thomson scattering off free electrons</a:t>
            </a:r>
            <a:r>
              <a:rPr lang="en-US" altLang="zh-CN" sz="2400" dirty="0"/>
              <a:t>.</a:t>
            </a:r>
          </a:p>
          <a:p>
            <a:r>
              <a:rPr lang="en-US" altLang="zh-CN" sz="2400" dirty="0"/>
              <a:t>For scalar fluctuations, the metric perturbations </a:t>
            </a:r>
            <a:r>
              <a:rPr lang="en-US" altLang="zh-CN" sz="2400" dirty="0">
                <a:solidFill>
                  <a:srgbClr val="FF0000"/>
                </a:solidFill>
              </a:rPr>
              <a:t>strongly coupled</a:t>
            </a:r>
            <a:r>
              <a:rPr lang="en-US" altLang="zh-CN" sz="2400" dirty="0"/>
              <a:t> with the matters (electrons, baryons, dark matters etc.) in the Universe.</a:t>
            </a:r>
          </a:p>
          <a:p>
            <a:r>
              <a:rPr lang="en-US" altLang="zh-CN" sz="2400" dirty="0"/>
              <a:t>The </a:t>
            </a:r>
            <a:r>
              <a:rPr lang="en-US" altLang="zh-CN" sz="2400" dirty="0">
                <a:solidFill>
                  <a:srgbClr val="FF0000"/>
                </a:solidFill>
              </a:rPr>
              <a:t>evolution</a:t>
            </a:r>
            <a:r>
              <a:rPr lang="en-US" altLang="zh-CN" sz="2400" dirty="0"/>
              <a:t> of the photon distribution function in the presence of Thomson scattering is: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7B89A9-2A58-4604-928F-6AF9993A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167304"/>
            <a:ext cx="8228966" cy="22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AE09DF-276B-40BF-BB3D-67D448A5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1173"/>
          </a:xfrm>
        </p:spPr>
        <p:txBody>
          <a:bodyPr/>
          <a:lstStyle/>
          <a:p>
            <a:pPr algn="ctr"/>
            <a:r>
              <a:rPr lang="en-US" altLang="zh-CN" b="1" dirty="0"/>
              <a:t>Physics of the Peaks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88FDE8-45A2-40C8-B221-EE195E9E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72" y="921173"/>
            <a:ext cx="6353388" cy="561509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 spectrum peaks come from those of the </a:t>
            </a:r>
            <a:r>
              <a:rPr lang="en-US" altLang="zh-CN" sz="2000" dirty="0">
                <a:solidFill>
                  <a:srgbClr val="0000FF"/>
                </a:solidFill>
              </a:rPr>
              <a:t>metric perturbations</a:t>
            </a:r>
            <a:r>
              <a:rPr lang="en-US" altLang="zh-CN" sz="2000" dirty="0"/>
              <a:t>.</a:t>
            </a:r>
          </a:p>
          <a:p>
            <a:r>
              <a:rPr lang="en-US" altLang="zh-CN" sz="2000" dirty="0"/>
              <a:t>In the beginning of the early universe, all particles (photons, electrons, </a:t>
            </a:r>
            <a:r>
              <a:rPr lang="en-US" altLang="zh-CN" sz="2000" dirty="0" err="1"/>
              <a:t>etc</a:t>
            </a:r>
            <a:r>
              <a:rPr lang="en-US" altLang="zh-CN" sz="2000" dirty="0"/>
              <a:t>) coupled together and formed </a:t>
            </a:r>
            <a:r>
              <a:rPr lang="en-US" altLang="zh-CN" sz="2000" dirty="0">
                <a:solidFill>
                  <a:srgbClr val="FF0000"/>
                </a:solidFill>
              </a:rPr>
              <a:t>a single gas (plasma)</a:t>
            </a:r>
            <a:r>
              <a:rPr lang="en-US" altLang="zh-CN" sz="2000" dirty="0"/>
              <a:t>. </a:t>
            </a:r>
          </a:p>
          <a:p>
            <a:r>
              <a:rPr lang="en-US" altLang="zh-CN" sz="2000" dirty="0"/>
              <a:t>As in air, a small disturbance in gas density would have propagated as a </a:t>
            </a:r>
            <a:r>
              <a:rPr lang="en-US" altLang="zh-CN" sz="2000" dirty="0">
                <a:solidFill>
                  <a:srgbClr val="FF0000"/>
                </a:solidFill>
              </a:rPr>
              <a:t>sound wave (Cosmic Acoustics).</a:t>
            </a:r>
          </a:p>
          <a:p>
            <a:r>
              <a:rPr lang="en-US" altLang="zh-CN" sz="2000" dirty="0"/>
              <a:t>In recombination stage, </a:t>
            </a:r>
            <a:r>
              <a:rPr lang="en-US" altLang="zh-CN" sz="2000" dirty="0">
                <a:solidFill>
                  <a:srgbClr val="FF0000"/>
                </a:solidFill>
              </a:rPr>
              <a:t>photons decoupled </a:t>
            </a:r>
            <a:r>
              <a:rPr lang="en-US" altLang="zh-CN" sz="2000" dirty="0"/>
              <a:t>from the plasma. </a:t>
            </a:r>
          </a:p>
          <a:p>
            <a:r>
              <a:rPr lang="en-US" altLang="zh-CN" sz="2000" dirty="0"/>
              <a:t>The coupling between matters and metric forms a set of </a:t>
            </a:r>
            <a:r>
              <a:rPr lang="en-US" altLang="zh-CN" sz="2000" dirty="0">
                <a:solidFill>
                  <a:srgbClr val="FF0000"/>
                </a:solidFill>
              </a:rPr>
              <a:t>overtones of sound wave</a:t>
            </a:r>
            <a:r>
              <a:rPr lang="en-US" altLang="zh-CN" sz="2000" dirty="0"/>
              <a:t>, where the length is the cosmic sound horizon at recombination stage. </a:t>
            </a:r>
          </a:p>
          <a:p>
            <a:r>
              <a:rPr lang="en-US" altLang="zh-CN" sz="2000" dirty="0"/>
              <a:t>Under the action of </a:t>
            </a:r>
            <a:r>
              <a:rPr lang="en-US" altLang="zh-CN" sz="2000" dirty="0">
                <a:solidFill>
                  <a:srgbClr val="FF0000"/>
                </a:solidFill>
              </a:rPr>
              <a:t>gravity</a:t>
            </a:r>
            <a:r>
              <a:rPr lang="en-US" altLang="zh-CN" sz="2000" dirty="0"/>
              <a:t>, the distribution of photons become </a:t>
            </a:r>
            <a:r>
              <a:rPr lang="en-US" altLang="zh-CN" sz="2000" dirty="0">
                <a:solidFill>
                  <a:srgbClr val="FF0000"/>
                </a:solidFill>
              </a:rPr>
              <a:t>anisotropic</a:t>
            </a:r>
            <a:r>
              <a:rPr lang="en-US" altLang="zh-CN" sz="2000" dirty="0"/>
              <a:t> (hotter or colder), which tracks the gravitational potential anisotropy.</a:t>
            </a:r>
          </a:p>
          <a:p>
            <a:r>
              <a:rPr lang="en-US" altLang="zh-CN" sz="2000" dirty="0"/>
              <a:t>Therefore, </a:t>
            </a:r>
            <a:r>
              <a:rPr lang="en-US" altLang="zh-CN" sz="2000" dirty="0">
                <a:solidFill>
                  <a:srgbClr val="0000FF"/>
                </a:solidFill>
              </a:rPr>
              <a:t>the peak of CMB spectrum corresponds to the length of overtones (related to the sound horizon).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F2CFEC-D2FA-4F20-A340-2F09F4D5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737" y="1016000"/>
            <a:ext cx="5316893" cy="30985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C999E2-AB75-4814-8D57-A593E155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37" y="4422192"/>
            <a:ext cx="5642802" cy="20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DC5E10-6156-4502-8505-80DDBD86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3439"/>
          </a:xfrm>
        </p:spPr>
        <p:txBody>
          <a:bodyPr/>
          <a:lstStyle/>
          <a:p>
            <a:pPr algn="ctr"/>
            <a:r>
              <a:rPr lang="en-US" altLang="zh-CN" b="1" dirty="0"/>
              <a:t>Sachs-Wolfe effect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196E61-B604-43DD-8415-EA4EF8BFA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8831"/>
            <a:ext cx="10515600" cy="4585230"/>
          </a:xfrm>
        </p:spPr>
        <p:txBody>
          <a:bodyPr>
            <a:normAutofit/>
          </a:bodyPr>
          <a:lstStyle/>
          <a:p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altLang="zh-CN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Sachs–Wolfe effect</a:t>
            </a:r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is a property of the </a:t>
            </a:r>
            <a:r>
              <a:rPr lang="en-US" altLang="zh-CN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CMB</a:t>
            </a:r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in which photons from the CMB are  </a:t>
            </a:r>
            <a:r>
              <a:rPr lang="en-US" altLang="zh-CN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Gravitational redshift"/>
              </a:rPr>
              <a:t>gravitationally redshifted</a:t>
            </a:r>
            <a:r>
              <a:rPr lang="en-US" altLang="zh-CN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causing the CMB spectrum to appear uneven. This effect is the predominant source of fluctuations.</a:t>
            </a:r>
          </a:p>
          <a:p>
            <a:endParaRPr lang="en-US" altLang="zh-CN" sz="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Sachs–Wolfe (SW) effect: </a:t>
            </a:r>
            <a:r>
              <a:rPr lang="en-US" altLang="zh-CN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It is caused by gravitational redshift occurring at the 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  <a:hlinkClick r:id="rId3" tooltip="Cosmic microwave background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surface of last scattering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. The effect is not constant across the sky due to differences in the matter/energy density at the time of last scattering.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It depends only on the state of universe at recombination.</a:t>
            </a:r>
          </a:p>
          <a:p>
            <a:endParaRPr lang="en-US" altLang="zh-CN" sz="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</a:rPr>
              <a:t>Integrated Sachs–Wolfe (ISW) effect: 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It is also caused by gravitational redshift, but it occurs between the surface of last scattering and the Earth. 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It depends on the evolution history after recombination, including the information of ‘dark energy’.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4E2365-F91E-4486-8E04-82FC6498F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0" y="4458687"/>
            <a:ext cx="7602114" cy="23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DCEABE-B9F8-4A9A-A31D-45466972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103" y="134029"/>
            <a:ext cx="7430321" cy="5291411"/>
          </a:xfrm>
          <a:prstGeom prst="rect">
            <a:avLst/>
          </a:prstGeom>
        </p:spPr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7EF01BEC-6343-4EEA-AA71-3ED549E24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08" y="5425440"/>
            <a:ext cx="11548532" cy="1212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The </a:t>
            </a:r>
            <a:r>
              <a:rPr lang="en-US" altLang="zh-CN" sz="2400" dirty="0">
                <a:solidFill>
                  <a:srgbClr val="FF0000"/>
                </a:solidFill>
              </a:rPr>
              <a:t>Doppler term</a:t>
            </a:r>
            <a:r>
              <a:rPr lang="en-US" altLang="zh-CN" sz="2400" dirty="0"/>
              <a:t> is caused by the moving of electrons, which tends to smooth the gravitational potential well. </a:t>
            </a:r>
          </a:p>
          <a:p>
            <a:pPr marL="0" indent="0">
              <a:buNone/>
            </a:pPr>
            <a:r>
              <a:rPr lang="en-US" altLang="zh-CN" sz="2400" dirty="0"/>
              <a:t>Therefore, this effect tends to </a:t>
            </a:r>
            <a:r>
              <a:rPr lang="en-US" altLang="zh-CN" sz="2400" dirty="0">
                <a:solidFill>
                  <a:srgbClr val="FF0000"/>
                </a:solidFill>
              </a:rPr>
              <a:t>fill</a:t>
            </a:r>
            <a:r>
              <a:rPr lang="en-US" altLang="zh-CN" sz="2400" dirty="0"/>
              <a:t> in power between the acoustic peaks.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4782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4B20FE-52C1-4FAB-B4FA-10BF79113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Silk damping (diffusion damping)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887BF3-BD0F-41BD-B1B9-ADA35487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93" y="1825625"/>
            <a:ext cx="5344159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During the epoch of recombination, diffusing photons travelled from hot regions of space to cold ones, </a:t>
            </a:r>
            <a:r>
              <a:rPr lang="en-US" altLang="zh-CN" sz="2400" dirty="0" err="1">
                <a:solidFill>
                  <a:srgbClr val="FF0000"/>
                </a:solidFill>
              </a:rPr>
              <a:t>equalising</a:t>
            </a:r>
            <a:r>
              <a:rPr lang="en-US" altLang="zh-CN" sz="2400" dirty="0"/>
              <a:t> the temperatures of these regions. </a:t>
            </a:r>
          </a:p>
          <a:p>
            <a:endParaRPr lang="en-US" altLang="zh-CN" sz="2400" dirty="0"/>
          </a:p>
          <a:p>
            <a:r>
              <a:rPr lang="en-US" altLang="zh-CN" sz="2400" dirty="0"/>
              <a:t>Qualitatively speaking, the </a:t>
            </a:r>
            <a:r>
              <a:rPr lang="en-US" altLang="zh-CN" sz="2400" dirty="0">
                <a:solidFill>
                  <a:srgbClr val="FF0000"/>
                </a:solidFill>
              </a:rPr>
              <a:t>smaller</a:t>
            </a:r>
            <a:r>
              <a:rPr lang="en-US" altLang="zh-CN" sz="2400" dirty="0"/>
              <a:t> scales, the </a:t>
            </a:r>
            <a:r>
              <a:rPr lang="en-US" altLang="zh-CN" sz="2400" dirty="0">
                <a:solidFill>
                  <a:srgbClr val="FF0000"/>
                </a:solidFill>
              </a:rPr>
              <a:t>more thorough </a:t>
            </a:r>
            <a:r>
              <a:rPr lang="en-US" altLang="zh-CN" sz="2400" dirty="0"/>
              <a:t>of the scattering, and the </a:t>
            </a:r>
            <a:r>
              <a:rPr lang="en-US" altLang="zh-CN" sz="2400" dirty="0">
                <a:solidFill>
                  <a:srgbClr val="FF0000"/>
                </a:solidFill>
              </a:rPr>
              <a:t>smaller</a:t>
            </a:r>
            <a:r>
              <a:rPr lang="en-US" altLang="zh-CN" sz="2400" dirty="0"/>
              <a:t> anisotropies.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E68F5A-BC5D-4BEC-9616-9277B299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252" y="1825625"/>
            <a:ext cx="5838093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AD14476-1D29-4F5E-8B5A-704EA3B2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7" y="83026"/>
            <a:ext cx="11954933" cy="6691948"/>
          </a:xfrm>
        </p:spPr>
      </p:pic>
    </p:spTree>
    <p:extLst>
      <p:ext uri="{BB962C8B-B14F-4D97-AF65-F5344CB8AC3E}">
        <p14:creationId xmlns:p14="http://schemas.microsoft.com/office/powerpoint/2010/main" val="23495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F0FDAD-D127-489B-84FF-B4D922A5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" y="61065"/>
            <a:ext cx="12071245" cy="674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968F8A7-1B25-4985-8EBE-49E634C28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" y="47835"/>
            <a:ext cx="12060450" cy="67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73878D9-2CDF-4BBE-8E1C-52862A6A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105"/>
            <a:ext cx="4316102" cy="52865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0B34FE-4292-4EF6-934C-EC764487C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213" y="684105"/>
            <a:ext cx="7450668" cy="52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1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6F934-A941-478D-8727-879035D5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Polarization</a:t>
            </a:r>
            <a:r>
              <a:rPr lang="en-US" altLang="zh-CN" b="1" dirty="0"/>
              <a:t> Anisotropy Spectrum sourced by </a:t>
            </a:r>
            <a:r>
              <a:rPr lang="en-US" altLang="zh-CN" b="1" dirty="0">
                <a:solidFill>
                  <a:srgbClr val="0000FF"/>
                </a:solidFill>
              </a:rPr>
              <a:t>Scalar</a:t>
            </a:r>
            <a:r>
              <a:rPr lang="en-US" altLang="zh-CN" b="1" dirty="0"/>
              <a:t> Fluctuations</a:t>
            </a:r>
            <a:endParaRPr lang="zh-CN" altLang="en-US" b="1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C8FE8AC-BD20-4D62-A7F7-FE2E8869F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373" y="1913678"/>
            <a:ext cx="6978227" cy="4311015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The cosmic microwave background is </a:t>
            </a:r>
            <a:r>
              <a:rPr lang="en-US" altLang="zh-CN" sz="2400" dirty="0">
                <a:solidFill>
                  <a:srgbClr val="FF0000"/>
                </a:solidFill>
              </a:rPr>
              <a:t>polarized</a:t>
            </a:r>
            <a:r>
              <a:rPr lang="en-US" altLang="zh-CN" sz="2400" dirty="0"/>
              <a:t> at the level of a few </a:t>
            </a:r>
            <a:r>
              <a:rPr lang="en-US" altLang="zh-CN" sz="2400" dirty="0">
                <a:solidFill>
                  <a:srgbClr val="FF0000"/>
                </a:solidFill>
              </a:rPr>
              <a:t>microkelvin</a:t>
            </a:r>
            <a:r>
              <a:rPr lang="en-US" altLang="zh-CN" sz="2400" dirty="0"/>
              <a:t>.</a:t>
            </a:r>
          </a:p>
          <a:p>
            <a:endParaRPr lang="en-US" altLang="zh-CN" sz="800" dirty="0"/>
          </a:p>
          <a:p>
            <a:r>
              <a:rPr lang="en-US" altLang="zh-CN" sz="2400" dirty="0"/>
              <a:t>The </a:t>
            </a:r>
            <a:r>
              <a:rPr lang="en-US" altLang="zh-CN" sz="2400" dirty="0">
                <a:solidFill>
                  <a:srgbClr val="FF0000"/>
                </a:solidFill>
              </a:rPr>
              <a:t>linear polarization </a:t>
            </a:r>
            <a:r>
              <a:rPr lang="en-US" altLang="zh-CN" sz="2400" dirty="0"/>
              <a:t>can be generated by the </a:t>
            </a:r>
            <a:r>
              <a:rPr lang="en-US" altLang="zh-CN" sz="2400" dirty="0">
                <a:solidFill>
                  <a:srgbClr val="FF0000"/>
                </a:solidFill>
              </a:rPr>
              <a:t>Thomson scattering </a:t>
            </a:r>
            <a:r>
              <a:rPr lang="en-US" altLang="zh-CN" sz="2400" dirty="0"/>
              <a:t>of CMB photons (</a:t>
            </a:r>
            <a:r>
              <a:rPr lang="en-US" altLang="zh-CN" sz="2400" dirty="0">
                <a:solidFill>
                  <a:srgbClr val="0000FF"/>
                </a:solidFill>
              </a:rPr>
              <a:t>right</a:t>
            </a:r>
            <a:r>
              <a:rPr lang="en-US" altLang="zh-CN" sz="2400" dirty="0"/>
              <a:t>). </a:t>
            </a:r>
          </a:p>
          <a:p>
            <a:endParaRPr lang="en-US" altLang="zh-CN" sz="800" dirty="0"/>
          </a:p>
          <a:p>
            <a:r>
              <a:rPr lang="en-US" altLang="zh-CN" sz="2400" dirty="0"/>
              <a:t>Two factors are needed: </a:t>
            </a:r>
            <a:r>
              <a:rPr lang="en-US" altLang="zh-CN" sz="2400" dirty="0">
                <a:solidFill>
                  <a:srgbClr val="FF0000"/>
                </a:solidFill>
              </a:rPr>
              <a:t>(1) Temperature anisotropies; (2) Free electrons</a:t>
            </a:r>
            <a:r>
              <a:rPr lang="en-US" altLang="zh-CN" sz="2400" dirty="0"/>
              <a:t>, which can be satisfied only in two stage of the Universe</a:t>
            </a:r>
            <a:r>
              <a:rPr lang="en-US" altLang="zh-CN" sz="2400" dirty="0">
                <a:solidFill>
                  <a:srgbClr val="0000FF"/>
                </a:solidFill>
              </a:rPr>
              <a:t>: </a:t>
            </a:r>
          </a:p>
          <a:p>
            <a:r>
              <a:rPr lang="en-US" altLang="zh-CN" sz="2400" dirty="0">
                <a:solidFill>
                  <a:srgbClr val="0000FF"/>
                </a:solidFill>
              </a:rPr>
              <a:t> @ recombination stage (z~1100)</a:t>
            </a:r>
            <a:r>
              <a:rPr lang="en-US" altLang="zh-CN" sz="2400" dirty="0"/>
              <a:t>, </a:t>
            </a:r>
          </a:p>
          <a:p>
            <a:r>
              <a:rPr lang="en-US" altLang="zh-CN" sz="2400" dirty="0">
                <a:solidFill>
                  <a:srgbClr val="0000FF"/>
                </a:solidFill>
              </a:rPr>
              <a:t> @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reionization stage (z~10).</a:t>
            </a:r>
            <a:endParaRPr lang="en-US" altLang="zh-CN" sz="2400" dirty="0"/>
          </a:p>
          <a:p>
            <a:endParaRPr lang="zh-CN" altLang="en-US" sz="2000" dirty="0"/>
          </a:p>
        </p:txBody>
      </p:sp>
      <p:pic>
        <p:nvPicPr>
          <p:cNvPr id="5" name="Picture 5" descr="http://background.uchicago.edu/~whu/intermediate/Polarization/polarization1.gif">
            <a:extLst>
              <a:ext uri="{FF2B5EF4-FFF2-40B4-BE49-F238E27FC236}">
                <a16:creationId xmlns:a16="http://schemas.microsoft.com/office/drawing/2014/main" id="{7AA01FF9-74E3-45BC-9FFA-365CB6E3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07" y="1994958"/>
            <a:ext cx="4060720" cy="40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0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1938B-0D45-4F48-A7C0-E0CD532C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8200" cy="1325563"/>
          </a:xfrm>
        </p:spPr>
        <p:txBody>
          <a:bodyPr/>
          <a:lstStyle/>
          <a:p>
            <a:pPr algn="ctr"/>
            <a:r>
              <a:rPr lang="en-US" altLang="zh-CN" b="1" dirty="0"/>
              <a:t>CMB and cosmology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A33F7D-817A-4545-AAEB-1EC8ABA25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825624"/>
            <a:ext cx="7999307" cy="471741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the Big Bang cosmological model, during the earliest periods, the universe was filled with an opaque fog of dense, </a:t>
            </a:r>
            <a:r>
              <a:rPr lang="en-US" altLang="zh-CN" sz="20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hot plasma of sub-atomic particles</a:t>
            </a:r>
            <a:r>
              <a:rPr lang="en-US" altLang="zh-CN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altLang="zh-CN" sz="90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CN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 the universe expanded, this plasma cooled to the point where protons and electrons </a:t>
            </a:r>
            <a:r>
              <a:rPr lang="en-US" altLang="zh-CN" sz="20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combined</a:t>
            </a:r>
            <a:r>
              <a:rPr lang="en-US" altLang="zh-CN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form neutral atoms of mostly hydrogen.</a:t>
            </a:r>
          </a:p>
          <a:p>
            <a:endParaRPr lang="en-US" altLang="zh-CN" sz="9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T</a:t>
            </a:r>
            <a:r>
              <a:rPr lang="en-US" altLang="zh-CN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hese atoms could not scatter thermal radiation by Thomson scattering, and so the universe became </a:t>
            </a:r>
            <a:r>
              <a:rPr lang="en-US" altLang="zh-CN" sz="20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transparent</a:t>
            </a:r>
            <a:r>
              <a:rPr lang="en-US" altLang="zh-CN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Known as the </a:t>
            </a:r>
            <a:r>
              <a:rPr lang="en-US" altLang="zh-CN" sz="20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recombination epoch</a:t>
            </a:r>
            <a:r>
              <a:rPr lang="en-US" altLang="zh-CN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this decoupling event released photons to travel freely through space, which formed the CMB radiation.</a:t>
            </a:r>
          </a:p>
          <a:p>
            <a:endParaRPr lang="en-US" altLang="zh-CN" sz="90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The recombination epoch occurred at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z~1100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, where the age of the Universe is about 380,000 years old, and the temperature is about 3000K.</a:t>
            </a:r>
          </a:p>
          <a:p>
            <a:endParaRPr lang="en-US" altLang="zh-CN" sz="9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The CMB radiation continued to cool, with the expansion of the Universe, and today the peak should be at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microwave band</a:t>
            </a:r>
            <a:r>
              <a:rPr lang="en-US" altLang="zh-CN" sz="20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E1BA1E-3279-4A4F-86AD-31CF0714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482" y="157321"/>
            <a:ext cx="3528803" cy="65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6D4DB94-1EE9-40A6-BF0E-AEE96301A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03BD6-52ED-4324-9792-E7467C869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39B5075-4853-4BF5-9D41-93D97918A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6125" cy="6858001"/>
          </a:xfrm>
        </p:spPr>
      </p:pic>
    </p:spTree>
    <p:extLst>
      <p:ext uri="{BB962C8B-B14F-4D97-AF65-F5344CB8AC3E}">
        <p14:creationId xmlns:p14="http://schemas.microsoft.com/office/powerpoint/2010/main" val="5179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6F934-A941-478D-8727-879035D5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Temperature</a:t>
            </a:r>
            <a:r>
              <a:rPr lang="en-US" altLang="zh-CN" b="1" dirty="0"/>
              <a:t> Anisotropy Spectrum sourced by Primordial </a:t>
            </a:r>
            <a:r>
              <a:rPr lang="en-US" altLang="zh-CN" b="1" dirty="0">
                <a:solidFill>
                  <a:srgbClr val="0000FF"/>
                </a:solidFill>
              </a:rPr>
              <a:t>Gravitational Waves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10F034-5D52-455A-8D1F-026537DE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37" y="1834514"/>
            <a:ext cx="5775536" cy="44315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0E80A3-A966-4E2B-B4DC-FDAC577A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7" y="1951884"/>
            <a:ext cx="5161280" cy="39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45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338FA-A7B3-49FA-B7AB-E8B72471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833119"/>
            <a:ext cx="5149516" cy="546608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Peak scale?</a:t>
            </a:r>
          </a:p>
          <a:p>
            <a:pPr marL="0" indent="0">
              <a:buNone/>
            </a:pPr>
            <a:r>
              <a:rPr lang="en-US" altLang="zh-CN" sz="2000" dirty="0"/>
              <a:t>PGW has no coupling with matter, so they evolve independently.</a:t>
            </a:r>
          </a:p>
          <a:p>
            <a:pPr marL="0" indent="0">
              <a:buNone/>
            </a:pPr>
            <a:r>
              <a:rPr lang="en-US" altLang="zh-CN" sz="2000" dirty="0"/>
              <a:t>In the recombination epoch, the wave with </a:t>
            </a:r>
            <a:r>
              <a:rPr lang="en-US" altLang="zh-CN" sz="2000" dirty="0">
                <a:solidFill>
                  <a:srgbClr val="FF0000"/>
                </a:solidFill>
              </a:rPr>
              <a:t>k=</a:t>
            </a:r>
            <a:r>
              <a:rPr lang="en-US" altLang="zh-CN" sz="2000" dirty="0" err="1">
                <a:solidFill>
                  <a:srgbClr val="FF0000"/>
                </a:solidFill>
              </a:rPr>
              <a:t>aH</a:t>
            </a:r>
            <a:r>
              <a:rPr lang="en-US" altLang="zh-CN" sz="2000" dirty="0">
                <a:solidFill>
                  <a:srgbClr val="FF0000"/>
                </a:solidFill>
              </a:rPr>
              <a:t> (horizon), </a:t>
            </a:r>
            <a:r>
              <a:rPr lang="en-US" altLang="zh-CN" sz="2000" dirty="0"/>
              <a:t>it begins to damp, and its amplitude is largest. </a:t>
            </a:r>
          </a:p>
          <a:p>
            <a:pPr marL="0" indent="0">
              <a:buNone/>
            </a:pPr>
            <a:r>
              <a:rPr lang="en-US" altLang="zh-CN" sz="2000" dirty="0"/>
              <a:t>Its wavelength corresponds to the peak scale of CMB.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Why damping?</a:t>
            </a:r>
          </a:p>
          <a:p>
            <a:pPr marL="0" indent="0">
              <a:buNone/>
            </a:pPr>
            <a:r>
              <a:rPr lang="en-US" altLang="zh-CN" sz="2000" dirty="0"/>
              <a:t>Waves with larger k corresponds to small scale (i.e. larger l).</a:t>
            </a:r>
          </a:p>
          <a:p>
            <a:pPr marL="0" indent="0">
              <a:buNone/>
            </a:pPr>
            <a:r>
              <a:rPr lang="en-US" altLang="zh-CN" sz="2000" dirty="0"/>
              <a:t>Larger k enters horizon earlier, and damping earlier, and amplitude at recombination smaller. </a:t>
            </a:r>
            <a:r>
              <a:rPr lang="en-US" altLang="zh-CN" sz="2000" dirty="0">
                <a:solidFill>
                  <a:srgbClr val="FF0000"/>
                </a:solidFill>
              </a:rPr>
              <a:t>So, larger l, smaller spectrum.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5FDE08-5001-4562-B4A1-DE741578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314" y="664738"/>
            <a:ext cx="7004373" cy="563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7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6F934-A941-478D-8727-879035D5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Polarization</a:t>
            </a:r>
            <a:r>
              <a:rPr lang="en-US" altLang="zh-CN" b="1" dirty="0"/>
              <a:t> Anisotropy Spectrum sourced by Primordial </a:t>
            </a:r>
            <a:r>
              <a:rPr lang="en-US" altLang="zh-CN" b="1" dirty="0">
                <a:solidFill>
                  <a:srgbClr val="0000FF"/>
                </a:solidFill>
              </a:rPr>
              <a:t>Gravitational Waves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67D5D3-F316-456D-AA3A-6C1FCB1B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546" y="2036501"/>
            <a:ext cx="7903292" cy="44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2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F0F38-9881-44BF-A2E1-0019602DD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94419" cy="42742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B6AC4C-2CED-4D65-9210-8239D7CA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50" y="3188231"/>
            <a:ext cx="6188149" cy="3669769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008DC14C-B756-4B85-8C07-D8DF13F62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90" y="4713766"/>
            <a:ext cx="4954772" cy="1903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Density perturbation can generate the E-mode polarization, but no B-mode.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3898231F-484F-4CED-8D99-6C9598AEE31E}"/>
              </a:ext>
            </a:extLst>
          </p:cNvPr>
          <p:cNvSpPr txBox="1">
            <a:spLocks/>
          </p:cNvSpPr>
          <p:nvPr/>
        </p:nvSpPr>
        <p:spPr>
          <a:xfrm>
            <a:off x="6719776" y="752903"/>
            <a:ext cx="4954772" cy="2435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Gravitational wave can generate both E-mode and B-mode polarization.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96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C9BD824-0C82-4773-AAAD-352328314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51" y="0"/>
            <a:ext cx="10384465" cy="68580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B37D4D9F-4F2D-428E-BD7B-F9FCF4E37F7E}"/>
              </a:ext>
            </a:extLst>
          </p:cNvPr>
          <p:cNvSpPr/>
          <p:nvPr/>
        </p:nvSpPr>
        <p:spPr>
          <a:xfrm>
            <a:off x="2931750" y="2606946"/>
            <a:ext cx="2106507" cy="2546773"/>
          </a:xfrm>
          <a:prstGeom prst="ellipse">
            <a:avLst/>
          </a:prstGeom>
          <a:solidFill>
            <a:schemeClr val="accent4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outerShdw blurRad="50800" dist="50800" dir="5400000" algn="ctr" rotWithShape="0">
                  <a:srgbClr val="000000">
                    <a:alpha val="19000"/>
                  </a:srgbClr>
                </a:outerShdw>
              </a:effectLst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FBB2236-D7E5-4CC8-A233-5168413BC9E0}"/>
              </a:ext>
            </a:extLst>
          </p:cNvPr>
          <p:cNvSpPr/>
          <p:nvPr/>
        </p:nvSpPr>
        <p:spPr>
          <a:xfrm>
            <a:off x="6939516" y="2199167"/>
            <a:ext cx="1920949" cy="2459665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3ED3A4-5670-44DD-BC47-08FA1E7CE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48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74458D-3D59-4813-9C06-D9A8FDF5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05023"/>
          </a:xfrm>
        </p:spPr>
        <p:txBody>
          <a:bodyPr/>
          <a:lstStyle/>
          <a:p>
            <a:pPr algn="ctr"/>
            <a:r>
              <a:rPr lang="en-US" altLang="zh-CN" b="1" dirty="0"/>
              <a:t>Effect of cosmic weak lensing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D6231C-AB1B-4067-9E4B-413C9D37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9079"/>
            <a:ext cx="10515600" cy="5127884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In addition to the first-order effects as mentioned above, there are several </a:t>
            </a:r>
            <a:r>
              <a:rPr lang="en-US" altLang="zh-CN" sz="2400" dirty="0">
                <a:solidFill>
                  <a:srgbClr val="FF0000"/>
                </a:solidFill>
              </a:rPr>
              <a:t>second-order effects </a:t>
            </a:r>
            <a:r>
              <a:rPr lang="en-US" altLang="zh-CN" sz="2400" dirty="0"/>
              <a:t>(cosmic weak lensing, </a:t>
            </a:r>
            <a:r>
              <a:rPr lang="en-US" altLang="zh-CN" sz="2400" dirty="0" err="1"/>
              <a:t>Sunyaev-Zeldovich</a:t>
            </a:r>
            <a:r>
              <a:rPr lang="en-US" altLang="zh-CN" sz="2400" dirty="0"/>
              <a:t> effect and so on) which can also slightly affect the CMB power spectra.</a:t>
            </a:r>
          </a:p>
          <a:p>
            <a:r>
              <a:rPr lang="en-US" altLang="zh-CN" sz="2400" dirty="0"/>
              <a:t>Here, we only introduce the </a:t>
            </a:r>
            <a:r>
              <a:rPr lang="en-US" altLang="zh-CN" sz="2400" dirty="0">
                <a:solidFill>
                  <a:srgbClr val="FF0000"/>
                </a:solidFill>
              </a:rPr>
              <a:t>cosmic weak lensing effect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08AEB4-5DBC-4241-86D6-4D02F53F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77" y="2677632"/>
            <a:ext cx="7326445" cy="40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5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1108DD-83EF-465C-8224-072BB0A98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90" y="0"/>
            <a:ext cx="900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80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A475D-19D9-48F1-BA52-F600AA95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9018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FF"/>
                </a:solidFill>
              </a:rPr>
              <a:t>Perfect</a:t>
            </a:r>
            <a:r>
              <a:rPr lang="en-US" altLang="zh-CN" b="1" dirty="0"/>
              <a:t> Planck Thermal Spectrum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31EBD1-62A9-442E-8D21-375C6EB0F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73" y="1449493"/>
            <a:ext cx="7407776" cy="4856480"/>
          </a:xfrm>
        </p:spPr>
        <p:txBody>
          <a:bodyPr>
            <a:normAutofit/>
          </a:bodyPr>
          <a:lstStyle/>
          <a:p>
            <a:r>
              <a:rPr lang="en-US" altLang="zh-CN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altLang="zh-CN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CMB is </a:t>
            </a:r>
            <a:r>
              <a:rPr lang="en-US" altLang="zh-CN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 emission of 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uniform black body thermal</a:t>
            </a:r>
            <a:r>
              <a:rPr lang="en-US" altLang="zh-CN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energy coming from all </a:t>
            </a:r>
            <a:r>
              <a:rPr lang="en-US" altLang="zh-CN" sz="2400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directions with a </a:t>
            </a:r>
            <a:r>
              <a:rPr lang="en-US" altLang="zh-CN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temperature of 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2.72548±0.00057 K</a:t>
            </a:r>
            <a:r>
              <a:rPr lang="en-US" altLang="zh-CN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(from COEB observations).</a:t>
            </a:r>
          </a:p>
          <a:p>
            <a:endParaRPr lang="en-US" altLang="zh-CN" sz="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Subtracting </a:t>
            </a:r>
            <a:r>
              <a:rPr lang="en-US" altLang="zh-CN" sz="2400" dirty="0">
                <a:solidFill>
                  <a:srgbClr val="202122"/>
                </a:solidFill>
                <a:latin typeface="Arial" panose="020B0604020202020204" pitchFamily="34" charset="0"/>
              </a:rPr>
              <a:t>the prefect thermal spectrum, we find a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</a:rPr>
              <a:t>dipole anisotropy</a:t>
            </a:r>
            <a:r>
              <a:rPr lang="en-US" altLang="zh-CN" sz="2400" dirty="0">
                <a:solidFill>
                  <a:srgbClr val="202122"/>
                </a:solidFill>
                <a:latin typeface="Arial" panose="020B0604020202020204" pitchFamily="34" charset="0"/>
              </a:rPr>
              <a:t> from the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</a:rPr>
              <a:t>Doppler shift </a:t>
            </a:r>
            <a:r>
              <a:rPr lang="en-US" altLang="zh-CN" sz="2400" dirty="0">
                <a:solidFill>
                  <a:srgbClr val="202122"/>
                </a:solidFill>
                <a:latin typeface="Arial" panose="020B0604020202020204" pitchFamily="34" charset="0"/>
              </a:rPr>
              <a:t>of the background radiation with amplitude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</a:rPr>
              <a:t>~ 3.35mK</a:t>
            </a:r>
            <a:r>
              <a:rPr lang="en-US" altLang="zh-CN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endParaRPr lang="en-US" altLang="zh-CN" sz="8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altLang="zh-CN" sz="2400" dirty="0">
                <a:solidFill>
                  <a:srgbClr val="202122"/>
                </a:solidFill>
                <a:latin typeface="Arial" panose="020B0604020202020204" pitchFamily="34" charset="0"/>
              </a:rPr>
              <a:t>This dipole is caused by the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</a:rPr>
              <a:t>peculiar velocity of the Sun</a:t>
            </a:r>
            <a:r>
              <a:rPr lang="en-US" altLang="zh-CN" sz="2400" dirty="0">
                <a:solidFill>
                  <a:srgbClr val="202122"/>
                </a:solidFill>
                <a:latin typeface="Arial" panose="020B0604020202020204" pitchFamily="34" charset="0"/>
              </a:rPr>
              <a:t> relative to the comoving cosmic rest frame as it moves at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</a:rPr>
              <a:t>369.82 ± 0.11 km/s </a:t>
            </a:r>
            <a:r>
              <a:rPr lang="en-US" altLang="zh-CN" sz="2400" dirty="0">
                <a:solidFill>
                  <a:srgbClr val="202122"/>
                </a:solidFill>
                <a:latin typeface="Arial" panose="020B0604020202020204" pitchFamily="34" charset="0"/>
              </a:rPr>
              <a:t>towards the constellation Crater near its boundary with the constellation Leo.</a:t>
            </a:r>
            <a:endParaRPr lang="zh-CN" altLang="en-US" sz="24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62C9F6-25AC-4A2D-B6D2-F24EFCB1E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249" y="1341386"/>
            <a:ext cx="3959359" cy="29371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48FBD-0600-40F3-9763-58426D273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39" y="4278578"/>
            <a:ext cx="3976688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7FC08C-1411-461D-9588-F5B46C69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08" y="0"/>
            <a:ext cx="9157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22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8AFF8C-23C9-48AB-949A-CE8FF45F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12" y="0"/>
            <a:ext cx="1007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6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EFF1390-5ED6-4311-A92A-D14B6B40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52412"/>
            <a:ext cx="1209675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72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6C96F0-E395-43C0-921A-CD82CDD66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389B5A-3DD1-4EC7-9067-2EC53FD18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8B5C06-37E4-4DDA-9C39-0745A7F4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96" y="0"/>
            <a:ext cx="10929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05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DEDB8-DF12-4C1E-B419-4EA1179C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78777-86CD-416B-9C75-39A26055A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CMB and cosmology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Statistical properties of CMB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Physics of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/>
              <a:t>Detecting PGWs in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灯片编号占位符 7">
            <a:extLst>
              <a:ext uri="{FF2B5EF4-FFF2-40B4-BE49-F238E27FC236}">
                <a16:creationId xmlns:a16="http://schemas.microsoft.com/office/drawing/2014/main" id="{42CFB8CD-6931-4117-BA74-CFCA2FCEBF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CDCCA2A5-C7F4-4686-A5F7-C57553C79893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55</a:t>
            </a:fld>
            <a:endParaRPr lang="en-US" altLang="zh-CN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EDF67972-803B-4F5C-8650-BD087A460A4E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847850" y="188913"/>
            <a:ext cx="8540750" cy="1143000"/>
          </a:xfrm>
          <a:ln>
            <a:solidFill>
              <a:srgbClr val="00FF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zh-CN" altLang="en-US" sz="5400" b="1" dirty="0">
                <a:solidFill>
                  <a:srgbClr val="000000"/>
                </a:solidFill>
              </a:rPr>
              <a:t>CMB power spectra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9AF4E68B-4E38-46E3-A48B-117F631AE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688" y="1557338"/>
            <a:ext cx="2364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3300"/>
                </a:solidFill>
              </a:rPr>
              <a:t>Density perturbations</a:t>
            </a:r>
            <a:endParaRPr lang="zh-CN" altLang="en-US" sz="1800" dirty="0">
              <a:solidFill>
                <a:srgbClr val="FF3300"/>
              </a:solidFill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7F99C898-613C-4C3F-B681-95474CC49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1" y="1547814"/>
            <a:ext cx="359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FF3300"/>
                </a:solidFill>
              </a:rPr>
              <a:t>Primordial gravitational waves</a:t>
            </a:r>
          </a:p>
        </p:txBody>
      </p:sp>
      <p:graphicFrame>
        <p:nvGraphicFramePr>
          <p:cNvPr id="23558" name="Object 5">
            <a:extLst>
              <a:ext uri="{FF2B5EF4-FFF2-40B4-BE49-F238E27FC236}">
                <a16:creationId xmlns:a16="http://schemas.microsoft.com/office/drawing/2014/main" id="{B91702F1-2D0A-49CA-82FD-E383041047C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24000" y="1917700"/>
          <a:ext cx="91440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r:id="rId3" imgW="9097645" imgH="4982270" progId="Paint.Picture">
                  <p:embed/>
                </p:oleObj>
              </mc:Choice>
              <mc:Fallback>
                <p:oleObj r:id="rId3" imgW="9097645" imgH="4982270" progId="Paint.Picture">
                  <p:embed/>
                  <p:pic>
                    <p:nvPicPr>
                      <p:cNvPr id="23558" name="Object 5">
                        <a:extLst>
                          <a:ext uri="{FF2B5EF4-FFF2-40B4-BE49-F238E27FC236}">
                            <a16:creationId xmlns:a16="http://schemas.microsoft.com/office/drawing/2014/main" id="{B91702F1-2D0A-49CA-82FD-E383041047C9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17700"/>
                        <a:ext cx="91440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Rectangle 6">
            <a:extLst>
              <a:ext uri="{FF2B5EF4-FFF2-40B4-BE49-F238E27FC236}">
                <a16:creationId xmlns:a16="http://schemas.microsoft.com/office/drawing/2014/main" id="{D365E1B4-4EE3-4AB7-B468-E70332883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3" y="249396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1800">
                <a:solidFill>
                  <a:srgbClr val="FF3300"/>
                </a:solidFill>
              </a:rPr>
              <a:t>r=1</a:t>
            </a:r>
          </a:p>
        </p:txBody>
      </p:sp>
      <p:pic>
        <p:nvPicPr>
          <p:cNvPr id="23560" name="Picture 7">
            <a:extLst>
              <a:ext uri="{FF2B5EF4-FFF2-40B4-BE49-F238E27FC236}">
                <a16:creationId xmlns:a16="http://schemas.microsoft.com/office/drawing/2014/main" id="{F61B1E30-6A8F-4364-9902-119D64EC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933825"/>
            <a:ext cx="876300" cy="2476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8">
            <a:extLst>
              <a:ext uri="{FF2B5EF4-FFF2-40B4-BE49-F238E27FC236}">
                <a16:creationId xmlns:a16="http://schemas.microsoft.com/office/drawing/2014/main" id="{70A54CE7-1584-449B-9798-118527811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3573463"/>
            <a:ext cx="809625" cy="2286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灯片编号占位符 5">
            <a:extLst>
              <a:ext uri="{FF2B5EF4-FFF2-40B4-BE49-F238E27FC236}">
                <a16:creationId xmlns:a16="http://schemas.microsoft.com/office/drawing/2014/main" id="{7D5F83B1-8E52-44C0-8D28-5DB61631D91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BA85AFDF-CBBC-45C6-AB88-FB6B492A2755}" type="slidenum">
              <a:rPr lang="en-US" altLang="zh-CN" sz="1400"/>
              <a:pPr algn="r"/>
              <a:t>56</a:t>
            </a:fld>
            <a:endParaRPr lang="en-US" altLang="zh-CN" sz="14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7E4A9F3-EDA6-49E2-8F8D-003B555ECBFD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0000"/>
                </a:solidFill>
              </a:rPr>
              <a:t>Detection in the CMB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E8107A1-198F-4783-8E5E-6C33FC0EF4FD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zh-CN" altLang="en-US" sz="2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solidFill>
                  <a:srgbClr val="000000"/>
                </a:solidFill>
              </a:rPr>
              <a:t>Method a:</a:t>
            </a:r>
            <a:r>
              <a:rPr lang="zh-CN" altLang="en-US" b="1" dirty="0">
                <a:solidFill>
                  <a:schemeClr val="accent2"/>
                </a:solidFill>
              </a:rPr>
              <a:t> </a:t>
            </a:r>
            <a:r>
              <a:rPr lang="zh-CN" altLang="en-US" b="1" dirty="0">
                <a:solidFill>
                  <a:srgbClr val="FF3300"/>
                </a:solidFill>
              </a:rPr>
              <a:t>BB channel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FF3300"/>
                </a:solidFill>
              </a:rPr>
              <a:t>     </a:t>
            </a:r>
            <a:r>
              <a:rPr lang="zh-CN" altLang="en-US" b="1" dirty="0">
                <a:solidFill>
                  <a:srgbClr val="000000"/>
                </a:solidFill>
              </a:rPr>
              <a:t>But B-polarization is very small. When the noise is large, this channel is useless</a:t>
            </a:r>
            <a:r>
              <a:rPr lang="zh-CN" altLang="en-US" b="1" dirty="0" smtClean="0">
                <a:solidFill>
                  <a:srgbClr val="000000"/>
                </a:solidFill>
              </a:rPr>
              <a:t>.</a:t>
            </a:r>
            <a:endParaRPr lang="zh-CN" alt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zh-CN" alt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zh-CN" altLang="en-US" b="1" dirty="0">
                <a:solidFill>
                  <a:srgbClr val="000000"/>
                </a:solidFill>
              </a:rPr>
              <a:t>Method b:</a:t>
            </a:r>
            <a:r>
              <a:rPr lang="zh-CN" altLang="en-US" dirty="0">
                <a:solidFill>
                  <a:srgbClr val="FF3300"/>
                </a:solidFill>
              </a:rPr>
              <a:t> </a:t>
            </a:r>
            <a:r>
              <a:rPr lang="zh-CN" altLang="en-US" b="1" dirty="0">
                <a:solidFill>
                  <a:srgbClr val="FF3300"/>
                </a:solidFill>
              </a:rPr>
              <a:t>TT+EE+TE channels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FF3300"/>
                </a:solidFill>
              </a:rPr>
              <a:t>                           Total TT = TT  (dp,+) + TT (gw,+)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FF3300"/>
                </a:solidFill>
              </a:rPr>
              <a:t>                           Total EE = EE (dp,+) + EE (gw,+)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FF3300"/>
                </a:solidFill>
              </a:rPr>
              <a:t>                           </a:t>
            </a:r>
            <a:r>
              <a:rPr lang="zh-CN" altLang="en-US" dirty="0">
                <a:solidFill>
                  <a:srgbClr val="6600CC"/>
                </a:solidFill>
              </a:rPr>
              <a:t>Total TE = TE (dp,+) + TE (gw,-)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FF3300"/>
                </a:solidFill>
              </a:rPr>
              <a:t>     </a:t>
            </a:r>
            <a:r>
              <a:rPr lang="zh-CN" altLang="en-US" b="1" dirty="0">
                <a:solidFill>
                  <a:srgbClr val="000000"/>
                </a:solidFill>
              </a:rPr>
              <a:t>This method is limited by cosmic variance of d.p. When r&lt;0.05, these three channels will be useless.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833C67E-1D12-4E0D-9EA6-551633EE3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1" y="1846087"/>
            <a:ext cx="5724406" cy="422282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D622E36-B2EF-4837-9014-50DDEE02749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825625" y="611262"/>
            <a:ext cx="85407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</a:rPr>
              <a:t>Forecasts for Planck Noise: TT+EE+TE</a:t>
            </a:r>
            <a:endParaRPr lang="zh-CN" altLang="en-US" sz="3600" b="1" dirty="0">
              <a:solidFill>
                <a:schemeClr val="tx2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272020-7CB2-4C13-BBFA-7702DC0CD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42977"/>
            <a:ext cx="5670695" cy="4225932"/>
          </a:xfrm>
          <a:prstGeom prst="rect">
            <a:avLst/>
          </a:prstGeom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7E9F230-C502-4046-AB12-80F4118573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733747"/>
              </p:ext>
            </p:extLst>
          </p:nvPr>
        </p:nvGraphicFramePr>
        <p:xfrm>
          <a:off x="4348162" y="6068909"/>
          <a:ext cx="3495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r:id="rId5" imgW="3495600" imgH="237960" progId="Paint.Picture">
                  <p:embed/>
                </p:oleObj>
              </mc:Choice>
              <mc:Fallback>
                <p:oleObj r:id="rId5" imgW="3495600" imgH="237960" progId="Paint.Picture">
                  <p:embed/>
                  <p:pic>
                    <p:nvPicPr>
                      <p:cNvPr id="39939" name="Object 4">
                        <a:extLst>
                          <a:ext uri="{FF2B5EF4-FFF2-40B4-BE49-F238E27FC236}">
                            <a16:creationId xmlns:a16="http://schemas.microsoft.com/office/drawing/2014/main" id="{F4A2082F-9101-45B4-822C-EBC029EB597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162" y="6068909"/>
                        <a:ext cx="349567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椭圆 7">
            <a:extLst>
              <a:ext uri="{FF2B5EF4-FFF2-40B4-BE49-F238E27FC236}">
                <a16:creationId xmlns:a16="http://schemas.microsoft.com/office/drawing/2014/main" id="{5375411D-2AA7-49F7-B9A3-4B301DF96160}"/>
              </a:ext>
            </a:extLst>
          </p:cNvPr>
          <p:cNvSpPr/>
          <p:nvPr/>
        </p:nvSpPr>
        <p:spPr>
          <a:xfrm>
            <a:off x="8669079" y="4501116"/>
            <a:ext cx="474921" cy="333154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3569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191D38-0B31-4620-95CF-6C70AEAF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Focus on the B-mode Polarization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30A10C-9D82-4ED8-B5FC-A99AACC5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12" y="1868156"/>
            <a:ext cx="63531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011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5FEC7-55F2-4684-B051-F13822C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Main Contaminations For B-modes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333440-9B4E-421D-8C42-0AB12EF3D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Instrumental noises</a:t>
            </a:r>
          </a:p>
          <a:p>
            <a:endParaRPr lang="en-US" altLang="zh-CN" dirty="0"/>
          </a:p>
          <a:p>
            <a:r>
              <a:rPr lang="en-US" altLang="zh-CN" dirty="0"/>
              <a:t>Foreground radiations</a:t>
            </a:r>
          </a:p>
          <a:p>
            <a:endParaRPr lang="en-US" altLang="zh-CN" dirty="0"/>
          </a:p>
          <a:p>
            <a:r>
              <a:rPr lang="en-US" altLang="zh-CN" dirty="0"/>
              <a:t>E-B mixtures</a:t>
            </a:r>
          </a:p>
          <a:p>
            <a:endParaRPr lang="en-US" altLang="zh-CN" dirty="0"/>
          </a:p>
          <a:p>
            <a:r>
              <a:rPr lang="en-US" altLang="zh-CN" dirty="0"/>
              <a:t>Various systematics</a:t>
            </a:r>
          </a:p>
          <a:p>
            <a:endParaRPr lang="en-US" altLang="zh-CN" dirty="0"/>
          </a:p>
          <a:p>
            <a:r>
              <a:rPr lang="en-US" altLang="zh-CN" dirty="0"/>
              <a:t>B-mode from cosmic weak lensing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5538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405D8-F5EB-4C3C-9A8C-FD3C36C0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Temperature Anisotropy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D8F12D-5AC8-4D20-9E20-2974150F0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97800" cy="435842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What we can find, if </a:t>
            </a:r>
            <a:r>
              <a:rPr lang="en-US" altLang="zh-CN" sz="2400" dirty="0">
                <a:solidFill>
                  <a:srgbClr val="FF0000"/>
                </a:solidFill>
              </a:rPr>
              <a:t>subtracting</a:t>
            </a:r>
            <a:r>
              <a:rPr lang="en-US" altLang="zh-CN" sz="2400" dirty="0"/>
              <a:t> the Black Body spectrum and the dipole structure?</a:t>
            </a:r>
          </a:p>
          <a:p>
            <a:endParaRPr lang="en-US" altLang="zh-CN" sz="2400" dirty="0"/>
          </a:p>
          <a:p>
            <a:r>
              <a:rPr lang="en-US" altLang="zh-CN" sz="2400" dirty="0"/>
              <a:t>Surprised, we find a temperature anisotropy map with amplitude of 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zh-CN" altLang="en-US" sz="2400" b="0" i="0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−</a:t>
            </a:r>
            <a:r>
              <a:rPr lang="en-US" altLang="zh-CN" sz="2400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5  </a:t>
            </a:r>
            <a:r>
              <a:rPr lang="en-US" altLang="zh-CN" sz="2400" dirty="0"/>
              <a:t>of background.</a:t>
            </a:r>
          </a:p>
          <a:p>
            <a:endParaRPr lang="en-US" altLang="zh-CN" sz="2400" dirty="0"/>
          </a:p>
          <a:p>
            <a:r>
              <a:rPr lang="en-US" altLang="zh-CN" sz="2400" dirty="0"/>
              <a:t>This anisotropy </a:t>
            </a:r>
            <a:r>
              <a:rPr lang="en-US" altLang="zh-CN" sz="2400" dirty="0">
                <a:solidFill>
                  <a:srgbClr val="FF0000"/>
                </a:solidFill>
              </a:rPr>
              <a:t>reflects the non-uniformity </a:t>
            </a:r>
            <a:r>
              <a:rPr lang="en-US" altLang="zh-CN" sz="2400" dirty="0"/>
              <a:t>of the early universe, and </a:t>
            </a:r>
            <a:r>
              <a:rPr lang="en-US" altLang="zh-CN" sz="2400" dirty="0">
                <a:solidFill>
                  <a:srgbClr val="FF0000"/>
                </a:solidFill>
              </a:rPr>
              <a:t>seeds</a:t>
            </a:r>
            <a:r>
              <a:rPr lang="en-US" altLang="zh-CN" sz="2400" dirty="0"/>
              <a:t> the large-scale structure.</a:t>
            </a:r>
          </a:p>
          <a:p>
            <a:endParaRPr lang="en-US" altLang="zh-CN" sz="2400" dirty="0"/>
          </a:p>
          <a:p>
            <a:r>
              <a:rPr lang="en-US" altLang="zh-CN" sz="2400" dirty="0">
                <a:solidFill>
                  <a:srgbClr val="0000FF"/>
                </a:solidFill>
              </a:rPr>
              <a:t>But, what is the origin of this anisotropy?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227E5E-3A4D-4B16-A3A2-9BD24FD3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0" y="1588558"/>
            <a:ext cx="3437109" cy="51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5FEC7-55F2-4684-B051-F13822C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Main Contaminations For B-modes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333440-9B4E-421D-8C42-0AB12EF3D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Instrumental noises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Foreground radiations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E-B mixtures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Various systematics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B-mode from cosmic weak lensing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413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145DD71-F761-4F6B-93FD-2A0556F7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67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5">
            <a:extLst>
              <a:ext uri="{FF2B5EF4-FFF2-40B4-BE49-F238E27FC236}">
                <a16:creationId xmlns:a16="http://schemas.microsoft.com/office/drawing/2014/main" id="{DF9592D6-2947-4F9E-8AC4-A704F3A15BF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4E2C56A8-D018-4256-A927-EF0A35A31CB7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62</a:t>
            </a:fld>
            <a:endParaRPr lang="en-US" altLang="zh-CN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E56BCED-C3A7-4BF9-8B25-7B9820C3226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0000"/>
                </a:solidFill>
              </a:rPr>
              <a:t>Comparison of Different Experiments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F63633C7-5715-40E7-B48C-03B21F9A17F4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00"/>
                </a:solidFill>
              </a:rPr>
              <a:t>S/N is determined by two factors: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srgbClr val="000000"/>
                </a:solidFill>
              </a:rPr>
              <a:t>1) </a:t>
            </a:r>
            <a:r>
              <a:rPr lang="zh-CN" altLang="en-US" b="1" dirty="0">
                <a:solidFill>
                  <a:srgbClr val="0000FF"/>
                </a:solidFill>
              </a:rPr>
              <a:t>sky survey area   </a:t>
            </a:r>
            <a:r>
              <a:rPr lang="zh-CN" altLang="en-US" dirty="0">
                <a:solidFill>
                  <a:srgbClr val="000000"/>
                </a:solidFill>
              </a:rPr>
              <a:t>2)  </a:t>
            </a:r>
            <a:r>
              <a:rPr lang="zh-CN" altLang="en-US" b="1" dirty="0">
                <a:solidFill>
                  <a:srgbClr val="0000FF"/>
                </a:solidFill>
              </a:rPr>
              <a:t>noise level.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en-US" dirty="0">
              <a:solidFill>
                <a:srgbClr val="FF33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FF3300"/>
                </a:solidFill>
              </a:rPr>
              <a:t>Planck:</a:t>
            </a:r>
            <a:r>
              <a:rPr lang="zh-CN" altLang="en-US" dirty="0">
                <a:solidFill>
                  <a:srgbClr val="FF3300"/>
                </a:solidFill>
              </a:rPr>
              <a:t> </a:t>
            </a:r>
            <a:r>
              <a:rPr lang="zh-CN" altLang="en-US" dirty="0">
                <a:solidFill>
                  <a:srgbClr val="000000"/>
                </a:solidFill>
              </a:rPr>
              <a:t>full sky but large noise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FF3300"/>
                </a:solidFill>
              </a:rPr>
              <a:t>Ground</a:t>
            </a:r>
            <a:r>
              <a:rPr lang="en-US" altLang="zh-CN" b="1" dirty="0">
                <a:solidFill>
                  <a:srgbClr val="FF3300"/>
                </a:solidFill>
              </a:rPr>
              <a:t>-based</a:t>
            </a:r>
            <a:r>
              <a:rPr lang="zh-CN" altLang="en-US" b="1" dirty="0">
                <a:solidFill>
                  <a:srgbClr val="FF3300"/>
                </a:solidFill>
              </a:rPr>
              <a:t>:</a:t>
            </a:r>
            <a:r>
              <a:rPr lang="zh-CN" altLang="en-US" dirty="0">
                <a:solidFill>
                  <a:srgbClr val="FF3300"/>
                </a:solidFill>
              </a:rPr>
              <a:t> </a:t>
            </a:r>
            <a:r>
              <a:rPr lang="zh-CN" altLang="en-US" dirty="0">
                <a:solidFill>
                  <a:srgbClr val="000000"/>
                </a:solidFill>
              </a:rPr>
              <a:t>lower noise but small partial survey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b="1" dirty="0" err="1">
                <a:solidFill>
                  <a:srgbClr val="FF3300"/>
                </a:solidFill>
              </a:rPr>
              <a:t>LiteBird</a:t>
            </a:r>
            <a:r>
              <a:rPr lang="en-US" altLang="zh-CN" b="1" dirty="0">
                <a:solidFill>
                  <a:srgbClr val="FF3300"/>
                </a:solidFill>
              </a:rPr>
              <a:t>, </a:t>
            </a:r>
            <a:r>
              <a:rPr lang="zh-CN" altLang="en-US" b="1" dirty="0">
                <a:solidFill>
                  <a:srgbClr val="FF3300"/>
                </a:solidFill>
              </a:rPr>
              <a:t>CMBPOL or </a:t>
            </a:r>
            <a:r>
              <a:rPr lang="en-US" altLang="zh-CN" b="1" dirty="0">
                <a:solidFill>
                  <a:srgbClr val="FF3300"/>
                </a:solidFill>
              </a:rPr>
              <a:t>PICO</a:t>
            </a:r>
            <a:r>
              <a:rPr lang="zh-CN" altLang="en-US" b="1" dirty="0">
                <a:solidFill>
                  <a:srgbClr val="FF3300"/>
                </a:solidFill>
              </a:rPr>
              <a:t>:</a:t>
            </a:r>
            <a:r>
              <a:rPr lang="zh-CN" altLang="en-US" dirty="0">
                <a:solidFill>
                  <a:srgbClr val="FF3300"/>
                </a:solidFill>
              </a:rPr>
              <a:t> </a:t>
            </a:r>
            <a:r>
              <a:rPr lang="zh-CN" altLang="en-US" dirty="0">
                <a:solidFill>
                  <a:srgbClr val="000000"/>
                </a:solidFill>
              </a:rPr>
              <a:t>lower noise + full sky survey</a:t>
            </a:r>
          </a:p>
          <a:p>
            <a:pPr eaLnBrk="1" hangingPunct="1"/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6444ADF-B6B3-4F5E-BC37-746498D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4" y="362725"/>
            <a:ext cx="11164187" cy="61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550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5FEC7-55F2-4684-B051-F13822C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Main Contaminations </a:t>
            </a:r>
            <a:r>
              <a:rPr lang="en-US" altLang="zh-CN" b="1" dirty="0" smtClean="0"/>
              <a:t>for </a:t>
            </a:r>
            <a:r>
              <a:rPr lang="en-US" altLang="zh-CN" b="1" dirty="0"/>
              <a:t>B-modes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333440-9B4E-421D-8C42-0AB12EF3D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Instrumental noises</a:t>
            </a:r>
          </a:p>
          <a:p>
            <a:endParaRPr lang="en-US" altLang="zh-CN" dirty="0"/>
          </a:p>
          <a:p>
            <a:r>
              <a:rPr lang="en-US" altLang="zh-CN" dirty="0"/>
              <a:t>Foreground radiations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E-B mixtures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Various systematics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B-mode from cosmic weak lensing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563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06E28-9AE1-4A44-A170-AF528886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937"/>
            <a:ext cx="10515600" cy="1208494"/>
          </a:xfrm>
        </p:spPr>
        <p:txBody>
          <a:bodyPr/>
          <a:lstStyle/>
          <a:p>
            <a:pPr algn="ctr"/>
            <a:r>
              <a:rPr lang="en-US" altLang="zh-CN" b="1" dirty="0"/>
              <a:t>Foreground Radiations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D8565D-195B-4D54-90FE-4B5046F9F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431"/>
            <a:ext cx="12192000" cy="53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741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D7E0A9-F6AB-4A5A-BC31-AFE35233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2A04B2-EC54-43D8-9793-BD761A2B5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197F5C3-C326-4796-BF8B-DDEC0944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2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5FEC7-55F2-4684-B051-F13822C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Main Contaminations For B-modes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333440-9B4E-421D-8C42-0AB12EF3D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Instrumental noises</a:t>
            </a:r>
          </a:p>
          <a:p>
            <a:endParaRPr lang="en-US" altLang="zh-CN" dirty="0"/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Foreground radiations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dirty="0"/>
              <a:t>E-B mixtures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Various systematics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B-mode from cosmic weak lensing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326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DD87D3-86FA-4509-9AD8-9C7318CC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E-B mixture due to </a:t>
            </a:r>
            <a:r>
              <a:rPr lang="en-US" altLang="zh-CN" b="1" dirty="0">
                <a:solidFill>
                  <a:srgbClr val="0000FF"/>
                </a:solidFill>
              </a:rPr>
              <a:t>incomplete sky</a:t>
            </a:r>
            <a:r>
              <a:rPr lang="en-US" altLang="zh-CN" b="1" dirty="0"/>
              <a:t> Surveys</a:t>
            </a:r>
            <a:endParaRPr lang="zh-CN" altLang="en-US" b="1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AE248FA5-65DF-493F-B8B8-CF14F4B97562}"/>
              </a:ext>
            </a:extLst>
          </p:cNvPr>
          <p:cNvSpPr txBox="1">
            <a:spLocks/>
          </p:cNvSpPr>
          <p:nvPr/>
        </p:nvSpPr>
        <p:spPr>
          <a:xfrm>
            <a:off x="0" y="5425987"/>
            <a:ext cx="12192000" cy="829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b="1" dirty="0">
                <a:latin typeface="Arial Black" panose="020B0A04020102020204" pitchFamily="34" charset="0"/>
              </a:rPr>
              <a:t>SZ (Smith-</a:t>
            </a:r>
            <a:r>
              <a:rPr lang="en-US" altLang="zh-CN" sz="2000" b="1" dirty="0" err="1">
                <a:latin typeface="Arial Black" panose="020B0A04020102020204" pitchFamily="34" charset="0"/>
              </a:rPr>
              <a:t>Zaldarriaga</a:t>
            </a:r>
            <a:r>
              <a:rPr lang="en-US" altLang="zh-CN" sz="2000" b="1" dirty="0">
                <a:latin typeface="Arial Black" panose="020B0A04020102020204" pitchFamily="34" charset="0"/>
              </a:rPr>
              <a:t>) method, ZB (</a:t>
            </a:r>
            <a:r>
              <a:rPr lang="en-US" altLang="zh-CN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Zhao</a:t>
            </a:r>
            <a:r>
              <a:rPr lang="en-US" altLang="zh-CN" sz="2000" b="1" dirty="0">
                <a:latin typeface="Arial Black" panose="020B0A04020102020204" pitchFamily="34" charset="0"/>
              </a:rPr>
              <a:t>-Baskaran) method, </a:t>
            </a:r>
            <a:r>
              <a:rPr lang="en-US" altLang="zh-CN" sz="2000" b="1" dirty="0" err="1">
                <a:latin typeface="Arial Black" panose="020B0A04020102020204" pitchFamily="34" charset="0"/>
              </a:rPr>
              <a:t>etc</a:t>
            </a:r>
            <a:r>
              <a:rPr lang="en-US" altLang="zh-CN" sz="2000" b="1" dirty="0">
                <a:latin typeface="Arial Black" panose="020B0A04020102020204" pitchFamily="34" charset="0"/>
              </a:rPr>
              <a:t> were developed.</a:t>
            </a:r>
            <a:endParaRPr lang="zh-CN" altLang="en-US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674D18-A697-4C25-88C5-C5B57DD0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403"/>
            <a:ext cx="12192000" cy="34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621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5FEC7-55F2-4684-B051-F13822C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Main Contaminations For B-modes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333440-9B4E-421D-8C42-0AB12EF3D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Instrumental noises</a:t>
            </a:r>
          </a:p>
          <a:p>
            <a:endParaRPr lang="en-US" altLang="zh-CN" dirty="0"/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Foreground radiations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E-B mixtures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dirty="0"/>
              <a:t>Various systematics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B-mode from cosmic weak lensing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6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BF233-B8EE-4A72-8F64-8A0F4DAB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Super-horizon</a:t>
            </a:r>
            <a:r>
              <a:rPr lang="en-US" altLang="zh-CN" b="1" dirty="0"/>
              <a:t> Fluctuations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D555A0-8D75-4DD9-96B4-3F566A262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86" y="1825624"/>
            <a:ext cx="7716029" cy="4527049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Statistical analysis shows that these </a:t>
            </a:r>
            <a:r>
              <a:rPr lang="en-US" altLang="zh-CN" sz="2400" dirty="0" smtClean="0"/>
              <a:t>anisotropies are </a:t>
            </a:r>
            <a:r>
              <a:rPr lang="en-US" altLang="zh-CN" sz="2400" dirty="0">
                <a:solidFill>
                  <a:srgbClr val="FF0000"/>
                </a:solidFill>
              </a:rPr>
              <a:t>not random </a:t>
            </a:r>
            <a:r>
              <a:rPr lang="en-US" altLang="zh-CN" sz="2400" dirty="0"/>
              <a:t>distributed. Different points have the </a:t>
            </a:r>
            <a:r>
              <a:rPr lang="en-US" altLang="zh-CN" sz="2400" dirty="0">
                <a:solidFill>
                  <a:srgbClr val="FF0000"/>
                </a:solidFill>
              </a:rPr>
              <a:t>significant correlations</a:t>
            </a:r>
            <a:r>
              <a:rPr lang="en-US" altLang="zh-CN" sz="2400" dirty="0"/>
              <a:t>.</a:t>
            </a:r>
          </a:p>
          <a:p>
            <a:endParaRPr lang="en-US" altLang="zh-CN" sz="800" dirty="0"/>
          </a:p>
          <a:p>
            <a:r>
              <a:rPr lang="en-US" altLang="zh-CN" sz="2400" dirty="0"/>
              <a:t>COBE satellite found that, the </a:t>
            </a:r>
            <a:r>
              <a:rPr lang="en-US" altLang="zh-CN" sz="2400" dirty="0">
                <a:solidFill>
                  <a:srgbClr val="FF0000"/>
                </a:solidFill>
              </a:rPr>
              <a:t>non-zero correlation </a:t>
            </a:r>
            <a:r>
              <a:rPr lang="en-US" altLang="zh-CN" sz="2400" dirty="0"/>
              <a:t>exists even if the </a:t>
            </a:r>
            <a:r>
              <a:rPr lang="en-US" altLang="zh-CN" sz="2400" dirty="0">
                <a:solidFill>
                  <a:srgbClr val="FF0000"/>
                </a:solidFill>
              </a:rPr>
              <a:t>angle is larger than the horizon scale ( ~ 2 deg) </a:t>
            </a:r>
            <a:r>
              <a:rPr lang="en-US" altLang="zh-CN" sz="2400" dirty="0"/>
              <a:t>of recombination scale. </a:t>
            </a:r>
          </a:p>
          <a:p>
            <a:endParaRPr lang="en-US" altLang="zh-CN" sz="800" dirty="0"/>
          </a:p>
          <a:p>
            <a:r>
              <a:rPr lang="en-US" altLang="zh-CN" sz="2400" dirty="0"/>
              <a:t>These super-horizon fluctuations </a:t>
            </a:r>
            <a:r>
              <a:rPr lang="en-US" altLang="zh-CN" sz="2400" dirty="0">
                <a:solidFill>
                  <a:srgbClr val="FF0000"/>
                </a:solidFill>
              </a:rPr>
              <a:t>strongly support the inflationary model</a:t>
            </a:r>
            <a:r>
              <a:rPr lang="en-US" altLang="zh-CN" sz="2400" dirty="0"/>
              <a:t>: </a:t>
            </a:r>
            <a:r>
              <a:rPr lang="en-US" altLang="zh-CN" sz="2400" dirty="0">
                <a:solidFill>
                  <a:srgbClr val="0000FF"/>
                </a:solidFill>
              </a:rPr>
              <a:t>Primordial Scalar and Tensor Perturbations </a:t>
            </a:r>
            <a:r>
              <a:rPr lang="en-US" altLang="zh-CN" sz="2400" dirty="0">
                <a:solidFill>
                  <a:srgbClr val="0000FF"/>
                </a:solidFill>
                <a:sym typeface="Wingdings" panose="05000000000000000000" pitchFamily="2" charset="2"/>
              </a:rPr>
              <a:t> CMB Temperature Perturbations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53B049-0936-40D9-A893-E48256A0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915" y="1690688"/>
            <a:ext cx="3574406" cy="26374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05DFDF-B8A3-4536-B861-C32CF095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187" y="4386368"/>
            <a:ext cx="3208586" cy="210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D2B9F7A-2DAB-4810-A66D-908D5462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451"/>
            <a:ext cx="12192000" cy="56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03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238F1-4C87-4D2E-9FCB-A30FEC35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9CC167-B1B2-42D6-A629-E429477D1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76CAE6-C212-4FF4-9EF9-A71490DC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9"/>
            <a:ext cx="12192000" cy="68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390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D5FEC7-55F2-4684-B051-F13822C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Main Contaminations For B-modes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333440-9B4E-421D-8C42-0AB12EF3D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Instrumental noises</a:t>
            </a:r>
          </a:p>
          <a:p>
            <a:endParaRPr lang="en-US" altLang="zh-CN" dirty="0"/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Foreground radiations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E-B mixtures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Various systematics</a:t>
            </a:r>
          </a:p>
          <a:p>
            <a:endParaRPr lang="en-US" altLang="zh-CN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dirty="0"/>
              <a:t>B-mode from cosmic weak lensing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2789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8AFF8C-23C9-48AB-949A-CE8FF45F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12" y="0"/>
            <a:ext cx="1007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69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B8938-58F0-4A1D-A35D-D681A591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Delensing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814C3B-1804-4112-B40B-444342C81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499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795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5">
            <a:extLst>
              <a:ext uri="{FF2B5EF4-FFF2-40B4-BE49-F238E27FC236}">
                <a16:creationId xmlns:a16="http://schemas.microsoft.com/office/drawing/2014/main" id="{E96FE17B-93EF-4EE2-A9C9-DDD517BAEB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F5919DC8-91CB-477C-AC5E-2E9655939640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75</a:t>
            </a:fld>
            <a:endParaRPr lang="en-US" altLang="zh-CN" sz="1400"/>
          </a:p>
        </p:txBody>
      </p:sp>
      <p:pic>
        <p:nvPicPr>
          <p:cNvPr id="26627" name="图片 1">
            <a:extLst>
              <a:ext uri="{FF2B5EF4-FFF2-40B4-BE49-F238E27FC236}">
                <a16:creationId xmlns:a16="http://schemas.microsoft.com/office/drawing/2014/main" id="{D48AE466-23C6-4303-B933-093E7EA10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264320"/>
            <a:ext cx="896461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图片 2">
            <a:extLst>
              <a:ext uri="{FF2B5EF4-FFF2-40B4-BE49-F238E27FC236}">
                <a16:creationId xmlns:a16="http://schemas.microsoft.com/office/drawing/2014/main" id="{C6147BEE-D97D-468B-8746-7DA2B9633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02" y="936625"/>
            <a:ext cx="316865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3">
            <a:extLst>
              <a:ext uri="{FF2B5EF4-FFF2-40B4-BE49-F238E27FC236}">
                <a16:creationId xmlns:a16="http://schemas.microsoft.com/office/drawing/2014/main" id="{3284F825-ED5E-4CED-AF32-017306743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37" y="998866"/>
            <a:ext cx="37814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5">
            <a:extLst>
              <a:ext uri="{FF2B5EF4-FFF2-40B4-BE49-F238E27FC236}">
                <a16:creationId xmlns:a16="http://schemas.microsoft.com/office/drawing/2014/main" id="{3C417E7F-8BF3-4D86-8622-DA16B29FB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92" y="4010163"/>
            <a:ext cx="2757940" cy="26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0C8937D-D8E6-49B0-85E0-8AAA6C0CDAC8}"/>
              </a:ext>
            </a:extLst>
          </p:cNvPr>
          <p:cNvSpPr/>
          <p:nvPr/>
        </p:nvSpPr>
        <p:spPr>
          <a:xfrm>
            <a:off x="8483599" y="5581184"/>
            <a:ext cx="2714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u="sng" dirty="0">
                <a:solidFill>
                  <a:srgbClr val="FF0000"/>
                </a:solidFill>
                <a:latin typeface="+mj-lt"/>
                <a:hlinkClick r:id="rId6"/>
              </a:rPr>
              <a:t>BICEP/Keck Collaboration, </a:t>
            </a:r>
          </a:p>
          <a:p>
            <a:pPr>
              <a:defRPr/>
            </a:pPr>
            <a:r>
              <a:rPr lang="en-US" altLang="zh-CN" sz="1400" u="sng" dirty="0">
                <a:solidFill>
                  <a:srgbClr val="FF0000"/>
                </a:solidFill>
                <a:latin typeface="+mj-lt"/>
                <a:hlinkClick r:id="rId6"/>
              </a:rPr>
              <a:t>PRL 127, 151301 (2011)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88E2E86-6AA4-4960-96E2-056908A0FFD8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7608889" y="4173539"/>
            <a:ext cx="4186162" cy="13493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b="1" kern="0" dirty="0">
                <a:solidFill>
                  <a:srgbClr val="000000"/>
                </a:solidFill>
              </a:rPr>
              <a:t>The upper limit on r tightens to r&lt;0.036 at 95% C.L.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88D900-ADCE-425B-939E-C10FE8F4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81516"/>
            <a:ext cx="10675087" cy="693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59537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灯片编号占位符 5">
            <a:extLst>
              <a:ext uri="{FF2B5EF4-FFF2-40B4-BE49-F238E27FC236}">
                <a16:creationId xmlns:a16="http://schemas.microsoft.com/office/drawing/2014/main" id="{ACADD30E-80B0-4A8F-AB47-BAF341B65FE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4EBD3DFB-7C95-4D01-BDB2-396F0C71CC19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78</a:t>
            </a:fld>
            <a:endParaRPr lang="en-US" altLang="zh-CN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814939B-7055-4751-9220-82A6FFB040C3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703389" y="0"/>
            <a:ext cx="8785225" cy="1143000"/>
          </a:xfrm>
        </p:spPr>
        <p:txBody>
          <a:bodyPr/>
          <a:lstStyle/>
          <a:p>
            <a:pPr algn="ctr" eaLnBrk="1" hangingPunct="1"/>
            <a:r>
              <a:rPr lang="en-US" altLang="zh-CN" sz="3200" b="1" dirty="0">
                <a:solidFill>
                  <a:srgbClr val="000000"/>
                </a:solidFill>
              </a:rPr>
              <a:t>Forecast for the PGW detection for AliCPT-1</a:t>
            </a:r>
            <a:br>
              <a:rPr lang="en-US" altLang="zh-CN" sz="3200" b="1" dirty="0">
                <a:solidFill>
                  <a:srgbClr val="000000"/>
                </a:solidFill>
              </a:rPr>
            </a:br>
            <a:r>
              <a:rPr lang="en-US" altLang="zh-CN" sz="2000" dirty="0">
                <a:solidFill>
                  <a:srgbClr val="FF0000"/>
                </a:solidFill>
              </a:rPr>
              <a:t>------ Ghosh et al., JCAP 10, 063 (2022)</a:t>
            </a:r>
          </a:p>
        </p:txBody>
      </p:sp>
      <p:sp>
        <p:nvSpPr>
          <p:cNvPr id="27652" name="椭圆 4">
            <a:extLst>
              <a:ext uri="{FF2B5EF4-FFF2-40B4-BE49-F238E27FC236}">
                <a16:creationId xmlns:a16="http://schemas.microsoft.com/office/drawing/2014/main" id="{EDA8CF49-DF5E-43E8-8AC3-8E47D23A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4" y="2214564"/>
            <a:ext cx="1000125" cy="35718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27653" name="椭圆 5">
            <a:extLst>
              <a:ext uri="{FF2B5EF4-FFF2-40B4-BE49-F238E27FC236}">
                <a16:creationId xmlns:a16="http://schemas.microsoft.com/office/drawing/2014/main" id="{4C7C3CFD-A671-4D11-95B9-485F6FEF3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3857626"/>
            <a:ext cx="1000125" cy="7143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/>
          </a:p>
        </p:txBody>
      </p:sp>
      <p:pic>
        <p:nvPicPr>
          <p:cNvPr id="27654" name="图片 1">
            <a:extLst>
              <a:ext uri="{FF2B5EF4-FFF2-40B4-BE49-F238E27FC236}">
                <a16:creationId xmlns:a16="http://schemas.microsoft.com/office/drawing/2014/main" id="{68C857BA-A852-4512-9343-168B05A55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99" y="956452"/>
            <a:ext cx="4872001" cy="274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2">
            <a:extLst>
              <a:ext uri="{FF2B5EF4-FFF2-40B4-BE49-F238E27FC236}">
                <a16:creationId xmlns:a16="http://schemas.microsoft.com/office/drawing/2014/main" id="{3FE02099-23C7-4196-9467-835FE664A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1018381"/>
            <a:ext cx="4494740" cy="264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图片 3">
            <a:extLst>
              <a:ext uri="{FF2B5EF4-FFF2-40B4-BE49-F238E27FC236}">
                <a16:creationId xmlns:a16="http://schemas.microsoft.com/office/drawing/2014/main" id="{D7B534FE-937B-4919-813E-59698D90E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00" y="3857626"/>
            <a:ext cx="5575078" cy="267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图片 4">
            <a:extLst>
              <a:ext uri="{FF2B5EF4-FFF2-40B4-BE49-F238E27FC236}">
                <a16:creationId xmlns:a16="http://schemas.microsoft.com/office/drawing/2014/main" id="{BF1BCBA5-A327-4D15-A46C-107FF9BC3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60" y="3820391"/>
            <a:ext cx="379253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5">
            <a:extLst>
              <a:ext uri="{FF2B5EF4-FFF2-40B4-BE49-F238E27FC236}">
                <a16:creationId xmlns:a16="http://schemas.microsoft.com/office/drawing/2014/main" id="{C2F6641E-AF1F-4126-BDE6-1B8D956C20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E08890AA-5672-4246-9CBC-9C9E745EE759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79</a:t>
            </a:fld>
            <a:endParaRPr lang="en-US" altLang="zh-CN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23C846B-EBC3-4C37-A2F2-8DCD33D066BF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86957" y="197645"/>
            <a:ext cx="9760689" cy="86836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zh-CN" altLang="en-US" sz="2800" b="1" dirty="0">
                <a:solidFill>
                  <a:srgbClr val="000000"/>
                </a:solidFill>
              </a:rPr>
              <a:t>Fourth Generation (Precise Measurement): </a:t>
            </a:r>
            <a:br>
              <a:rPr lang="zh-CN" altLang="en-US" sz="2800" b="1" dirty="0">
                <a:solidFill>
                  <a:srgbClr val="000000"/>
                </a:solidFill>
              </a:rPr>
            </a:br>
            <a:r>
              <a:rPr lang="zh-CN" altLang="en-US" sz="2400" b="1" dirty="0">
                <a:solidFill>
                  <a:srgbClr val="000000"/>
                </a:solidFill>
              </a:rPr>
              <a:t>Planned CMBPOL (COrE, LiteBird, P</a:t>
            </a:r>
            <a:r>
              <a:rPr lang="en-US" altLang="zh-CN" sz="2400" b="1" dirty="0">
                <a:solidFill>
                  <a:srgbClr val="000000"/>
                </a:solidFill>
              </a:rPr>
              <a:t>ICO, </a:t>
            </a:r>
            <a:r>
              <a:rPr lang="en-US" altLang="zh-CN" sz="2400" b="1" dirty="0" err="1">
                <a:solidFill>
                  <a:srgbClr val="000000"/>
                </a:solidFill>
              </a:rPr>
              <a:t>etc</a:t>
            </a:r>
            <a:r>
              <a:rPr lang="zh-CN" altLang="en-US" sz="2400" b="1" dirty="0">
                <a:solidFill>
                  <a:srgbClr val="000000"/>
                </a:solidFill>
              </a:rPr>
              <a:t>) experiment</a:t>
            </a:r>
            <a:r>
              <a:rPr lang="en-US" altLang="zh-CN" sz="2400" b="1" dirty="0">
                <a:solidFill>
                  <a:srgbClr val="000000"/>
                </a:solidFill>
              </a:rPr>
              <a:t/>
            </a:r>
            <a:br>
              <a:rPr lang="en-US" altLang="zh-CN" sz="2400" b="1" dirty="0">
                <a:solidFill>
                  <a:srgbClr val="000000"/>
                </a:solidFill>
              </a:rPr>
            </a:br>
            <a:r>
              <a:rPr lang="en-US" altLang="zh-CN" sz="2000" dirty="0">
                <a:solidFill>
                  <a:srgbClr val="FF0000"/>
                </a:solidFill>
              </a:rPr>
              <a:t>------ Zhao, JCAP 1103, 007 (2011)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714F44EE-C343-4D85-9E8D-DDC7F78F6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8" y="2898670"/>
            <a:ext cx="5817755" cy="392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90C94A59-43E0-476A-8C21-5713DD68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99" y="1194705"/>
            <a:ext cx="71643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图片 1">
            <a:extLst>
              <a:ext uri="{FF2B5EF4-FFF2-40B4-BE49-F238E27FC236}">
                <a16:creationId xmlns:a16="http://schemas.microsoft.com/office/drawing/2014/main" id="{A2A12EDF-8D71-4E9F-89F1-5CC789F75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14" y="2916660"/>
            <a:ext cx="4906335" cy="392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DBE1EA6-EA96-48CA-BFDD-D4D62B48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4" y="0"/>
            <a:ext cx="1199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397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6">
            <a:extLst>
              <a:ext uri="{FF2B5EF4-FFF2-40B4-BE49-F238E27FC236}">
                <a16:creationId xmlns:a16="http://schemas.microsoft.com/office/drawing/2014/main" id="{5AE37A64-831F-4128-8096-8E0888CE65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5BF226CF-C627-43AA-A9C8-2755927FBDD8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80</a:t>
            </a:fld>
            <a:endParaRPr lang="en-US" altLang="zh-CN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33FADC4-636D-4373-B3D3-2109EC850A65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774825" y="1"/>
            <a:ext cx="8540750" cy="765175"/>
          </a:xfrm>
        </p:spPr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0000"/>
                </a:solidFill>
              </a:rPr>
              <a:t>Ideal CMB experiment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8BBF80A7-C281-4359-A1AF-EAF8EFF9F9C2}"/>
              </a:ext>
            </a:extLst>
          </p:cNvPr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921488" y="908050"/>
            <a:ext cx="5840819" cy="571627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US" altLang="zh-CN" sz="12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>
                <a:solidFill>
                  <a:srgbClr val="000000"/>
                </a:solidFill>
              </a:rPr>
              <a:t>Cosmic lensing generates the E-B mixtures, and forms a nearly white B-mode spectrum.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>
                <a:solidFill>
                  <a:srgbClr val="000000"/>
                </a:solidFill>
              </a:rPr>
              <a:t>For the ideal experiment, where only the reduced cosmic lensing contamination is considered.</a:t>
            </a:r>
          </a:p>
          <a:p>
            <a:pPr eaLnBrk="1" hangingPunct="1">
              <a:lnSpc>
                <a:spcPct val="80000"/>
              </a:lnSpc>
            </a:pPr>
            <a:endParaRPr lang="en-US" altLang="zh-CN" sz="16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1600" b="1" dirty="0">
                <a:solidFill>
                  <a:srgbClr val="000000"/>
                </a:solidFill>
              </a:rPr>
              <a:t>Detection limit: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6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2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000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1000" b="1" dirty="0">
              <a:solidFill>
                <a:srgbClr val="FF3300"/>
              </a:solidFill>
            </a:endParaRPr>
          </a:p>
        </p:txBody>
      </p:sp>
      <p:pic>
        <p:nvPicPr>
          <p:cNvPr id="29701" name="Picture 4">
            <a:extLst>
              <a:ext uri="{FF2B5EF4-FFF2-40B4-BE49-F238E27FC236}">
                <a16:creationId xmlns:a16="http://schemas.microsoft.com/office/drawing/2014/main" id="{9B81A68D-E3A6-42F0-9795-614CBEAF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53" y="3593915"/>
            <a:ext cx="39909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id="{93ED6AE4-C74A-4E13-AD9B-930B7F06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365625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>
            <a:extLst>
              <a:ext uri="{FF2B5EF4-FFF2-40B4-BE49-F238E27FC236}">
                <a16:creationId xmlns:a16="http://schemas.microsoft.com/office/drawing/2014/main" id="{0D296451-E1EF-4E4C-8074-FF44C7BE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4724400"/>
            <a:ext cx="695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>
            <a:extLst>
              <a:ext uri="{FF2B5EF4-FFF2-40B4-BE49-F238E27FC236}">
                <a16:creationId xmlns:a16="http://schemas.microsoft.com/office/drawing/2014/main" id="{AF889BA7-84D0-4AA8-A7A5-1C991F5D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300663"/>
            <a:ext cx="628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8">
            <a:extLst>
              <a:ext uri="{FF2B5EF4-FFF2-40B4-BE49-F238E27FC236}">
                <a16:creationId xmlns:a16="http://schemas.microsoft.com/office/drawing/2014/main" id="{E2F8DBF6-DA39-4295-B1BC-4A6CDB63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70" y="3360737"/>
            <a:ext cx="24955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9">
            <a:extLst>
              <a:ext uri="{FF2B5EF4-FFF2-40B4-BE49-F238E27FC236}">
                <a16:creationId xmlns:a16="http://schemas.microsoft.com/office/drawing/2014/main" id="{FD22ACE4-D792-4F3F-B57F-A9BC4557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26" y="810419"/>
            <a:ext cx="37528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641C47F5-FE77-4F02-9F0A-E3E6A3E5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5903137"/>
            <a:ext cx="2571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DEDB8-DF12-4C1E-B419-4EA1179C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C78777-86CD-416B-9C75-39A26055A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CMB and cosmology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Statistical properties of CMB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Physics of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Detecting PGWs in CMB</a:t>
            </a:r>
          </a:p>
          <a:p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zh-CN" dirty="0"/>
              <a:t>Conclusions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58987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24150A-AEED-4A53-B63B-44F8773A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/>
              <a:t>Conclusions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A9031D-F341-41AE-B6A6-11BF67779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733"/>
            <a:ext cx="10515600" cy="458523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CMB with a </a:t>
            </a:r>
            <a:r>
              <a:rPr lang="en-US" altLang="zh-CN" sz="2400" dirty="0">
                <a:solidFill>
                  <a:srgbClr val="FF0000"/>
                </a:solidFill>
              </a:rPr>
              <a:t>prefect black-body spectrum</a:t>
            </a:r>
            <a:r>
              <a:rPr lang="en-US" altLang="zh-CN" sz="2400" dirty="0"/>
              <a:t>, is the smoking-gun evidence of hot big-bang cosmology model.</a:t>
            </a:r>
          </a:p>
          <a:p>
            <a:r>
              <a:rPr lang="en-US" altLang="zh-CN" sz="2400" dirty="0"/>
              <a:t>In the leading order, the CMB anisotropy linearly depends on the primordial perturbations, which satisfies the </a:t>
            </a:r>
            <a:r>
              <a:rPr lang="en-US" altLang="zh-CN" sz="2400" dirty="0">
                <a:solidFill>
                  <a:srgbClr val="FF0000"/>
                </a:solidFill>
              </a:rPr>
              <a:t>Gaussian distribution</a:t>
            </a:r>
            <a:r>
              <a:rPr lang="en-US" altLang="zh-CN" sz="2400" dirty="0"/>
              <a:t>, and confirmed by observations.</a:t>
            </a:r>
          </a:p>
          <a:p>
            <a:r>
              <a:rPr lang="en-US" altLang="zh-CN" sz="2400" dirty="0"/>
              <a:t>CMB temperature and polarization anisotropies encode </a:t>
            </a:r>
            <a:r>
              <a:rPr lang="en-US" altLang="zh-CN" sz="2400" dirty="0">
                <a:solidFill>
                  <a:srgbClr val="FF0000"/>
                </a:solidFill>
              </a:rPr>
              <a:t>fruitful cosmological information</a:t>
            </a:r>
            <a:r>
              <a:rPr lang="en-US" altLang="zh-CN" sz="2400" dirty="0"/>
              <a:t>, which becomes one of the most important probes for modern cosmology.</a:t>
            </a:r>
          </a:p>
          <a:p>
            <a:r>
              <a:rPr lang="en-US" altLang="zh-CN" sz="2400" dirty="0"/>
              <a:t>CMB B-mode polarization is the smoking-gun evidence of PGWs. In the near future, it is possible to be detected if </a:t>
            </a:r>
            <a:r>
              <a:rPr lang="en-US" altLang="zh-CN" sz="2400" dirty="0">
                <a:solidFill>
                  <a:srgbClr val="FF0000"/>
                </a:solidFill>
              </a:rPr>
              <a:t>r&gt;0.001</a:t>
            </a:r>
            <a:r>
              <a:rPr lang="en-US" altLang="zh-CN" sz="2400" dirty="0"/>
              <a:t>, but also challenged by various contaminations.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623695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655E07-FE7E-4AD4-B119-2FCDC637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321" y="872768"/>
            <a:ext cx="6110176" cy="540005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9BD5BDC-DFA5-4379-9170-CD3AC2F37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41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86F37C-A9A1-46BA-8384-75F33F76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AC9B8A-29A7-4DA9-9EAB-44836A0B9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C6A889-D59E-4945-8AA7-7FC7FA9E9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6" y="0"/>
            <a:ext cx="11835848" cy="6858000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341DA4A-1142-4387-AF56-DE7648B8E58E}"/>
              </a:ext>
            </a:extLst>
          </p:cNvPr>
          <p:cNvCxnSpPr/>
          <p:nvPr/>
        </p:nvCxnSpPr>
        <p:spPr>
          <a:xfrm>
            <a:off x="8201247" y="425302"/>
            <a:ext cx="270775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6472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5E8E51-5CFB-4365-BF08-EE47532D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14"/>
            <a:ext cx="12191999" cy="65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90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9A3BBA-202F-42C6-A981-005D8B38E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4DB90E-B531-4F0F-8B62-9E4B66D44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F30697-E5E6-49E2-AF3E-E7156FA1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30"/>
            <a:ext cx="12192000" cy="643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855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2B24BE-C131-40C3-801C-DEA9702EF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4" y="0"/>
            <a:ext cx="1044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183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>
            <a:extLst>
              <a:ext uri="{FF2B5EF4-FFF2-40B4-BE49-F238E27FC236}">
                <a16:creationId xmlns:a16="http://schemas.microsoft.com/office/drawing/2014/main" id="{A472DDC7-681F-4030-A824-BD8D5705F7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0196" y="128051"/>
            <a:ext cx="8229600" cy="1143000"/>
          </a:xfrm>
        </p:spPr>
        <p:txBody>
          <a:bodyPr/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Estimate S/N for gravitational waves</a:t>
            </a:r>
          </a:p>
        </p:txBody>
      </p:sp>
      <p:sp>
        <p:nvSpPr>
          <p:cNvPr id="43011" name="内容占位符 2">
            <a:extLst>
              <a:ext uri="{FF2B5EF4-FFF2-40B4-BE49-F238E27FC236}">
                <a16:creationId xmlns:a16="http://schemas.microsoft.com/office/drawing/2014/main" id="{7B271FB7-235D-42FD-A168-7DB39D56945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14401" y="1183758"/>
            <a:ext cx="10230846" cy="3312042"/>
          </a:xfrm>
        </p:spPr>
        <p:txBody>
          <a:bodyPr/>
          <a:lstStyle/>
          <a:p>
            <a:pPr>
              <a:lnSpc>
                <a:spcPts val="35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For a given CMB experiment, the S/N for GWs can be estimated by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n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n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n"/>
            </a:pP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where，        is BB spectrum caused by GWs, which depends on r;            is the uncertainty, which can be estimated by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012" name="灯片编号占位符 3">
            <a:extLst>
              <a:ext uri="{FF2B5EF4-FFF2-40B4-BE49-F238E27FC236}">
                <a16:creationId xmlns:a16="http://schemas.microsoft.com/office/drawing/2014/main" id="{86AD2C77-D285-4366-8946-E2956C8B2F2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18E12DDF-F867-4145-8624-2E8B3CFF185B}" type="slidenum">
              <a:rPr lang="en-US" altLang="zh-CN">
                <a:solidFill>
                  <a:srgbClr val="000000"/>
                </a:solidFill>
              </a:rPr>
              <a:pPr eaLnBrk="1" hangingPunct="1"/>
              <a:t>88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43013" name="Picture 3">
            <a:extLst>
              <a:ext uri="{FF2B5EF4-FFF2-40B4-BE49-F238E27FC236}">
                <a16:creationId xmlns:a16="http://schemas.microsoft.com/office/drawing/2014/main" id="{B9E426A4-B5C1-4E77-B816-C8AD7A309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94" y="2065818"/>
            <a:ext cx="2886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9">
            <a:extLst>
              <a:ext uri="{FF2B5EF4-FFF2-40B4-BE49-F238E27FC236}">
                <a16:creationId xmlns:a16="http://schemas.microsoft.com/office/drawing/2014/main" id="{B8190627-6E24-4D03-990D-67053E84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36" y="4463238"/>
            <a:ext cx="8791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>
            <a:extLst>
              <a:ext uri="{FF2B5EF4-FFF2-40B4-BE49-F238E27FC236}">
                <a16:creationId xmlns:a16="http://schemas.microsoft.com/office/drawing/2014/main" id="{BEEAE706-A290-4947-A7D9-9EA55D4E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10" y="3544961"/>
            <a:ext cx="5842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>
            <a:extLst>
              <a:ext uri="{FF2B5EF4-FFF2-40B4-BE49-F238E27FC236}">
                <a16:creationId xmlns:a16="http://schemas.microsoft.com/office/drawing/2014/main" id="{EB1A69E7-146A-4FAF-82CB-14C5C6FE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566" y="3535436"/>
            <a:ext cx="685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矩形 12">
            <a:extLst>
              <a:ext uri="{FF2B5EF4-FFF2-40B4-BE49-F238E27FC236}">
                <a16:creationId xmlns:a16="http://schemas.microsoft.com/office/drawing/2014/main" id="{79EE560E-519B-4398-AEEC-047291216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410200"/>
            <a:ext cx="1860894" cy="400110"/>
          </a:xfrm>
          <a:prstGeom prst="rect">
            <a:avLst/>
          </a:prstGeom>
          <a:noFill/>
          <a:ln w="28575" cmpd="sng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sky-cut factor</a:t>
            </a:r>
          </a:p>
        </p:txBody>
      </p:sp>
      <p:sp>
        <p:nvSpPr>
          <p:cNvPr id="43018" name="矩形 14">
            <a:extLst>
              <a:ext uri="{FF2B5EF4-FFF2-40B4-BE49-F238E27FC236}">
                <a16:creationId xmlns:a16="http://schemas.microsoft.com/office/drawing/2014/main" id="{710E5EEA-973F-47AB-8D75-7DCC6619A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6019800"/>
            <a:ext cx="1770293" cy="400110"/>
          </a:xfrm>
          <a:prstGeom prst="rect">
            <a:avLst/>
          </a:prstGeom>
          <a:noFill/>
          <a:ln w="28575" cmpd="sng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weak lensing</a:t>
            </a:r>
          </a:p>
        </p:txBody>
      </p:sp>
      <p:sp>
        <p:nvSpPr>
          <p:cNvPr id="43019" name="矩形 15">
            <a:extLst>
              <a:ext uri="{FF2B5EF4-FFF2-40B4-BE49-F238E27FC236}">
                <a16:creationId xmlns:a16="http://schemas.microsoft.com/office/drawing/2014/main" id="{FCA0A20F-2C14-40A3-9194-D863A625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6" y="5373688"/>
            <a:ext cx="1920269" cy="400110"/>
          </a:xfrm>
          <a:prstGeom prst="rect">
            <a:avLst/>
          </a:prstGeom>
          <a:noFill/>
          <a:ln w="28575" cmpd="sng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angle rotation</a:t>
            </a:r>
          </a:p>
        </p:txBody>
      </p:sp>
      <p:sp>
        <p:nvSpPr>
          <p:cNvPr id="43020" name="矩形 16">
            <a:extLst>
              <a:ext uri="{FF2B5EF4-FFF2-40B4-BE49-F238E27FC236}">
                <a16:creationId xmlns:a16="http://schemas.microsoft.com/office/drawing/2014/main" id="{9ACC5D12-AE59-44CC-ABA6-B03F4FEF4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1" y="6019800"/>
            <a:ext cx="1697003" cy="400110"/>
          </a:xfrm>
          <a:prstGeom prst="rect">
            <a:avLst/>
          </a:prstGeom>
          <a:noFill/>
          <a:ln w="28575" cmpd="sng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foregrounds</a:t>
            </a:r>
          </a:p>
        </p:txBody>
      </p:sp>
      <p:sp>
        <p:nvSpPr>
          <p:cNvPr id="43021" name="矩形 17">
            <a:extLst>
              <a:ext uri="{FF2B5EF4-FFF2-40B4-BE49-F238E27FC236}">
                <a16:creationId xmlns:a16="http://schemas.microsoft.com/office/drawing/2014/main" id="{BCEF6043-1C35-49DA-9647-77FDCE509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410200"/>
            <a:ext cx="1539204" cy="400110"/>
          </a:xfrm>
          <a:prstGeom prst="rect">
            <a:avLst/>
          </a:prstGeom>
          <a:noFill/>
          <a:ln w="28575" cmpd="sng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inst. noises</a:t>
            </a:r>
          </a:p>
        </p:txBody>
      </p:sp>
      <p:sp>
        <p:nvSpPr>
          <p:cNvPr id="43022" name="矩形 18">
            <a:extLst>
              <a:ext uri="{FF2B5EF4-FFF2-40B4-BE49-F238E27FC236}">
                <a16:creationId xmlns:a16="http://schemas.microsoft.com/office/drawing/2014/main" id="{4F3E0825-F054-42EA-B0D9-77CE964A5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6019800"/>
            <a:ext cx="2592387" cy="400110"/>
          </a:xfrm>
          <a:prstGeom prst="rect">
            <a:avLst/>
          </a:prstGeom>
          <a:noFill/>
          <a:ln w="28575" cmpd="sng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various systematics</a:t>
            </a:r>
          </a:p>
        </p:txBody>
      </p:sp>
      <p:cxnSp>
        <p:nvCxnSpPr>
          <p:cNvPr id="43023" name="直接箭头连接符 20">
            <a:extLst>
              <a:ext uri="{FF2B5EF4-FFF2-40B4-BE49-F238E27FC236}">
                <a16:creationId xmlns:a16="http://schemas.microsoft.com/office/drawing/2014/main" id="{FF2B21F1-8050-4EE7-9B3C-EADFB880C7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95638" y="5181600"/>
            <a:ext cx="385762" cy="228600"/>
          </a:xfrm>
          <a:prstGeom prst="straightConnector1">
            <a:avLst/>
          </a:prstGeom>
          <a:noFill/>
          <a:ln w="28575" cmpd="sng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4" name="直接箭头连接符 22">
            <a:extLst>
              <a:ext uri="{FF2B5EF4-FFF2-40B4-BE49-F238E27FC236}">
                <a16:creationId xmlns:a16="http://schemas.microsoft.com/office/drawing/2014/main" id="{4DF50A96-607E-4348-972A-0745689050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76750" y="5105400"/>
            <a:ext cx="476250" cy="914400"/>
          </a:xfrm>
          <a:prstGeom prst="straightConnector1">
            <a:avLst/>
          </a:prstGeom>
          <a:noFill/>
          <a:ln w="28575" cmpd="sng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5" name="直接箭头连接符 24">
            <a:extLst>
              <a:ext uri="{FF2B5EF4-FFF2-40B4-BE49-F238E27FC236}">
                <a16:creationId xmlns:a16="http://schemas.microsoft.com/office/drawing/2014/main" id="{35F3DB15-EA32-4B3A-969E-7E106F92920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96001" y="5105400"/>
            <a:ext cx="123825" cy="304800"/>
          </a:xfrm>
          <a:prstGeom prst="straightConnector1">
            <a:avLst/>
          </a:prstGeom>
          <a:noFill/>
          <a:ln w="28575" cmpd="sng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6" name="直接箭头连接符 26">
            <a:extLst>
              <a:ext uri="{FF2B5EF4-FFF2-40B4-BE49-F238E27FC236}">
                <a16:creationId xmlns:a16="http://schemas.microsoft.com/office/drawing/2014/main" id="{4A02B254-4AF3-4F2C-B606-482C42268FF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39000" y="5105400"/>
            <a:ext cx="0" cy="914400"/>
          </a:xfrm>
          <a:prstGeom prst="straightConnector1">
            <a:avLst/>
          </a:prstGeom>
          <a:noFill/>
          <a:ln w="28575" cmpd="sng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7" name="直接箭头连接符 28">
            <a:extLst>
              <a:ext uri="{FF2B5EF4-FFF2-40B4-BE49-F238E27FC236}">
                <a16:creationId xmlns:a16="http://schemas.microsoft.com/office/drawing/2014/main" id="{86450660-E21C-424A-9B02-1C13A042289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77238" y="5029200"/>
            <a:ext cx="4762" cy="381000"/>
          </a:xfrm>
          <a:prstGeom prst="straightConnector1">
            <a:avLst/>
          </a:prstGeom>
          <a:noFill/>
          <a:ln w="28575" cmpd="sng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8" name="直接箭头连接符 30">
            <a:extLst>
              <a:ext uri="{FF2B5EF4-FFF2-40B4-BE49-F238E27FC236}">
                <a16:creationId xmlns:a16="http://schemas.microsoft.com/office/drawing/2014/main" id="{93413E48-EBE7-4C68-B0EC-8C51A3ED3F5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596438" y="5105400"/>
            <a:ext cx="4762" cy="914400"/>
          </a:xfrm>
          <a:prstGeom prst="straightConnector1">
            <a:avLst/>
          </a:prstGeom>
          <a:noFill/>
          <a:ln w="28575" cmpd="sng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29" name="日期占位符 20">
            <a:extLst>
              <a:ext uri="{FF2B5EF4-FFF2-40B4-BE49-F238E27FC236}">
                <a16:creationId xmlns:a16="http://schemas.microsoft.com/office/drawing/2014/main" id="{B2D0D4D4-D36E-41F3-9636-7CDFD1E150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1981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25354C8-F598-4858-9A9D-4C7E452F167C}" type="datetime1">
              <a:rPr lang="zh-CN" altLang="en-US" sz="1200">
                <a:solidFill>
                  <a:srgbClr val="898989"/>
                </a:solidFill>
              </a:rPr>
              <a:pPr eaLnBrk="1" hangingPunct="1"/>
              <a:t>2025/7/4</a:t>
            </a:fld>
            <a:endParaRPr lang="zh-CN" altLang="en-US"/>
          </a:p>
        </p:txBody>
      </p:sp>
      <p:sp>
        <p:nvSpPr>
          <p:cNvPr id="43030" name="灯片编号占位符 23">
            <a:extLst>
              <a:ext uri="{FF2B5EF4-FFF2-40B4-BE49-F238E27FC236}">
                <a16:creationId xmlns:a16="http://schemas.microsoft.com/office/drawing/2014/main" id="{0E4EFABB-63A0-4B24-8D17-0215FA1F8B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734BAC6F-5CD1-47FD-8E77-16A6571B7288}" type="slidenum">
              <a:rPr lang="zh-CN" altLang="en-US" sz="1200">
                <a:solidFill>
                  <a:srgbClr val="898989"/>
                </a:solidFill>
              </a:rPr>
              <a:pPr algn="r" eaLnBrk="1" hangingPunct="1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09541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灯片编号占位符 3">
            <a:extLst>
              <a:ext uri="{FF2B5EF4-FFF2-40B4-BE49-F238E27FC236}">
                <a16:creationId xmlns:a16="http://schemas.microsoft.com/office/drawing/2014/main" id="{69B229E3-182C-4ACF-B6FA-94C9C7F640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1" y="6245225"/>
            <a:ext cx="22891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fld id="{02A4704E-919D-4184-8E8A-9300DD52FA1E}" type="slidenum">
              <a:rPr lang="en-US" altLang="zh-CN" sz="1400"/>
              <a:pPr algn="r" eaLnBrk="1" hangingPunct="1"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t>89</a:t>
            </a:fld>
            <a:endParaRPr lang="en-US" altLang="zh-CN" sz="1400"/>
          </a:p>
        </p:txBody>
      </p:sp>
      <p:sp>
        <p:nvSpPr>
          <p:cNvPr id="30723" name="标题 1">
            <a:extLst>
              <a:ext uri="{FF2B5EF4-FFF2-40B4-BE49-F238E27FC236}">
                <a16:creationId xmlns:a16="http://schemas.microsoft.com/office/drawing/2014/main" id="{543EE1EA-777C-4D19-869F-F1F99423E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214314"/>
            <a:ext cx="8229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0000"/>
                </a:solidFill>
              </a:rPr>
              <a:t>Testing inflationary consistency relation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------ Zhao &amp; Huang, CQG 28, 235003 (2011)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30724" name="图片 2">
            <a:extLst>
              <a:ext uri="{FF2B5EF4-FFF2-40B4-BE49-F238E27FC236}">
                <a16:creationId xmlns:a16="http://schemas.microsoft.com/office/drawing/2014/main" id="{DFFAF695-9A8F-4F45-A01F-F1BDD7C56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80" y="1189251"/>
            <a:ext cx="78327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47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55599D-7265-4E55-A660-699809C7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85373" cy="1325563"/>
          </a:xfrm>
        </p:spPr>
        <p:txBody>
          <a:bodyPr/>
          <a:lstStyle/>
          <a:p>
            <a:pPr algn="ctr"/>
            <a:r>
              <a:rPr lang="en-US" altLang="zh-CN" b="1" dirty="0"/>
              <a:t>Linear Polarization of CMB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8E5B5-D438-4882-B9F0-E362B7AF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2" y="1825625"/>
            <a:ext cx="7431416" cy="4311015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The </a:t>
            </a:r>
            <a:r>
              <a:rPr lang="en-US" altLang="zh-CN" sz="2400" dirty="0" smtClean="0"/>
              <a:t>CMB is </a:t>
            </a:r>
            <a:r>
              <a:rPr lang="en-US" altLang="zh-CN" sz="2400" dirty="0">
                <a:solidFill>
                  <a:srgbClr val="FF0000"/>
                </a:solidFill>
              </a:rPr>
              <a:t>polarized</a:t>
            </a:r>
            <a:r>
              <a:rPr lang="en-US" altLang="zh-CN" sz="2400" dirty="0"/>
              <a:t> at the level of a few </a:t>
            </a:r>
            <a:r>
              <a:rPr lang="en-US" altLang="zh-CN" sz="2400" dirty="0">
                <a:solidFill>
                  <a:srgbClr val="FF0000"/>
                </a:solidFill>
              </a:rPr>
              <a:t>microkelvin</a:t>
            </a:r>
            <a:r>
              <a:rPr lang="en-US" altLang="zh-CN" sz="2400" dirty="0"/>
              <a:t>.</a:t>
            </a:r>
          </a:p>
          <a:p>
            <a:endParaRPr lang="en-US" altLang="zh-CN" sz="900" dirty="0"/>
          </a:p>
          <a:p>
            <a:r>
              <a:rPr lang="en-US" altLang="zh-CN" sz="2400" dirty="0"/>
              <a:t>The </a:t>
            </a:r>
            <a:r>
              <a:rPr lang="en-US" altLang="zh-CN" sz="2400" dirty="0">
                <a:solidFill>
                  <a:srgbClr val="FF0000"/>
                </a:solidFill>
              </a:rPr>
              <a:t>linear polarization </a:t>
            </a:r>
            <a:r>
              <a:rPr lang="en-US" altLang="zh-CN" sz="2400" dirty="0"/>
              <a:t>can be generated by the </a:t>
            </a:r>
            <a:r>
              <a:rPr lang="en-US" altLang="zh-CN" sz="2400" dirty="0">
                <a:solidFill>
                  <a:srgbClr val="FF0000"/>
                </a:solidFill>
              </a:rPr>
              <a:t>Thomson scattering </a:t>
            </a:r>
            <a:r>
              <a:rPr lang="en-US" altLang="zh-CN" sz="2400" dirty="0"/>
              <a:t>of CMB photons (</a:t>
            </a:r>
            <a:r>
              <a:rPr lang="en-US" altLang="zh-CN" sz="2400" dirty="0">
                <a:solidFill>
                  <a:srgbClr val="0000FF"/>
                </a:solidFill>
              </a:rPr>
              <a:t>right</a:t>
            </a:r>
            <a:r>
              <a:rPr lang="en-US" altLang="zh-CN" sz="2400" dirty="0"/>
              <a:t>). </a:t>
            </a:r>
          </a:p>
          <a:p>
            <a:endParaRPr lang="en-US" altLang="zh-CN" sz="800" dirty="0"/>
          </a:p>
          <a:p>
            <a:r>
              <a:rPr lang="en-US" altLang="zh-CN" sz="2400" dirty="0"/>
              <a:t>Two factors are needed: </a:t>
            </a:r>
            <a:r>
              <a:rPr lang="en-US" altLang="zh-CN" sz="2400" dirty="0">
                <a:solidFill>
                  <a:srgbClr val="FF0000"/>
                </a:solidFill>
              </a:rPr>
              <a:t>(1) Temperature anisotropies; (2) Free electrons</a:t>
            </a:r>
            <a:r>
              <a:rPr lang="en-US" altLang="zh-CN" sz="2400" dirty="0"/>
              <a:t>, which can be satisfied only in two </a:t>
            </a:r>
            <a:r>
              <a:rPr lang="en-US" altLang="zh-CN" sz="2400" dirty="0" smtClean="0"/>
              <a:t>stages </a:t>
            </a:r>
            <a:r>
              <a:rPr lang="en-US" altLang="zh-CN" sz="2400" dirty="0"/>
              <a:t>of the Universe</a:t>
            </a:r>
            <a:r>
              <a:rPr lang="en-US" altLang="zh-CN" sz="2400" dirty="0">
                <a:solidFill>
                  <a:srgbClr val="0000FF"/>
                </a:solidFill>
              </a:rPr>
              <a:t>:  @ recombination stage (z~1100)</a:t>
            </a:r>
            <a:r>
              <a:rPr lang="en-US" altLang="zh-CN" sz="2400" dirty="0"/>
              <a:t>, and </a:t>
            </a:r>
            <a:r>
              <a:rPr lang="en-US" altLang="zh-CN" sz="2400" dirty="0">
                <a:solidFill>
                  <a:srgbClr val="0000FF"/>
                </a:solidFill>
              </a:rPr>
              <a:t>@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reionization stage (z~10).</a:t>
            </a:r>
          </a:p>
          <a:p>
            <a:endParaRPr lang="en-US" altLang="zh-CN" sz="800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In the standard model, </a:t>
            </a:r>
            <a:r>
              <a:rPr lang="en-US" altLang="zh-CN" sz="2400" dirty="0">
                <a:solidFill>
                  <a:srgbClr val="FF0000"/>
                </a:solidFill>
              </a:rPr>
              <a:t>no reason </a:t>
            </a:r>
            <a:r>
              <a:rPr lang="en-US" altLang="zh-CN" sz="2400" dirty="0"/>
              <a:t>to generate the </a:t>
            </a:r>
            <a:r>
              <a:rPr lang="en-US" altLang="zh-CN" sz="2400" dirty="0">
                <a:solidFill>
                  <a:srgbClr val="FF0000"/>
                </a:solidFill>
              </a:rPr>
              <a:t>circular polarization</a:t>
            </a:r>
            <a:r>
              <a:rPr lang="en-US" altLang="zh-CN" sz="2400" dirty="0"/>
              <a:t>.</a:t>
            </a:r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4" name="Picture 5" descr="http://background.uchicago.edu/~whu/intermediate/Polarization/polarization1.gif">
            <a:extLst>
              <a:ext uri="{FF2B5EF4-FFF2-40B4-BE49-F238E27FC236}">
                <a16:creationId xmlns:a16="http://schemas.microsoft.com/office/drawing/2014/main" id="{1E811A7D-C4B0-480B-BF63-C96603F0C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32" y="470539"/>
            <a:ext cx="3590607" cy="356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163DBD-3274-422F-8594-C2B0E65AB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021" y="4232805"/>
            <a:ext cx="4496031" cy="23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2345</Words>
  <Application>Microsoft Office PowerPoint</Application>
  <PresentationFormat>宽屏</PresentationFormat>
  <Paragraphs>357</Paragraphs>
  <Slides>89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98" baseType="lpstr">
      <vt:lpstr>等线</vt:lpstr>
      <vt:lpstr>等线 Light</vt:lpstr>
      <vt:lpstr>宋体</vt:lpstr>
      <vt:lpstr>微软雅黑</vt:lpstr>
      <vt:lpstr>Arial</vt:lpstr>
      <vt:lpstr>Arial Black</vt:lpstr>
      <vt:lpstr>Wingdings</vt:lpstr>
      <vt:lpstr>Office 主题​​</vt:lpstr>
      <vt:lpstr>Bitmap Image</vt:lpstr>
      <vt:lpstr>Cosmic Microwave Background (CMB) radiation and the detection of PGWs</vt:lpstr>
      <vt:lpstr>OUTLINE</vt:lpstr>
      <vt:lpstr>OUTLINE</vt:lpstr>
      <vt:lpstr>CMB and cosmology</vt:lpstr>
      <vt:lpstr>Perfect Planck Thermal Spectrum</vt:lpstr>
      <vt:lpstr>Temperature Anisotropy</vt:lpstr>
      <vt:lpstr>Super-horizon Fluctuations</vt:lpstr>
      <vt:lpstr>PowerPoint 演示文稿</vt:lpstr>
      <vt:lpstr>Linear Polarization of CMB</vt:lpstr>
      <vt:lpstr>Observations: From COBE to Planck</vt:lpstr>
      <vt:lpstr>CMB and Precise Cosmology</vt:lpstr>
      <vt:lpstr>OUTLINE</vt:lpstr>
      <vt:lpstr>Statistical properties of CMB</vt:lpstr>
      <vt:lpstr>E and B types of polarization of the CMB field</vt:lpstr>
      <vt:lpstr>PowerPoint 演示文稿</vt:lpstr>
      <vt:lpstr>PowerPoint 演示文稿</vt:lpstr>
      <vt:lpstr>PowerPoint 演示文稿</vt:lpstr>
      <vt:lpstr>Statistics of Primordial Perturbations</vt:lpstr>
      <vt:lpstr>PowerPoint 演示文稿</vt:lpstr>
      <vt:lpstr>From Primordial Perturbations to CMB Anisotropies</vt:lpstr>
      <vt:lpstr>PowerPoint 演示文稿</vt:lpstr>
      <vt:lpstr>PowerPoint 演示文稿</vt:lpstr>
      <vt:lpstr>Estimators of CMB Power Spectra</vt:lpstr>
      <vt:lpstr>PowerPoint 演示文稿</vt:lpstr>
      <vt:lpstr>Probability Density Functions (PDFs) of estimators</vt:lpstr>
      <vt:lpstr>PowerPoint 演示文稿</vt:lpstr>
      <vt:lpstr>PowerPoint 演示文稿</vt:lpstr>
      <vt:lpstr>OUTLINE</vt:lpstr>
      <vt:lpstr>Public package: http://CAMB.info</vt:lpstr>
      <vt:lpstr>Temperature Anisotropy Spectrum sourced by Scalar Fluctuations</vt:lpstr>
      <vt:lpstr>Physics of the Peaks</vt:lpstr>
      <vt:lpstr>Sachs-Wolfe effect</vt:lpstr>
      <vt:lpstr>PowerPoint 演示文稿</vt:lpstr>
      <vt:lpstr>Silk damping (diffusion damping)</vt:lpstr>
      <vt:lpstr>PowerPoint 演示文稿</vt:lpstr>
      <vt:lpstr>PowerPoint 演示文稿</vt:lpstr>
      <vt:lpstr>PowerPoint 演示文稿</vt:lpstr>
      <vt:lpstr>PowerPoint 演示文稿</vt:lpstr>
      <vt:lpstr>Polarization Anisotropy Spectrum sourced by Scalar Fluctuations</vt:lpstr>
      <vt:lpstr>PowerPoint 演示文稿</vt:lpstr>
      <vt:lpstr>PowerPoint 演示文稿</vt:lpstr>
      <vt:lpstr>Temperature Anisotropy Spectrum sourced by Primordial Gravitational Waves</vt:lpstr>
      <vt:lpstr>PowerPoint 演示文稿</vt:lpstr>
      <vt:lpstr>Polarization Anisotropy Spectrum sourced by Primordial Gravitational Waves</vt:lpstr>
      <vt:lpstr>PowerPoint 演示文稿</vt:lpstr>
      <vt:lpstr>PowerPoint 演示文稿</vt:lpstr>
      <vt:lpstr>PowerPoint 演示文稿</vt:lpstr>
      <vt:lpstr>Effect of cosmic weak lensing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CMB power spectra</vt:lpstr>
      <vt:lpstr>Detection in the CMB</vt:lpstr>
      <vt:lpstr>PowerPoint 演示文稿</vt:lpstr>
      <vt:lpstr>Focus on the B-mode Polarization</vt:lpstr>
      <vt:lpstr>Main Contaminations For B-modes</vt:lpstr>
      <vt:lpstr>Main Contaminations For B-modes</vt:lpstr>
      <vt:lpstr>PowerPoint 演示文稿</vt:lpstr>
      <vt:lpstr>Comparison of Different Experiments</vt:lpstr>
      <vt:lpstr>PowerPoint 演示文稿</vt:lpstr>
      <vt:lpstr>Main Contaminations for B-modes</vt:lpstr>
      <vt:lpstr>Foreground Radiations</vt:lpstr>
      <vt:lpstr>PowerPoint 演示文稿</vt:lpstr>
      <vt:lpstr>Main Contaminations For B-modes</vt:lpstr>
      <vt:lpstr>E-B mixture due to incomplete sky Surveys</vt:lpstr>
      <vt:lpstr>Main Contaminations For B-modes</vt:lpstr>
      <vt:lpstr>PowerPoint 演示文稿</vt:lpstr>
      <vt:lpstr>PowerPoint 演示文稿</vt:lpstr>
      <vt:lpstr>Main Contaminations For B-modes</vt:lpstr>
      <vt:lpstr>PowerPoint 演示文稿</vt:lpstr>
      <vt:lpstr>Delensing</vt:lpstr>
      <vt:lpstr>PowerPoint 演示文稿</vt:lpstr>
      <vt:lpstr>PowerPoint 演示文稿</vt:lpstr>
      <vt:lpstr>PowerPoint 演示文稿</vt:lpstr>
      <vt:lpstr>Forecast for the PGW detection for AliCPT-1 ------ Ghosh et al., JCAP 10, 063 (2022)</vt:lpstr>
      <vt:lpstr>Fourth Generation (Precise Measurement):  Planned CMBPOL (COrE, LiteBird, PICO, etc) experiment ------ Zhao, JCAP 1103, 007 (2011)</vt:lpstr>
      <vt:lpstr>Ideal CMB experiment</vt:lpstr>
      <vt:lpstr>OUTLINE</vt:lpstr>
      <vt:lpstr>Conclusions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Estimate S/N for gravitational waves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Microwave Background (CMB) radiation and the detection of PGWs</dc:title>
  <dc:creator>Dell</dc:creator>
  <cp:lastModifiedBy>Lenovo</cp:lastModifiedBy>
  <cp:revision>274</cp:revision>
  <dcterms:created xsi:type="dcterms:W3CDTF">2025-06-24T02:34:40Z</dcterms:created>
  <dcterms:modified xsi:type="dcterms:W3CDTF">2025-07-04T02:40:20Z</dcterms:modified>
</cp:coreProperties>
</file>