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0"/>
  </p:normalViewPr>
  <p:slideViewPr>
    <p:cSldViewPr>
      <p:cViewPr varScale="1">
        <p:scale>
          <a:sx n="119" d="100"/>
          <a:sy n="119" d="100"/>
        </p:scale>
        <p:origin x="55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6147815"/>
            <a:ext cx="12192000" cy="710565"/>
          </a:xfrm>
          <a:custGeom>
            <a:avLst/>
            <a:gdLst/>
            <a:ahLst/>
            <a:cxnLst/>
            <a:rect l="l" t="t" r="r" b="b"/>
            <a:pathLst>
              <a:path w="12192000" h="710565">
                <a:moveTo>
                  <a:pt x="12192000" y="0"/>
                </a:moveTo>
                <a:lnTo>
                  <a:pt x="0" y="0"/>
                </a:lnTo>
                <a:lnTo>
                  <a:pt x="0" y="710184"/>
                </a:lnTo>
                <a:lnTo>
                  <a:pt x="12192000" y="710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52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46647"/>
            <a:ext cx="12192000" cy="3493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47815"/>
            <a:ext cx="12192000" cy="710565"/>
          </a:xfrm>
          <a:custGeom>
            <a:avLst/>
            <a:gdLst/>
            <a:ahLst/>
            <a:cxnLst/>
            <a:rect l="l" t="t" r="r" b="b"/>
            <a:pathLst>
              <a:path w="12192000" h="710565">
                <a:moveTo>
                  <a:pt x="12192000" y="0"/>
                </a:moveTo>
                <a:lnTo>
                  <a:pt x="0" y="0"/>
                </a:lnTo>
                <a:lnTo>
                  <a:pt x="0" y="710184"/>
                </a:lnTo>
                <a:lnTo>
                  <a:pt x="12192000" y="7101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52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46647"/>
            <a:ext cx="12192000" cy="34933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168140" y="783336"/>
            <a:ext cx="0" cy="2565400"/>
          </a:xfrm>
          <a:custGeom>
            <a:avLst/>
            <a:gdLst/>
            <a:ahLst/>
            <a:cxnLst/>
            <a:rect l="l" t="t" r="r" b="b"/>
            <a:pathLst>
              <a:path h="2565400">
                <a:moveTo>
                  <a:pt x="0" y="0"/>
                </a:moveTo>
                <a:lnTo>
                  <a:pt x="0" y="2565018"/>
                </a:lnTo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68140" y="3890771"/>
            <a:ext cx="0" cy="1644014"/>
          </a:xfrm>
          <a:custGeom>
            <a:avLst/>
            <a:gdLst/>
            <a:ahLst/>
            <a:cxnLst/>
            <a:rect l="l" t="t" r="r" b="b"/>
            <a:pathLst>
              <a:path h="1644014">
                <a:moveTo>
                  <a:pt x="0" y="0"/>
                </a:moveTo>
                <a:lnTo>
                  <a:pt x="0" y="1643888"/>
                </a:lnTo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7509" y="480771"/>
            <a:ext cx="2865754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768" y="1663064"/>
            <a:ext cx="4951095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23069" y="6464680"/>
            <a:ext cx="270891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latalogue.onlin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ence.nrao.edu/opportunities/courses/era/" TargetMode="Externa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3169"/>
            <a:ext cx="12192000" cy="6858253"/>
            <a:chOff x="0" y="0"/>
            <a:chExt cx="12192000" cy="685825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2" y="0"/>
              <a:ext cx="12188952" cy="56618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813553"/>
              <a:ext cx="12192000" cy="2044700"/>
            </a:xfrm>
            <a:custGeom>
              <a:avLst/>
              <a:gdLst/>
              <a:ahLst/>
              <a:cxnLst/>
              <a:rect l="l" t="t" r="r" b="b"/>
              <a:pathLst>
                <a:path w="12192000" h="2044700">
                  <a:moveTo>
                    <a:pt x="12192000" y="0"/>
                  </a:moveTo>
                  <a:lnTo>
                    <a:pt x="0" y="0"/>
                  </a:lnTo>
                  <a:lnTo>
                    <a:pt x="0" y="2044446"/>
                  </a:lnTo>
                  <a:lnTo>
                    <a:pt x="12192000" y="204444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1355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20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705344"/>
              <a:ext cx="12192000" cy="2152650"/>
            </a:xfrm>
            <a:custGeom>
              <a:avLst/>
              <a:gdLst/>
              <a:ahLst/>
              <a:cxnLst/>
              <a:rect l="l" t="t" r="r" b="b"/>
              <a:pathLst>
                <a:path w="12192000" h="2152650">
                  <a:moveTo>
                    <a:pt x="2295779" y="2164"/>
                  </a:moveTo>
                  <a:lnTo>
                    <a:pt x="0" y="151598"/>
                  </a:lnTo>
                  <a:lnTo>
                    <a:pt x="0" y="2152655"/>
                  </a:lnTo>
                  <a:lnTo>
                    <a:pt x="12192000" y="2152655"/>
                  </a:lnTo>
                  <a:lnTo>
                    <a:pt x="12192000" y="244861"/>
                  </a:lnTo>
                  <a:lnTo>
                    <a:pt x="6552183" y="244861"/>
                  </a:lnTo>
                  <a:lnTo>
                    <a:pt x="3962780" y="75062"/>
                  </a:lnTo>
                  <a:lnTo>
                    <a:pt x="2295779" y="2164"/>
                  </a:lnTo>
                  <a:close/>
                </a:path>
                <a:path w="12192000" h="2152650">
                  <a:moveTo>
                    <a:pt x="12192000" y="0"/>
                  </a:moveTo>
                  <a:lnTo>
                    <a:pt x="10826656" y="40325"/>
                  </a:lnTo>
                  <a:lnTo>
                    <a:pt x="6552183" y="244861"/>
                  </a:lnTo>
                  <a:lnTo>
                    <a:pt x="12192000" y="24486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4648200"/>
              <a:ext cx="11934444" cy="34899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4530" y="4832559"/>
            <a:ext cx="7512684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8100" marR="1610360">
              <a:lnSpc>
                <a:spcPts val="5830"/>
              </a:lnSpc>
              <a:spcBef>
                <a:spcPts val="835"/>
              </a:spcBef>
            </a:pPr>
            <a:r>
              <a:rPr sz="5400" b="0" dirty="0">
                <a:solidFill>
                  <a:srgbClr val="FFFFFF"/>
                </a:solidFill>
                <a:latin typeface="Calibri Light"/>
                <a:cs typeface="Calibri Light"/>
              </a:rPr>
              <a:t>Introduction</a:t>
            </a:r>
            <a:r>
              <a:rPr sz="54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54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5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Radio Astronomy</a:t>
            </a:r>
            <a:endParaRPr sz="5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Spectral</a:t>
            </a:r>
            <a:r>
              <a:rPr sz="16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65596" y="480771"/>
            <a:ext cx="3871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Identifying</a:t>
            </a:r>
            <a:r>
              <a:rPr spc="-10" dirty="0"/>
              <a:t> </a:t>
            </a: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5" dirty="0"/>
              <a:t> </a:t>
            </a:r>
            <a:r>
              <a:rPr spc="-10" dirty="0"/>
              <a:t>Radio</a:t>
            </a:r>
            <a:r>
              <a:rPr spc="-225" dirty="0"/>
              <a:t> </a:t>
            </a:r>
            <a:r>
              <a:rPr spc="-10" dirty="0"/>
              <a:t>Wavelengths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5624" y="865832"/>
            <a:ext cx="5401500" cy="43474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46038" y="1547825"/>
            <a:ext cx="433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Gill Sans MT"/>
                <a:cs typeface="Gill Sans MT"/>
              </a:rPr>
              <a:t>M82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463790" y="4180078"/>
            <a:ext cx="9791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Bremsstrahlung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80269" y="2447671"/>
            <a:ext cx="325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Gill Sans MT"/>
                <a:cs typeface="Gill Sans MT"/>
              </a:rPr>
              <a:t>Dust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053" y="3481578"/>
            <a:ext cx="792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Synchrotron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b="1" spc="-10" dirty="0">
                <a:latin typeface="Calibri"/>
                <a:cs typeface="Calibri"/>
              </a:rPr>
              <a:t>Spectral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1015" y="3384803"/>
            <a:ext cx="6455664" cy="27614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31485" y="1277239"/>
            <a:ext cx="6175375" cy="20034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Molecular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Gas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2+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atom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molecules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(CO,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HCN,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NH3,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Rotational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radio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Molecules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surfaces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grains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gas </a:t>
            </a:r>
            <a:r>
              <a:rPr sz="1800" spc="-10" dirty="0">
                <a:latin typeface="Calibri"/>
                <a:cs typeface="Calibri"/>
              </a:rPr>
              <a:t>phase</a:t>
            </a:r>
            <a:endParaRPr sz="1800">
              <a:latin typeface="Calibri"/>
              <a:cs typeface="Calibri"/>
            </a:endParaRPr>
          </a:p>
          <a:p>
            <a:pPr marR="106680" algn="ctr">
              <a:lnSpc>
                <a:spcPct val="100000"/>
              </a:lnSpc>
              <a:spcBef>
                <a:spcPts val="885"/>
              </a:spcBef>
            </a:pPr>
            <a:r>
              <a:rPr sz="18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Gill Sans MT"/>
                <a:cs typeface="Gill Sans MT"/>
                <a:hlinkClick r:id="rId3"/>
              </a:rPr>
              <a:t>https://splatalogue.online/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b="1" spc="-10" dirty="0">
                <a:latin typeface="Calibri"/>
                <a:cs typeface="Calibri"/>
              </a:rPr>
              <a:t>Spectral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Lines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9392" y="1661642"/>
            <a:ext cx="2429510" cy="5384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Like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Balmer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Lyman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series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299085" algn="l"/>
              </a:tabLst>
            </a:pPr>
            <a:r>
              <a:rPr sz="1400" dirty="0">
                <a:latin typeface="Calibri"/>
                <a:cs typeface="Calibri"/>
              </a:rPr>
              <a:t>Higher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‘n’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transitions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(~20+)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2192" y="857122"/>
            <a:ext cx="2788285" cy="82676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109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Ionized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Gas</a:t>
            </a:r>
            <a:endParaRPr sz="18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Radio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recombination</a:t>
            </a:r>
            <a:r>
              <a:rPr sz="1800" spc="-20" dirty="0">
                <a:latin typeface="Calibri"/>
                <a:cs typeface="Calibri"/>
              </a:rPr>
              <a:t> 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2192" y="2225421"/>
            <a:ext cx="313245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Cascade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down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  <a:p>
            <a:pPr marL="355600" marR="18351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transitions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boost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SNR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65"/>
              </a:spcBef>
              <a:tabLst>
                <a:tab pos="756285" algn="l"/>
              </a:tabLst>
            </a:pPr>
            <a:r>
              <a:rPr sz="1400" spc="-50" dirty="0">
                <a:latin typeface="Arial"/>
                <a:cs typeface="Arial"/>
              </a:rPr>
              <a:t>–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dirty="0">
                <a:latin typeface="Calibri"/>
                <a:cs typeface="Calibri"/>
              </a:rPr>
              <a:t>E.g.,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H64a+H63a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4192" y="1144524"/>
            <a:ext cx="3202195" cy="38115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b="1" spc="-10" dirty="0">
                <a:latin typeface="Calibri"/>
                <a:cs typeface="Calibri"/>
              </a:rPr>
              <a:t>Spectral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47509" y="480771"/>
            <a:ext cx="28657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93665" y="720344"/>
            <a:ext cx="3408679" cy="285051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116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Neutral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Hydrogen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(HI)</a:t>
            </a:r>
            <a:endParaRPr sz="1800">
              <a:latin typeface="Gill Sans MT"/>
              <a:cs typeface="Gill Sans MT"/>
            </a:endParaRPr>
          </a:p>
          <a:p>
            <a:pPr marL="354965" indent="-342265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21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flip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electron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Rest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1420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MHz</a:t>
            </a:r>
            <a:endParaRPr sz="18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365"/>
              </a:spcBef>
              <a:tabLst>
                <a:tab pos="756285" algn="l"/>
              </a:tabLst>
            </a:pPr>
            <a:r>
              <a:rPr sz="1400" spc="-50" dirty="0">
                <a:latin typeface="Arial"/>
                <a:cs typeface="Arial"/>
              </a:rPr>
              <a:t>–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band;</a:t>
            </a:r>
            <a:r>
              <a:rPr sz="1400" spc="-10" dirty="0">
                <a:latin typeface="Calibri"/>
                <a:cs typeface="Calibri"/>
              </a:rPr>
              <a:t> observable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VLA</a:t>
            </a:r>
            <a:r>
              <a:rPr sz="1400" spc="-25" dirty="0">
                <a:latin typeface="Calibri"/>
                <a:cs typeface="Calibri"/>
              </a:rPr>
              <a:t> and GBT</a:t>
            </a:r>
            <a:endParaRPr sz="1400">
              <a:latin typeface="Calibri"/>
              <a:cs typeface="Calibri"/>
            </a:endParaRPr>
          </a:p>
          <a:p>
            <a:pPr marL="355600" marR="208279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Detected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emission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absorption</a:t>
            </a:r>
            <a:endParaRPr sz="1800">
              <a:latin typeface="Calibri"/>
              <a:cs typeface="Calibri"/>
            </a:endParaRPr>
          </a:p>
          <a:p>
            <a:pPr marL="355600" marR="15494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Commonly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observed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galactic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extragalactic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studies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539" y="981633"/>
            <a:ext cx="2610131" cy="23572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00" y="3869041"/>
            <a:ext cx="4703781" cy="195568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68" y="1949074"/>
            <a:ext cx="2472690" cy="1068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42300"/>
              </a:lnSpc>
              <a:spcBef>
                <a:spcPts val="110"/>
              </a:spcBef>
            </a:pPr>
            <a:r>
              <a:rPr sz="1600" b="1" spc="-10" dirty="0">
                <a:latin typeface="Calibri"/>
                <a:cs typeface="Calibri"/>
              </a:rPr>
              <a:t>Physical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Temperature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mbria Math"/>
                <a:cs typeface="Cambria Math"/>
              </a:rPr>
              <a:t>(𝑻)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Excitation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9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𝐸</a:t>
            </a:r>
            <a:r>
              <a:rPr sz="1725" spc="-202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Brightness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2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𝐵</a:t>
            </a:r>
            <a:r>
              <a:rPr sz="1725" spc="-217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2453" y="1275334"/>
            <a:ext cx="570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object’s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physical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temperature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emit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Black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Body </a:t>
            </a:r>
            <a:r>
              <a:rPr sz="1800" dirty="0">
                <a:latin typeface="Calibri"/>
                <a:cs typeface="Calibri"/>
              </a:rPr>
              <a:t>Radiation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according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Plank’s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Law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8656" y="2426080"/>
            <a:ext cx="387350" cy="282575"/>
          </a:xfrm>
          <a:custGeom>
            <a:avLst/>
            <a:gdLst/>
            <a:ahLst/>
            <a:cxnLst/>
            <a:rect l="l" t="t" r="r" b="b"/>
            <a:pathLst>
              <a:path w="387350" h="282575">
                <a:moveTo>
                  <a:pt x="296799" y="0"/>
                </a:moveTo>
                <a:lnTo>
                  <a:pt x="292862" y="11430"/>
                </a:lnTo>
                <a:lnTo>
                  <a:pt x="309169" y="18504"/>
                </a:lnTo>
                <a:lnTo>
                  <a:pt x="323214" y="28305"/>
                </a:lnTo>
                <a:lnTo>
                  <a:pt x="351738" y="73852"/>
                </a:lnTo>
                <a:lnTo>
                  <a:pt x="359993" y="115339"/>
                </a:lnTo>
                <a:lnTo>
                  <a:pt x="361061" y="139700"/>
                </a:lnTo>
                <a:lnTo>
                  <a:pt x="360033" y="164580"/>
                </a:lnTo>
                <a:lnTo>
                  <a:pt x="351738" y="207529"/>
                </a:lnTo>
                <a:lnTo>
                  <a:pt x="323262" y="253777"/>
                </a:lnTo>
                <a:lnTo>
                  <a:pt x="293243" y="270764"/>
                </a:lnTo>
                <a:lnTo>
                  <a:pt x="296799" y="282321"/>
                </a:lnTo>
                <a:lnTo>
                  <a:pt x="335343" y="264239"/>
                </a:lnTo>
                <a:lnTo>
                  <a:pt x="363600" y="232918"/>
                </a:lnTo>
                <a:lnTo>
                  <a:pt x="381031" y="191071"/>
                </a:lnTo>
                <a:lnTo>
                  <a:pt x="386842" y="141224"/>
                </a:lnTo>
                <a:lnTo>
                  <a:pt x="385405" y="115623"/>
                </a:lnTo>
                <a:lnTo>
                  <a:pt x="385389" y="115339"/>
                </a:lnTo>
                <a:lnTo>
                  <a:pt x="373768" y="69429"/>
                </a:lnTo>
                <a:lnTo>
                  <a:pt x="350698" y="32093"/>
                </a:lnTo>
                <a:lnTo>
                  <a:pt x="317273" y="7379"/>
                </a:lnTo>
                <a:lnTo>
                  <a:pt x="296799" y="0"/>
                </a:lnTo>
                <a:close/>
              </a:path>
              <a:path w="387350" h="282575">
                <a:moveTo>
                  <a:pt x="90043" y="0"/>
                </a:moveTo>
                <a:lnTo>
                  <a:pt x="51641" y="18081"/>
                </a:lnTo>
                <a:lnTo>
                  <a:pt x="23241" y="49403"/>
                </a:lnTo>
                <a:lnTo>
                  <a:pt x="5810" y="91408"/>
                </a:lnTo>
                <a:lnTo>
                  <a:pt x="85" y="139700"/>
                </a:lnTo>
                <a:lnTo>
                  <a:pt x="0" y="141224"/>
                </a:lnTo>
                <a:lnTo>
                  <a:pt x="1452" y="167159"/>
                </a:lnTo>
                <a:lnTo>
                  <a:pt x="13073" y="212982"/>
                </a:lnTo>
                <a:lnTo>
                  <a:pt x="36125" y="250227"/>
                </a:lnTo>
                <a:lnTo>
                  <a:pt x="69514" y="274941"/>
                </a:lnTo>
                <a:lnTo>
                  <a:pt x="90043" y="282321"/>
                </a:lnTo>
                <a:lnTo>
                  <a:pt x="93599" y="270764"/>
                </a:lnTo>
                <a:lnTo>
                  <a:pt x="77531" y="263663"/>
                </a:lnTo>
                <a:lnTo>
                  <a:pt x="63642" y="253777"/>
                </a:lnTo>
                <a:lnTo>
                  <a:pt x="35210" y="207529"/>
                </a:lnTo>
                <a:lnTo>
                  <a:pt x="26828" y="164580"/>
                </a:lnTo>
                <a:lnTo>
                  <a:pt x="25780" y="139700"/>
                </a:lnTo>
                <a:lnTo>
                  <a:pt x="26828" y="115623"/>
                </a:lnTo>
                <a:lnTo>
                  <a:pt x="35210" y="73852"/>
                </a:lnTo>
                <a:lnTo>
                  <a:pt x="63754" y="28305"/>
                </a:lnTo>
                <a:lnTo>
                  <a:pt x="94107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653" y="2336419"/>
            <a:ext cx="1163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97205" algn="l"/>
                <a:tab pos="896619" algn="l"/>
              </a:tabLst>
            </a:pPr>
            <a:r>
              <a:rPr sz="2400" spc="-25" dirty="0">
                <a:latin typeface="Cambria Math"/>
                <a:cs typeface="Cambria Math"/>
              </a:rPr>
              <a:t>𝐵</a:t>
            </a:r>
            <a:r>
              <a:rPr sz="2625" spc="-37" baseline="-15873" dirty="0">
                <a:latin typeface="Cambria Math"/>
                <a:cs typeface="Cambria Math"/>
              </a:rPr>
              <a:t>𝑣</a:t>
            </a:r>
            <a:r>
              <a:rPr sz="2625" baseline="-15873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𝑇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28534" y="2557272"/>
            <a:ext cx="655320" cy="20320"/>
          </a:xfrm>
          <a:custGeom>
            <a:avLst/>
            <a:gdLst/>
            <a:ahLst/>
            <a:cxnLst/>
            <a:rect l="l" t="t" r="r" b="b"/>
            <a:pathLst>
              <a:path w="655320" h="20319">
                <a:moveTo>
                  <a:pt x="655320" y="0"/>
                </a:moveTo>
                <a:lnTo>
                  <a:pt x="0" y="0"/>
                </a:lnTo>
                <a:lnTo>
                  <a:pt x="0" y="19812"/>
                </a:lnTo>
                <a:lnTo>
                  <a:pt x="655320" y="19812"/>
                </a:lnTo>
                <a:lnTo>
                  <a:pt x="655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5670" y="2557272"/>
            <a:ext cx="1652270" cy="20320"/>
          </a:xfrm>
          <a:custGeom>
            <a:avLst/>
            <a:gdLst/>
            <a:ahLst/>
            <a:cxnLst/>
            <a:rect l="l" t="t" r="r" b="b"/>
            <a:pathLst>
              <a:path w="1652270" h="20319">
                <a:moveTo>
                  <a:pt x="1652015" y="0"/>
                </a:moveTo>
                <a:lnTo>
                  <a:pt x="0" y="0"/>
                </a:lnTo>
                <a:lnTo>
                  <a:pt x="0" y="19812"/>
                </a:lnTo>
                <a:lnTo>
                  <a:pt x="1652015" y="19812"/>
                </a:lnTo>
                <a:lnTo>
                  <a:pt x="1652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66051" y="2106295"/>
            <a:ext cx="180340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3664" algn="r">
              <a:lnSpc>
                <a:spcPts val="2810"/>
              </a:lnSpc>
              <a:spcBef>
                <a:spcPts val="100"/>
              </a:spcBef>
              <a:tabLst>
                <a:tab pos="1449070" algn="l"/>
              </a:tabLst>
            </a:pPr>
            <a:r>
              <a:rPr sz="2400" spc="-20" dirty="0">
                <a:latin typeface="Cambria Math"/>
                <a:cs typeface="Cambria Math"/>
              </a:rPr>
              <a:t>2ℎ𝜈</a:t>
            </a:r>
            <a:r>
              <a:rPr sz="2625" spc="-30" baseline="28571" dirty="0">
                <a:latin typeface="Cambria Math"/>
                <a:cs typeface="Cambria Math"/>
              </a:rPr>
              <a:t>3</a:t>
            </a:r>
            <a:r>
              <a:rPr sz="2625" baseline="28571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  <a:p>
            <a:pPr marR="55880" algn="r">
              <a:lnSpc>
                <a:spcPts val="2810"/>
              </a:lnSpc>
              <a:tabLst>
                <a:tab pos="527050" algn="l"/>
              </a:tabLst>
            </a:pPr>
            <a:r>
              <a:rPr sz="3600" spc="60" baseline="-16203" dirty="0">
                <a:latin typeface="Cambria Math"/>
                <a:cs typeface="Cambria Math"/>
              </a:rPr>
              <a:t>𝑐</a:t>
            </a:r>
            <a:r>
              <a:rPr sz="2625" spc="60" baseline="1587" dirty="0">
                <a:latin typeface="Cambria Math"/>
                <a:cs typeface="Cambria Math"/>
              </a:rPr>
              <a:t>2</a:t>
            </a:r>
            <a:r>
              <a:rPr sz="2625" baseline="1587" dirty="0">
                <a:latin typeface="Cambria Math"/>
                <a:cs typeface="Cambria Math"/>
              </a:rPr>
              <a:t>	</a:t>
            </a:r>
            <a:r>
              <a:rPr sz="3600" spc="120" baseline="-16203" dirty="0">
                <a:latin typeface="Cambria Math"/>
                <a:cs typeface="Cambria Math"/>
              </a:rPr>
              <a:t>𝑒</a:t>
            </a:r>
            <a:r>
              <a:rPr sz="1750" spc="80" dirty="0">
                <a:latin typeface="Cambria Math"/>
                <a:cs typeface="Cambria Math"/>
              </a:rPr>
              <a:t>ℎ𝑣/𝑘</a:t>
            </a:r>
            <a:r>
              <a:rPr sz="2175" spc="120" baseline="-13409" dirty="0">
                <a:latin typeface="Cambria Math"/>
                <a:cs typeface="Cambria Math"/>
              </a:rPr>
              <a:t>𝐵</a:t>
            </a:r>
            <a:r>
              <a:rPr sz="1750" spc="80" dirty="0">
                <a:latin typeface="Cambria Math"/>
                <a:cs typeface="Cambria Math"/>
              </a:rPr>
              <a:t>𝑇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5905" y="2545207"/>
            <a:ext cx="490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1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2453" y="3112134"/>
            <a:ext cx="5197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Radio,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Rayleigh-Jeans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approximation,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frequency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Plank’s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Law.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95311" y="4262501"/>
            <a:ext cx="387350" cy="282575"/>
          </a:xfrm>
          <a:custGeom>
            <a:avLst/>
            <a:gdLst/>
            <a:ahLst/>
            <a:cxnLst/>
            <a:rect l="l" t="t" r="r" b="b"/>
            <a:pathLst>
              <a:path w="387350" h="282575">
                <a:moveTo>
                  <a:pt x="296799" y="0"/>
                </a:moveTo>
                <a:lnTo>
                  <a:pt x="292862" y="11430"/>
                </a:lnTo>
                <a:lnTo>
                  <a:pt x="309169" y="18504"/>
                </a:lnTo>
                <a:lnTo>
                  <a:pt x="323215" y="28305"/>
                </a:lnTo>
                <a:lnTo>
                  <a:pt x="351738" y="73852"/>
                </a:lnTo>
                <a:lnTo>
                  <a:pt x="359993" y="115339"/>
                </a:lnTo>
                <a:lnTo>
                  <a:pt x="360033" y="115623"/>
                </a:lnTo>
                <a:lnTo>
                  <a:pt x="361061" y="139700"/>
                </a:lnTo>
                <a:lnTo>
                  <a:pt x="360033" y="164580"/>
                </a:lnTo>
                <a:lnTo>
                  <a:pt x="356933" y="187198"/>
                </a:lnTo>
                <a:lnTo>
                  <a:pt x="344424" y="225551"/>
                </a:lnTo>
                <a:lnTo>
                  <a:pt x="309366" y="263663"/>
                </a:lnTo>
                <a:lnTo>
                  <a:pt x="293243" y="270763"/>
                </a:lnTo>
                <a:lnTo>
                  <a:pt x="296799" y="282321"/>
                </a:lnTo>
                <a:lnTo>
                  <a:pt x="335343" y="264239"/>
                </a:lnTo>
                <a:lnTo>
                  <a:pt x="363601" y="232918"/>
                </a:lnTo>
                <a:lnTo>
                  <a:pt x="381031" y="191071"/>
                </a:lnTo>
                <a:lnTo>
                  <a:pt x="386842" y="141224"/>
                </a:lnTo>
                <a:lnTo>
                  <a:pt x="385405" y="115623"/>
                </a:lnTo>
                <a:lnTo>
                  <a:pt x="385389" y="115339"/>
                </a:lnTo>
                <a:lnTo>
                  <a:pt x="373768" y="69429"/>
                </a:lnTo>
                <a:lnTo>
                  <a:pt x="350698" y="32093"/>
                </a:lnTo>
                <a:lnTo>
                  <a:pt x="317273" y="7379"/>
                </a:lnTo>
                <a:lnTo>
                  <a:pt x="296799" y="0"/>
                </a:lnTo>
                <a:close/>
              </a:path>
              <a:path w="387350" h="282575">
                <a:moveTo>
                  <a:pt x="90043" y="0"/>
                </a:moveTo>
                <a:lnTo>
                  <a:pt x="51641" y="18081"/>
                </a:lnTo>
                <a:lnTo>
                  <a:pt x="23241" y="49403"/>
                </a:lnTo>
                <a:lnTo>
                  <a:pt x="5810" y="91408"/>
                </a:lnTo>
                <a:lnTo>
                  <a:pt x="85" y="139700"/>
                </a:lnTo>
                <a:lnTo>
                  <a:pt x="0" y="141224"/>
                </a:lnTo>
                <a:lnTo>
                  <a:pt x="1452" y="167159"/>
                </a:lnTo>
                <a:lnTo>
                  <a:pt x="13073" y="212982"/>
                </a:lnTo>
                <a:lnTo>
                  <a:pt x="36125" y="250227"/>
                </a:lnTo>
                <a:lnTo>
                  <a:pt x="69514" y="274941"/>
                </a:lnTo>
                <a:lnTo>
                  <a:pt x="90043" y="282321"/>
                </a:lnTo>
                <a:lnTo>
                  <a:pt x="93599" y="270763"/>
                </a:lnTo>
                <a:lnTo>
                  <a:pt x="77531" y="263663"/>
                </a:lnTo>
                <a:lnTo>
                  <a:pt x="63642" y="253777"/>
                </a:lnTo>
                <a:lnTo>
                  <a:pt x="35210" y="207529"/>
                </a:lnTo>
                <a:lnTo>
                  <a:pt x="26828" y="164580"/>
                </a:lnTo>
                <a:lnTo>
                  <a:pt x="25781" y="139700"/>
                </a:lnTo>
                <a:lnTo>
                  <a:pt x="26828" y="115623"/>
                </a:lnTo>
                <a:lnTo>
                  <a:pt x="35210" y="73852"/>
                </a:lnTo>
                <a:lnTo>
                  <a:pt x="63754" y="28305"/>
                </a:lnTo>
                <a:lnTo>
                  <a:pt x="94107" y="11430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97167" y="4173092"/>
            <a:ext cx="116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897890" algn="l"/>
              </a:tabLst>
            </a:pPr>
            <a:r>
              <a:rPr sz="2400" spc="-25" dirty="0">
                <a:latin typeface="Cambria Math"/>
                <a:cs typeface="Cambria Math"/>
              </a:rPr>
              <a:t>𝐵</a:t>
            </a:r>
            <a:r>
              <a:rPr sz="2625" spc="-37" baseline="-15873" dirty="0">
                <a:latin typeface="Cambria Math"/>
                <a:cs typeface="Cambria Math"/>
              </a:rPr>
              <a:t>𝑣</a:t>
            </a:r>
            <a:r>
              <a:rPr sz="2625" baseline="-15873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𝑇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05191" y="4393691"/>
            <a:ext cx="1005840" cy="20320"/>
          </a:xfrm>
          <a:custGeom>
            <a:avLst/>
            <a:gdLst/>
            <a:ahLst/>
            <a:cxnLst/>
            <a:rect l="l" t="t" r="r" b="b"/>
            <a:pathLst>
              <a:path w="1005840" h="20320">
                <a:moveTo>
                  <a:pt x="1005840" y="0"/>
                </a:moveTo>
                <a:lnTo>
                  <a:pt x="0" y="0"/>
                </a:lnTo>
                <a:lnTo>
                  <a:pt x="0" y="19811"/>
                </a:lnTo>
                <a:lnTo>
                  <a:pt x="1005840" y="19811"/>
                </a:lnTo>
                <a:lnTo>
                  <a:pt x="1005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68106" y="3942969"/>
            <a:ext cx="1076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Cambria Math"/>
                <a:cs typeface="Cambria Math"/>
              </a:rPr>
              <a:t>2𝜈</a:t>
            </a:r>
            <a:r>
              <a:rPr sz="2625" spc="82" baseline="28571" dirty="0">
                <a:latin typeface="Cambria Math"/>
                <a:cs typeface="Cambria Math"/>
              </a:rPr>
              <a:t>2</a:t>
            </a:r>
            <a:r>
              <a:rPr sz="2400" spc="55" dirty="0">
                <a:latin typeface="Cambria Math"/>
                <a:cs typeface="Cambria Math"/>
              </a:rPr>
              <a:t>𝑘</a:t>
            </a:r>
            <a:r>
              <a:rPr sz="2625" spc="82" baseline="-15873" dirty="0">
                <a:latin typeface="Cambria Math"/>
                <a:cs typeface="Cambria Math"/>
              </a:rPr>
              <a:t>𝐵</a:t>
            </a:r>
            <a:r>
              <a:rPr sz="2400" spc="55" dirty="0">
                <a:latin typeface="Cambria Math"/>
                <a:cs typeface="Cambria Math"/>
              </a:rPr>
              <a:t>𝑇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8323198" y="4285869"/>
            <a:ext cx="359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60" baseline="-16203" dirty="0">
                <a:latin typeface="Cambria Math"/>
                <a:cs typeface="Cambria Math"/>
              </a:rPr>
              <a:t>𝑐</a:t>
            </a:r>
            <a:r>
              <a:rPr sz="1750" spc="40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68" y="1949074"/>
            <a:ext cx="2475865" cy="1068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42300"/>
              </a:lnSpc>
              <a:spcBef>
                <a:spcPts val="11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(𝑇) </a:t>
            </a:r>
            <a:r>
              <a:rPr sz="1600" b="1" spc="-10" dirty="0">
                <a:latin typeface="Calibri"/>
                <a:cs typeface="Calibri"/>
              </a:rPr>
              <a:t>Excitation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Temperature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(𝑻</a:t>
            </a:r>
            <a:r>
              <a:rPr sz="1725" spc="-30" baseline="-14492" dirty="0">
                <a:latin typeface="Cambria Math"/>
                <a:cs typeface="Cambria Math"/>
              </a:rPr>
              <a:t>𝑬</a:t>
            </a:r>
            <a:r>
              <a:rPr sz="1600" spc="-20" dirty="0">
                <a:latin typeface="Cambria Math"/>
                <a:cs typeface="Cambria Math"/>
              </a:rPr>
              <a:t>)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Brightness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2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𝐵</a:t>
            </a:r>
            <a:r>
              <a:rPr sz="1725" spc="-217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9975" y="1270761"/>
            <a:ext cx="5821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Excitation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temperature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describes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relative </a:t>
            </a:r>
            <a:r>
              <a:rPr sz="2400" dirty="0">
                <a:latin typeface="Calibri"/>
                <a:cs typeface="Calibri"/>
              </a:rPr>
              <a:t>populations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levels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collection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atoms/molecules/ions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9671" y="3189732"/>
            <a:ext cx="315595" cy="20320"/>
          </a:xfrm>
          <a:custGeom>
            <a:avLst/>
            <a:gdLst/>
            <a:ahLst/>
            <a:cxnLst/>
            <a:rect l="l" t="t" r="r" b="b"/>
            <a:pathLst>
              <a:path w="315595" h="20319">
                <a:moveTo>
                  <a:pt x="315468" y="0"/>
                </a:moveTo>
                <a:lnTo>
                  <a:pt x="0" y="0"/>
                </a:lnTo>
                <a:lnTo>
                  <a:pt x="0" y="19812"/>
                </a:lnTo>
                <a:lnTo>
                  <a:pt x="315468" y="19812"/>
                </a:lnTo>
                <a:lnTo>
                  <a:pt x="315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8672" y="2968878"/>
            <a:ext cx="253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6399" y="2810001"/>
            <a:ext cx="617220" cy="777240"/>
          </a:xfrm>
          <a:custGeom>
            <a:avLst/>
            <a:gdLst/>
            <a:ahLst/>
            <a:cxnLst/>
            <a:rect l="l" t="t" r="r" b="b"/>
            <a:pathLst>
              <a:path w="617220" h="777239">
                <a:moveTo>
                  <a:pt x="140081" y="11049"/>
                </a:moveTo>
                <a:lnTo>
                  <a:pt x="104038" y="29413"/>
                </a:lnTo>
                <a:lnTo>
                  <a:pt x="78181" y="65252"/>
                </a:lnTo>
                <a:lnTo>
                  <a:pt x="55486" y="107518"/>
                </a:lnTo>
                <a:lnTo>
                  <a:pt x="35941" y="156210"/>
                </a:lnTo>
                <a:lnTo>
                  <a:pt x="22974" y="198716"/>
                </a:lnTo>
                <a:lnTo>
                  <a:pt x="12915" y="243166"/>
                </a:lnTo>
                <a:lnTo>
                  <a:pt x="5727" y="289560"/>
                </a:lnTo>
                <a:lnTo>
                  <a:pt x="1422" y="337870"/>
                </a:lnTo>
                <a:lnTo>
                  <a:pt x="0" y="388239"/>
                </a:lnTo>
                <a:lnTo>
                  <a:pt x="1422" y="437680"/>
                </a:lnTo>
                <a:lnTo>
                  <a:pt x="5727" y="485609"/>
                </a:lnTo>
                <a:lnTo>
                  <a:pt x="12915" y="531926"/>
                </a:lnTo>
                <a:lnTo>
                  <a:pt x="22974" y="576605"/>
                </a:lnTo>
                <a:lnTo>
                  <a:pt x="35941" y="619633"/>
                </a:lnTo>
                <a:lnTo>
                  <a:pt x="55486" y="668997"/>
                </a:lnTo>
                <a:lnTo>
                  <a:pt x="78181" y="711708"/>
                </a:lnTo>
                <a:lnTo>
                  <a:pt x="104038" y="747763"/>
                </a:lnTo>
                <a:lnTo>
                  <a:pt x="133096" y="777113"/>
                </a:lnTo>
                <a:lnTo>
                  <a:pt x="140081" y="766064"/>
                </a:lnTo>
                <a:lnTo>
                  <a:pt x="115138" y="736206"/>
                </a:lnTo>
                <a:lnTo>
                  <a:pt x="93281" y="700341"/>
                </a:lnTo>
                <a:lnTo>
                  <a:pt x="74460" y="658482"/>
                </a:lnTo>
                <a:lnTo>
                  <a:pt x="58674" y="610616"/>
                </a:lnTo>
                <a:lnTo>
                  <a:pt x="46164" y="558520"/>
                </a:lnTo>
                <a:lnTo>
                  <a:pt x="37236" y="504101"/>
                </a:lnTo>
                <a:lnTo>
                  <a:pt x="31877" y="447357"/>
                </a:lnTo>
                <a:lnTo>
                  <a:pt x="30099" y="388239"/>
                </a:lnTo>
                <a:lnTo>
                  <a:pt x="31877" y="328002"/>
                </a:lnTo>
                <a:lnTo>
                  <a:pt x="37236" y="270687"/>
                </a:lnTo>
                <a:lnTo>
                  <a:pt x="46164" y="216319"/>
                </a:lnTo>
                <a:lnTo>
                  <a:pt x="58674" y="164846"/>
                </a:lnTo>
                <a:lnTo>
                  <a:pt x="74536" y="117729"/>
                </a:lnTo>
                <a:lnTo>
                  <a:pt x="93370" y="76377"/>
                </a:lnTo>
                <a:lnTo>
                  <a:pt x="115214" y="40817"/>
                </a:lnTo>
                <a:lnTo>
                  <a:pt x="140081" y="11049"/>
                </a:lnTo>
                <a:close/>
              </a:path>
              <a:path w="617220" h="777239">
                <a:moveTo>
                  <a:pt x="467233" y="379730"/>
                </a:moveTo>
                <a:lnTo>
                  <a:pt x="150241" y="379730"/>
                </a:lnTo>
                <a:lnTo>
                  <a:pt x="150241" y="399542"/>
                </a:lnTo>
                <a:lnTo>
                  <a:pt x="467233" y="399542"/>
                </a:lnTo>
                <a:lnTo>
                  <a:pt x="467233" y="379730"/>
                </a:lnTo>
                <a:close/>
              </a:path>
              <a:path w="617220" h="777239">
                <a:moveTo>
                  <a:pt x="617080" y="388239"/>
                </a:moveTo>
                <a:lnTo>
                  <a:pt x="615657" y="337870"/>
                </a:lnTo>
                <a:lnTo>
                  <a:pt x="611352" y="289560"/>
                </a:lnTo>
                <a:lnTo>
                  <a:pt x="604164" y="243166"/>
                </a:lnTo>
                <a:lnTo>
                  <a:pt x="594106" y="198716"/>
                </a:lnTo>
                <a:lnTo>
                  <a:pt x="581152" y="156210"/>
                </a:lnTo>
                <a:lnTo>
                  <a:pt x="561594" y="107518"/>
                </a:lnTo>
                <a:lnTo>
                  <a:pt x="538899" y="65252"/>
                </a:lnTo>
                <a:lnTo>
                  <a:pt x="513041" y="29413"/>
                </a:lnTo>
                <a:lnTo>
                  <a:pt x="483997" y="0"/>
                </a:lnTo>
                <a:lnTo>
                  <a:pt x="477012" y="11049"/>
                </a:lnTo>
                <a:lnTo>
                  <a:pt x="501802" y="40817"/>
                </a:lnTo>
                <a:lnTo>
                  <a:pt x="523595" y="76377"/>
                </a:lnTo>
                <a:lnTo>
                  <a:pt x="542429" y="117729"/>
                </a:lnTo>
                <a:lnTo>
                  <a:pt x="558292" y="164846"/>
                </a:lnTo>
                <a:lnTo>
                  <a:pt x="570865" y="216319"/>
                </a:lnTo>
                <a:lnTo>
                  <a:pt x="579831" y="270687"/>
                </a:lnTo>
                <a:lnTo>
                  <a:pt x="585203" y="328002"/>
                </a:lnTo>
                <a:lnTo>
                  <a:pt x="586994" y="388239"/>
                </a:lnTo>
                <a:lnTo>
                  <a:pt x="585203" y="447357"/>
                </a:lnTo>
                <a:lnTo>
                  <a:pt x="579843" y="504101"/>
                </a:lnTo>
                <a:lnTo>
                  <a:pt x="570915" y="558520"/>
                </a:lnTo>
                <a:lnTo>
                  <a:pt x="558419" y="610616"/>
                </a:lnTo>
                <a:lnTo>
                  <a:pt x="542620" y="658482"/>
                </a:lnTo>
                <a:lnTo>
                  <a:pt x="523811" y="700341"/>
                </a:lnTo>
                <a:lnTo>
                  <a:pt x="501942" y="736206"/>
                </a:lnTo>
                <a:lnTo>
                  <a:pt x="477012" y="766064"/>
                </a:lnTo>
                <a:lnTo>
                  <a:pt x="483997" y="777113"/>
                </a:lnTo>
                <a:lnTo>
                  <a:pt x="513041" y="747763"/>
                </a:lnTo>
                <a:lnTo>
                  <a:pt x="538899" y="711708"/>
                </a:lnTo>
                <a:lnTo>
                  <a:pt x="561594" y="668997"/>
                </a:lnTo>
                <a:lnTo>
                  <a:pt x="581152" y="619633"/>
                </a:lnTo>
                <a:lnTo>
                  <a:pt x="594106" y="576605"/>
                </a:lnTo>
                <a:lnTo>
                  <a:pt x="604164" y="531926"/>
                </a:lnTo>
                <a:lnTo>
                  <a:pt x="611352" y="485609"/>
                </a:lnTo>
                <a:lnTo>
                  <a:pt x="615657" y="437680"/>
                </a:lnTo>
                <a:lnTo>
                  <a:pt x="617080" y="388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69760" y="2738754"/>
            <a:ext cx="1292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2400" spc="-25" dirty="0">
                <a:latin typeface="Cambria Math"/>
                <a:cs typeface="Cambria Math"/>
              </a:rPr>
              <a:t>𝑛</a:t>
            </a:r>
            <a:r>
              <a:rPr sz="2625" spc="-37" baseline="-15873" dirty="0">
                <a:latin typeface="Cambria Math"/>
                <a:cs typeface="Cambria Math"/>
              </a:rPr>
              <a:t>2</a:t>
            </a:r>
            <a:r>
              <a:rPr sz="2625" baseline="-15873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𝑔</a:t>
            </a:r>
            <a:r>
              <a:rPr sz="2625" spc="-37" baseline="-15873" dirty="0">
                <a:latin typeface="Cambria Math"/>
                <a:cs typeface="Cambria Math"/>
              </a:rPr>
              <a:t>2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6472809" y="3173095"/>
            <a:ext cx="1285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2400" spc="-25" dirty="0">
                <a:latin typeface="Cambria Math"/>
                <a:cs typeface="Cambria Math"/>
              </a:rPr>
              <a:t>𝑛</a:t>
            </a:r>
            <a:r>
              <a:rPr sz="2625" spc="-37" baseline="-15873" dirty="0">
                <a:latin typeface="Cambria Math"/>
                <a:cs typeface="Cambria Math"/>
              </a:rPr>
              <a:t>1</a:t>
            </a:r>
            <a:r>
              <a:rPr sz="2625" baseline="-15873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𝑔</a:t>
            </a:r>
            <a:r>
              <a:rPr sz="2625" spc="-37" baseline="-15873" dirty="0">
                <a:latin typeface="Cambria Math"/>
                <a:cs typeface="Cambria Math"/>
              </a:rPr>
              <a:t>1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37372" y="2968878"/>
            <a:ext cx="17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mbria Math"/>
                <a:cs typeface="Cambria Math"/>
              </a:rPr>
              <a:t>𝑒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38209" y="3025266"/>
            <a:ext cx="13462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5" dirty="0">
                <a:latin typeface="Cambria Math"/>
                <a:cs typeface="Cambria Math"/>
              </a:rPr>
              <a:t>0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5013" y="2939923"/>
            <a:ext cx="99186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latin typeface="Cambria Math"/>
                <a:cs typeface="Cambria Math"/>
              </a:rPr>
              <a:t>−ℎ𝑣</a:t>
            </a:r>
            <a:r>
              <a:rPr sz="1750" spc="85" dirty="0">
                <a:latin typeface="Cambria Math"/>
                <a:cs typeface="Cambria Math"/>
              </a:rPr>
              <a:t>  </a:t>
            </a:r>
            <a:r>
              <a:rPr sz="1750" spc="-25" dirty="0">
                <a:latin typeface="Cambria Math"/>
                <a:cs typeface="Cambria Math"/>
              </a:rPr>
              <a:t>/𝐾𝑇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39606" y="3025266"/>
            <a:ext cx="2470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85" dirty="0">
                <a:latin typeface="Cambria Math"/>
                <a:cs typeface="Cambria Math"/>
              </a:rPr>
              <a:t>𝑒𝑥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4575" y="4106036"/>
            <a:ext cx="599630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 marR="30480">
              <a:lnSpc>
                <a:spcPts val="2870"/>
              </a:lnSpc>
              <a:spcBef>
                <a:spcPts val="200"/>
              </a:spcBef>
            </a:pP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𝑒𝑥</a:t>
            </a:r>
            <a:r>
              <a:rPr sz="2625" spc="345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equal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depending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thermodynamic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equilibrium.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68" y="1949074"/>
            <a:ext cx="2543175" cy="1068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42300"/>
              </a:lnSpc>
              <a:spcBef>
                <a:spcPts val="11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(𝑇)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Excitation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9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𝐸</a:t>
            </a:r>
            <a:r>
              <a:rPr sz="1725" spc="-202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 </a:t>
            </a:r>
            <a:r>
              <a:rPr sz="1600" b="1" dirty="0">
                <a:latin typeface="Calibri"/>
                <a:cs typeface="Calibri"/>
              </a:rPr>
              <a:t>Brightness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Temperature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(𝑻</a:t>
            </a:r>
            <a:r>
              <a:rPr sz="1725" spc="-30" baseline="-14492" dirty="0">
                <a:latin typeface="Cambria Math"/>
                <a:cs typeface="Cambria Math"/>
              </a:rPr>
              <a:t>𝑩</a:t>
            </a:r>
            <a:r>
              <a:rPr sz="1600" spc="-20" dirty="0"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82560" y="1603121"/>
            <a:ext cx="387350" cy="282575"/>
          </a:xfrm>
          <a:custGeom>
            <a:avLst/>
            <a:gdLst/>
            <a:ahLst/>
            <a:cxnLst/>
            <a:rect l="l" t="t" r="r" b="b"/>
            <a:pathLst>
              <a:path w="387350" h="282575">
                <a:moveTo>
                  <a:pt x="296799" y="0"/>
                </a:moveTo>
                <a:lnTo>
                  <a:pt x="292862" y="11429"/>
                </a:lnTo>
                <a:lnTo>
                  <a:pt x="309169" y="18504"/>
                </a:lnTo>
                <a:lnTo>
                  <a:pt x="323215" y="28305"/>
                </a:lnTo>
                <a:lnTo>
                  <a:pt x="351738" y="73852"/>
                </a:lnTo>
                <a:lnTo>
                  <a:pt x="359993" y="115339"/>
                </a:lnTo>
                <a:lnTo>
                  <a:pt x="361061" y="139700"/>
                </a:lnTo>
                <a:lnTo>
                  <a:pt x="360015" y="164580"/>
                </a:lnTo>
                <a:lnTo>
                  <a:pt x="351684" y="207529"/>
                </a:lnTo>
                <a:lnTo>
                  <a:pt x="323262" y="253777"/>
                </a:lnTo>
                <a:lnTo>
                  <a:pt x="293243" y="270763"/>
                </a:lnTo>
                <a:lnTo>
                  <a:pt x="296799" y="282320"/>
                </a:lnTo>
                <a:lnTo>
                  <a:pt x="335295" y="264239"/>
                </a:lnTo>
                <a:lnTo>
                  <a:pt x="363600" y="232917"/>
                </a:lnTo>
                <a:lnTo>
                  <a:pt x="381031" y="191071"/>
                </a:lnTo>
                <a:lnTo>
                  <a:pt x="386842" y="141224"/>
                </a:lnTo>
                <a:lnTo>
                  <a:pt x="385405" y="115623"/>
                </a:lnTo>
                <a:lnTo>
                  <a:pt x="385389" y="115339"/>
                </a:lnTo>
                <a:lnTo>
                  <a:pt x="373768" y="69429"/>
                </a:lnTo>
                <a:lnTo>
                  <a:pt x="350645" y="32093"/>
                </a:lnTo>
                <a:lnTo>
                  <a:pt x="317255" y="7379"/>
                </a:lnTo>
                <a:lnTo>
                  <a:pt x="296799" y="0"/>
                </a:lnTo>
                <a:close/>
              </a:path>
              <a:path w="387350" h="282575">
                <a:moveTo>
                  <a:pt x="90043" y="0"/>
                </a:moveTo>
                <a:lnTo>
                  <a:pt x="51641" y="18081"/>
                </a:lnTo>
                <a:lnTo>
                  <a:pt x="23241" y="49402"/>
                </a:lnTo>
                <a:lnTo>
                  <a:pt x="5810" y="91408"/>
                </a:lnTo>
                <a:lnTo>
                  <a:pt x="85" y="139700"/>
                </a:lnTo>
                <a:lnTo>
                  <a:pt x="0" y="141224"/>
                </a:lnTo>
                <a:lnTo>
                  <a:pt x="1452" y="167159"/>
                </a:lnTo>
                <a:lnTo>
                  <a:pt x="13073" y="212982"/>
                </a:lnTo>
                <a:lnTo>
                  <a:pt x="36125" y="250227"/>
                </a:lnTo>
                <a:lnTo>
                  <a:pt x="69514" y="274941"/>
                </a:lnTo>
                <a:lnTo>
                  <a:pt x="90043" y="282320"/>
                </a:lnTo>
                <a:lnTo>
                  <a:pt x="93599" y="270763"/>
                </a:lnTo>
                <a:lnTo>
                  <a:pt x="77531" y="263663"/>
                </a:lnTo>
                <a:lnTo>
                  <a:pt x="63642" y="253777"/>
                </a:lnTo>
                <a:lnTo>
                  <a:pt x="35210" y="207529"/>
                </a:lnTo>
                <a:lnTo>
                  <a:pt x="26828" y="164580"/>
                </a:lnTo>
                <a:lnTo>
                  <a:pt x="25781" y="139700"/>
                </a:lnTo>
                <a:lnTo>
                  <a:pt x="26828" y="115623"/>
                </a:lnTo>
                <a:lnTo>
                  <a:pt x="35210" y="73852"/>
                </a:lnTo>
                <a:lnTo>
                  <a:pt x="63754" y="28305"/>
                </a:lnTo>
                <a:lnTo>
                  <a:pt x="94107" y="11429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8513" y="1513078"/>
            <a:ext cx="70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4505" algn="l"/>
              </a:tabLst>
            </a:pPr>
            <a:r>
              <a:rPr sz="2400" spc="-25" dirty="0">
                <a:latin typeface="Cambria Math"/>
                <a:cs typeface="Cambria Math"/>
              </a:rPr>
              <a:t>𝐵</a:t>
            </a:r>
            <a:r>
              <a:rPr sz="2625" spc="-37" baseline="-15873" dirty="0">
                <a:latin typeface="Cambria Math"/>
                <a:cs typeface="Cambria Math"/>
              </a:rPr>
              <a:t>𝑣</a:t>
            </a:r>
            <a:r>
              <a:rPr sz="2625" baseline="-15873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𝑇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3964" y="1734311"/>
            <a:ext cx="480059" cy="20320"/>
          </a:xfrm>
          <a:custGeom>
            <a:avLst/>
            <a:gdLst/>
            <a:ahLst/>
            <a:cxnLst/>
            <a:rect l="l" t="t" r="r" b="b"/>
            <a:pathLst>
              <a:path w="480059" h="20319">
                <a:moveTo>
                  <a:pt x="480059" y="0"/>
                </a:moveTo>
                <a:lnTo>
                  <a:pt x="0" y="0"/>
                </a:lnTo>
                <a:lnTo>
                  <a:pt x="0" y="19812"/>
                </a:lnTo>
                <a:lnTo>
                  <a:pt x="480059" y="19812"/>
                </a:lnTo>
                <a:lnTo>
                  <a:pt x="480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4332" y="1282953"/>
            <a:ext cx="143764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>
              <a:lnSpc>
                <a:spcPts val="2345"/>
              </a:lnSpc>
              <a:spcBef>
                <a:spcPts val="100"/>
              </a:spcBef>
            </a:pPr>
            <a:r>
              <a:rPr sz="2400" spc="-25" dirty="0">
                <a:latin typeface="Cambria Math"/>
                <a:cs typeface="Cambria Math"/>
              </a:rPr>
              <a:t>2𝜈</a:t>
            </a:r>
            <a:r>
              <a:rPr sz="2625" spc="-37" baseline="28571" dirty="0">
                <a:latin typeface="Cambria Math"/>
                <a:cs typeface="Cambria Math"/>
              </a:rPr>
              <a:t>2</a:t>
            </a:r>
            <a:endParaRPr sz="2625" baseline="28571">
              <a:latin typeface="Cambria Math"/>
              <a:cs typeface="Cambria Math"/>
            </a:endParaRPr>
          </a:p>
          <a:p>
            <a:pPr marL="38100">
              <a:lnSpc>
                <a:spcPts val="1350"/>
              </a:lnSpc>
              <a:tabLst>
                <a:tab pos="880744" algn="l"/>
              </a:tabLst>
            </a:pPr>
            <a:r>
              <a:rPr sz="2400" spc="-50" dirty="0">
                <a:latin typeface="Cambria Math"/>
                <a:cs typeface="Cambria Math"/>
              </a:rPr>
              <a:t>≃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25" dirty="0">
                <a:latin typeface="Cambria Math"/>
                <a:cs typeface="Cambria Math"/>
              </a:rPr>
              <a:t>𝑘</a:t>
            </a:r>
            <a:r>
              <a:rPr sz="2625" spc="37" baseline="-15873" dirty="0">
                <a:latin typeface="Cambria Math"/>
                <a:cs typeface="Cambria Math"/>
              </a:rPr>
              <a:t>𝐵</a:t>
            </a:r>
            <a:r>
              <a:rPr sz="2400" spc="25" dirty="0">
                <a:latin typeface="Cambria Math"/>
                <a:cs typeface="Cambria Math"/>
              </a:rPr>
              <a:t>𝑇</a:t>
            </a:r>
            <a:endParaRPr sz="2400">
              <a:latin typeface="Cambria Math"/>
              <a:cs typeface="Cambria Math"/>
            </a:endParaRPr>
          </a:p>
          <a:p>
            <a:pPr marL="441959">
              <a:lnSpc>
                <a:spcPts val="1885"/>
              </a:lnSpc>
            </a:pPr>
            <a:r>
              <a:rPr sz="3600" spc="60" baseline="-16203" dirty="0">
                <a:latin typeface="Cambria Math"/>
                <a:cs typeface="Cambria Math"/>
              </a:rPr>
              <a:t>𝑐</a:t>
            </a:r>
            <a:r>
              <a:rPr sz="1750" spc="40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4575" y="2372995"/>
            <a:ext cx="618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ℎ𝜈</a:t>
            </a:r>
            <a:r>
              <a:rPr sz="2400" spc="1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≪</a:t>
            </a:r>
            <a:r>
              <a:rPr sz="2400" spc="95" dirty="0">
                <a:latin typeface="Cambria Math"/>
                <a:cs typeface="Cambria Math"/>
              </a:rPr>
              <a:t> </a:t>
            </a:r>
            <a:r>
              <a:rPr sz="2400" spc="55" dirty="0">
                <a:latin typeface="Cambria Math"/>
                <a:cs typeface="Cambria Math"/>
              </a:rPr>
              <a:t>𝑘</a:t>
            </a:r>
            <a:r>
              <a:rPr sz="2625" spc="82" baseline="-15873" dirty="0">
                <a:latin typeface="Cambria Math"/>
                <a:cs typeface="Cambria Math"/>
              </a:rPr>
              <a:t>𝐵</a:t>
            </a:r>
            <a:r>
              <a:rPr sz="2400" spc="55" dirty="0">
                <a:latin typeface="Cambria Math"/>
                <a:cs typeface="Cambria Math"/>
              </a:rPr>
              <a:t>𝑇</a:t>
            </a:r>
            <a:r>
              <a:rPr sz="2400" spc="5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(Rayleigh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Jean’s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Approximation)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97952" y="4297679"/>
            <a:ext cx="312420" cy="20320"/>
          </a:xfrm>
          <a:custGeom>
            <a:avLst/>
            <a:gdLst/>
            <a:ahLst/>
            <a:cxnLst/>
            <a:rect l="l" t="t" r="r" b="b"/>
            <a:pathLst>
              <a:path w="312420" h="20320">
                <a:moveTo>
                  <a:pt x="312420" y="0"/>
                </a:moveTo>
                <a:lnTo>
                  <a:pt x="0" y="0"/>
                </a:lnTo>
                <a:lnTo>
                  <a:pt x="0" y="19812"/>
                </a:lnTo>
                <a:lnTo>
                  <a:pt x="312420" y="19812"/>
                </a:lnTo>
                <a:lnTo>
                  <a:pt x="312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41875" y="3104515"/>
            <a:ext cx="5999480" cy="25882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0800" marR="135890">
              <a:lnSpc>
                <a:spcPts val="2870"/>
              </a:lnSpc>
              <a:spcBef>
                <a:spcPts val="204"/>
              </a:spcBef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𝐵</a:t>
            </a:r>
            <a:r>
              <a:rPr sz="2625" spc="29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scaled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version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specific </a:t>
            </a:r>
            <a:r>
              <a:rPr sz="2400" dirty="0">
                <a:latin typeface="Calibri"/>
                <a:cs typeface="Calibri"/>
              </a:rPr>
              <a:t>intensity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(Jy/beam)</a:t>
            </a:r>
            <a:endParaRPr sz="2400">
              <a:latin typeface="Calibri"/>
              <a:cs typeface="Calibri"/>
            </a:endParaRPr>
          </a:p>
          <a:p>
            <a:pPr marL="614045" algn="ctr">
              <a:lnSpc>
                <a:spcPts val="1910"/>
              </a:lnSpc>
            </a:pPr>
            <a:r>
              <a:rPr sz="3600" spc="60" baseline="-20833" dirty="0">
                <a:latin typeface="Cambria Math"/>
                <a:cs typeface="Cambria Math"/>
              </a:rPr>
              <a:t>𝜈</a:t>
            </a:r>
            <a:r>
              <a:rPr sz="1750" spc="40" dirty="0">
                <a:latin typeface="Cambria Math"/>
                <a:cs typeface="Cambria Math"/>
              </a:rPr>
              <a:t>2</a:t>
            </a:r>
            <a:endParaRPr sz="1750">
              <a:latin typeface="Cambria Math"/>
              <a:cs typeface="Cambria Math"/>
            </a:endParaRPr>
          </a:p>
          <a:p>
            <a:pPr marL="453390" algn="ctr">
              <a:lnSpc>
                <a:spcPts val="2785"/>
              </a:lnSpc>
            </a:pPr>
            <a:r>
              <a:rPr sz="2400" dirty="0">
                <a:latin typeface="Cambria Math"/>
                <a:cs typeface="Cambria Math"/>
              </a:rPr>
              <a:t>𝐼</a:t>
            </a:r>
            <a:r>
              <a:rPr sz="2625" baseline="-15873" dirty="0">
                <a:latin typeface="Cambria Math"/>
                <a:cs typeface="Cambria Math"/>
              </a:rPr>
              <a:t>𝑣</a:t>
            </a:r>
            <a:r>
              <a:rPr sz="2625" spc="59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2</a:t>
            </a:r>
            <a:r>
              <a:rPr sz="2400" spc="-85" dirty="0">
                <a:latin typeface="Cambria Math"/>
                <a:cs typeface="Cambria Math"/>
              </a:rPr>
              <a:t> </a:t>
            </a:r>
            <a:r>
              <a:rPr sz="3600" spc="97" baseline="-37037" dirty="0">
                <a:latin typeface="Cambria Math"/>
                <a:cs typeface="Cambria Math"/>
              </a:rPr>
              <a:t>𝑐</a:t>
            </a:r>
            <a:r>
              <a:rPr sz="2625" spc="97" baseline="-28571" dirty="0">
                <a:latin typeface="Cambria Math"/>
                <a:cs typeface="Cambria Math"/>
              </a:rPr>
              <a:t>2</a:t>
            </a:r>
            <a:r>
              <a:rPr sz="2625" spc="240" baseline="-28571" dirty="0">
                <a:latin typeface="Cambria Math"/>
                <a:cs typeface="Cambria Math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𝑘</a:t>
            </a:r>
            <a:r>
              <a:rPr sz="2625" spc="-30" baseline="-15873" dirty="0">
                <a:latin typeface="Cambria Math"/>
                <a:cs typeface="Cambria Math"/>
              </a:rPr>
              <a:t>𝐵</a:t>
            </a:r>
            <a:r>
              <a:rPr sz="2400" spc="-20" dirty="0">
                <a:latin typeface="Cambria Math"/>
                <a:cs typeface="Cambria Math"/>
              </a:rPr>
              <a:t>𝑇</a:t>
            </a:r>
            <a:r>
              <a:rPr sz="2625" spc="-30" baseline="-15873" dirty="0">
                <a:latin typeface="Cambria Math"/>
                <a:cs typeface="Cambria Math"/>
              </a:rPr>
              <a:t>𝐵</a:t>
            </a:r>
            <a:endParaRPr sz="2625" baseline="-15873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4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thermal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depth,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𝐵</a:t>
            </a:r>
            <a:r>
              <a:rPr sz="2625" spc="509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&lt;</a:t>
            </a:r>
            <a:r>
              <a:rPr sz="2400" spc="6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𝑇</a:t>
            </a:r>
            <a:endParaRPr sz="24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thermal,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connection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𝑇</a:t>
            </a:r>
            <a:r>
              <a:rPr sz="2400" spc="-2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2671"/>
            <a:ext cx="2795270" cy="25069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274955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Single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telescopes consist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single antenna</a:t>
            </a:r>
            <a:endParaRPr sz="2000">
              <a:latin typeface="Calibri"/>
              <a:cs typeface="Calibri"/>
            </a:endParaRPr>
          </a:p>
          <a:p>
            <a:pPr marL="241300" marR="315595" indent="-22860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Examples: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GBT,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ALMA </a:t>
            </a:r>
            <a:r>
              <a:rPr sz="2000" spc="-30" dirty="0">
                <a:latin typeface="Calibri"/>
                <a:cs typeface="Calibri"/>
              </a:rPr>
              <a:t>(Total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Power),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Parks, </a:t>
            </a:r>
            <a:r>
              <a:rPr sz="2000" spc="-20" dirty="0">
                <a:latin typeface="Calibri"/>
                <a:cs typeface="Calibri"/>
              </a:rPr>
              <a:t>APEX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Beam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size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dish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size.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8528" y="3282696"/>
            <a:ext cx="137160" cy="17145"/>
          </a:xfrm>
          <a:custGeom>
            <a:avLst/>
            <a:gdLst/>
            <a:ahLst/>
            <a:cxnLst/>
            <a:rect l="l" t="t" r="r" b="b"/>
            <a:pathLst>
              <a:path w="137160" h="17145">
                <a:moveTo>
                  <a:pt x="137160" y="0"/>
                </a:moveTo>
                <a:lnTo>
                  <a:pt x="0" y="0"/>
                </a:lnTo>
                <a:lnTo>
                  <a:pt x="0" y="16763"/>
                </a:lnTo>
                <a:lnTo>
                  <a:pt x="137160" y="16763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25975" y="3096895"/>
            <a:ext cx="1282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66065" algn="l"/>
              </a:tabLst>
            </a:pPr>
            <a:r>
              <a:rPr sz="2000" dirty="0">
                <a:latin typeface="Cambria Math"/>
                <a:cs typeface="Cambria Math"/>
              </a:rPr>
              <a:t>𝜃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≈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1.2</a:t>
            </a:r>
            <a:r>
              <a:rPr sz="2000" spc="-20" dirty="0">
                <a:latin typeface="Cambria Math"/>
                <a:cs typeface="Cambria Math"/>
              </a:rPr>
              <a:t> </a:t>
            </a:r>
            <a:r>
              <a:rPr sz="2175" spc="67" baseline="45977" dirty="0">
                <a:latin typeface="Cambria Math"/>
                <a:cs typeface="Cambria Math"/>
              </a:rPr>
              <a:t>𝜆</a:t>
            </a:r>
            <a:endParaRPr sz="2175" baseline="45977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6463" y="3293490"/>
            <a:ext cx="1587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latin typeface="Cambria Math"/>
                <a:cs typeface="Cambria Math"/>
              </a:rPr>
              <a:t>𝐷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768" y="1950600"/>
            <a:ext cx="132715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latin typeface="Calibri"/>
                <a:cs typeface="Calibri"/>
              </a:rPr>
              <a:t>Single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4423" y="672083"/>
            <a:ext cx="4040124" cy="46847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3484" y="3599688"/>
            <a:ext cx="3640836" cy="24353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58911" y="5516879"/>
            <a:ext cx="3851275" cy="368935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Gill Sans MT"/>
                <a:cs typeface="Gill Sans MT"/>
              </a:rPr>
              <a:t>GBO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Single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Dish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School</a:t>
            </a:r>
            <a:r>
              <a:rPr sz="1800" spc="-2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Also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Offered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7243"/>
            <a:ext cx="6016625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Antennas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telescope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VLA,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NOEMA,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ATCA, </a:t>
            </a:r>
            <a:r>
              <a:rPr sz="1800" spc="-20" dirty="0">
                <a:latin typeface="Calibri"/>
                <a:cs typeface="Calibri"/>
              </a:rPr>
              <a:t>VLBA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768" y="1950600"/>
            <a:ext cx="135128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Single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5900" y="4227576"/>
            <a:ext cx="5913120" cy="1885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900" y="1455419"/>
            <a:ext cx="5913120" cy="26822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7243"/>
            <a:ext cx="601662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Antennas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telescope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VLA,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NOEMA,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ATCA, </a:t>
            </a:r>
            <a:r>
              <a:rPr sz="1800" spc="-20" dirty="0">
                <a:latin typeface="Calibri"/>
                <a:cs typeface="Calibri"/>
              </a:rPr>
              <a:t>VLBA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Synthesized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1722848"/>
            <a:ext cx="4354195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Primary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determined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size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Synthesized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determined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telescope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separation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1950600"/>
            <a:ext cx="135128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Single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484" y="2535936"/>
            <a:ext cx="5513832" cy="34427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26293" y="5545632"/>
            <a:ext cx="69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Lisa</a:t>
            </a:r>
            <a:r>
              <a:rPr sz="1200" spc="-150" dirty="0">
                <a:latin typeface="Gill Sans MT"/>
                <a:cs typeface="Gill Sans MT"/>
              </a:rPr>
              <a:t> </a:t>
            </a:r>
            <a:r>
              <a:rPr sz="1200" spc="-50" dirty="0">
                <a:latin typeface="Gill Sans MT"/>
                <a:cs typeface="Gill Sans MT"/>
              </a:rPr>
              <a:t>Young </a:t>
            </a:r>
            <a:r>
              <a:rPr sz="1200" dirty="0">
                <a:latin typeface="Gill Sans MT"/>
                <a:cs typeface="Gill Sans MT"/>
              </a:rPr>
              <a:t>16</a:t>
            </a:r>
            <a:r>
              <a:rPr sz="1200" baseline="24305" dirty="0">
                <a:latin typeface="Gill Sans MT"/>
                <a:cs typeface="Gill Sans MT"/>
              </a:rPr>
              <a:t>th</a:t>
            </a:r>
            <a:r>
              <a:rPr sz="1200" spc="157" baseline="24305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SIW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52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6324600" h="6858000">
                <a:moveTo>
                  <a:pt x="6324600" y="0"/>
                </a:moveTo>
                <a:lnTo>
                  <a:pt x="0" y="0"/>
                </a:lnTo>
                <a:lnTo>
                  <a:pt x="0" y="6858000"/>
                </a:lnTo>
                <a:lnTo>
                  <a:pt x="6324600" y="6858000"/>
                </a:lnTo>
                <a:lnTo>
                  <a:pt x="6324600" y="0"/>
                </a:lnTo>
                <a:close/>
              </a:path>
            </a:pathLst>
          </a:custGeom>
          <a:solidFill>
            <a:srgbClr val="052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8768" y="609676"/>
            <a:ext cx="4423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Learning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Objectives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267335">
              <a:lnSpc>
                <a:spcPts val="2810"/>
              </a:lnSpc>
              <a:spcBef>
                <a:spcPts val="455"/>
              </a:spcBef>
            </a:pPr>
            <a:r>
              <a:rPr dirty="0"/>
              <a:t>By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end</a:t>
            </a:r>
            <a:r>
              <a:rPr spc="-5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this</a:t>
            </a:r>
            <a:r>
              <a:rPr spc="-50" dirty="0"/>
              <a:t> </a:t>
            </a:r>
            <a:r>
              <a:rPr dirty="0"/>
              <a:t>talk,</a:t>
            </a:r>
            <a:r>
              <a:rPr spc="-10" dirty="0"/>
              <a:t> participants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  <a:r>
              <a:rPr spc="-40" dirty="0"/>
              <a:t> </a:t>
            </a:r>
            <a:r>
              <a:rPr spc="-25" dirty="0"/>
              <a:t>to:</a:t>
            </a: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Define</a:t>
            </a:r>
            <a:r>
              <a:rPr spc="-4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unit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Jansky</a:t>
            </a:r>
            <a:r>
              <a:rPr spc="-25" dirty="0"/>
              <a:t> </a:t>
            </a:r>
            <a:r>
              <a:rPr spc="-20" dirty="0"/>
              <a:t>[Jy]</a:t>
            </a:r>
          </a:p>
          <a:p>
            <a:pPr marL="241300" marR="329565" indent="-228600">
              <a:lnSpc>
                <a:spcPts val="281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Summarize</a:t>
            </a:r>
            <a:r>
              <a:rPr spc="-105" dirty="0"/>
              <a:t> </a:t>
            </a:r>
            <a:r>
              <a:rPr dirty="0"/>
              <a:t>common</a:t>
            </a:r>
            <a:r>
              <a:rPr spc="-60" dirty="0"/>
              <a:t> </a:t>
            </a:r>
            <a:r>
              <a:rPr spc="-10" dirty="0"/>
              <a:t>emission </a:t>
            </a:r>
            <a:r>
              <a:rPr dirty="0"/>
              <a:t>mechanisms</a:t>
            </a:r>
            <a:r>
              <a:rPr spc="-7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Radio</a:t>
            </a:r>
            <a:r>
              <a:rPr spc="-25" dirty="0"/>
              <a:t> </a:t>
            </a:r>
            <a:r>
              <a:rPr spc="-10" dirty="0"/>
              <a:t>Astronomy</a:t>
            </a:r>
          </a:p>
          <a:p>
            <a:pPr marL="241300" marR="5080" indent="-228600">
              <a:lnSpc>
                <a:spcPts val="281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Recall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basics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5" dirty="0"/>
              <a:t>an </a:t>
            </a:r>
            <a:r>
              <a:rPr spc="-20" dirty="0"/>
              <a:t>interferometer</a:t>
            </a:r>
            <a:r>
              <a:rPr spc="-75" dirty="0"/>
              <a:t> </a:t>
            </a:r>
            <a:r>
              <a:rPr dirty="0"/>
              <a:t>(for</a:t>
            </a:r>
            <a:r>
              <a:rPr spc="-40" dirty="0"/>
              <a:t> </a:t>
            </a:r>
            <a:r>
              <a:rPr dirty="0"/>
              <a:t>future</a:t>
            </a:r>
            <a:r>
              <a:rPr spc="-60" dirty="0"/>
              <a:t> </a:t>
            </a:r>
            <a:r>
              <a:rPr spc="-10" dirty="0"/>
              <a:t>lectures)</a:t>
            </a:r>
          </a:p>
          <a:p>
            <a:pPr marL="241300" marR="96520" indent="-228600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Discuss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10" dirty="0"/>
              <a:t>difference</a:t>
            </a:r>
            <a:r>
              <a:rPr spc="-75" dirty="0"/>
              <a:t> </a:t>
            </a:r>
            <a:r>
              <a:rPr dirty="0"/>
              <a:t>between</a:t>
            </a:r>
            <a:r>
              <a:rPr spc="-75" dirty="0"/>
              <a:t> </a:t>
            </a:r>
            <a:r>
              <a:rPr spc="-25" dirty="0"/>
              <a:t>six </a:t>
            </a:r>
            <a:r>
              <a:rPr dirty="0"/>
              <a:t>types</a:t>
            </a:r>
            <a:r>
              <a:rPr spc="-6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temperature</a:t>
            </a:r>
            <a:r>
              <a:rPr spc="-75" dirty="0"/>
              <a:t> </a:t>
            </a:r>
            <a:r>
              <a:rPr spc="-10" dirty="0"/>
              <a:t>typically encountered</a:t>
            </a:r>
            <a:r>
              <a:rPr spc="-7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Radio</a:t>
            </a:r>
            <a:r>
              <a:rPr spc="-20" dirty="0"/>
              <a:t> </a:t>
            </a:r>
            <a:r>
              <a:rPr spc="-10" dirty="0"/>
              <a:t>Astronomy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7243"/>
            <a:ext cx="601662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Antennas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telescope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VLA,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NOEMA,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ATCA, </a:t>
            </a:r>
            <a:r>
              <a:rPr sz="1800" spc="-20" dirty="0">
                <a:latin typeface="Calibri"/>
                <a:cs typeface="Calibri"/>
              </a:rPr>
              <a:t>VLBA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Synthesized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1722848"/>
            <a:ext cx="4354195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Primary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determined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size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Synthesized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determined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telescope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separation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1950600"/>
            <a:ext cx="135128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Single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6293" y="5545632"/>
            <a:ext cx="69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Lisa</a:t>
            </a:r>
            <a:r>
              <a:rPr sz="1200" spc="-150" dirty="0">
                <a:latin typeface="Gill Sans MT"/>
                <a:cs typeface="Gill Sans MT"/>
              </a:rPr>
              <a:t> </a:t>
            </a:r>
            <a:r>
              <a:rPr sz="1200" spc="-50" dirty="0">
                <a:latin typeface="Gill Sans MT"/>
                <a:cs typeface="Gill Sans MT"/>
              </a:rPr>
              <a:t>Young </a:t>
            </a:r>
            <a:r>
              <a:rPr sz="1200" dirty="0">
                <a:latin typeface="Gill Sans MT"/>
                <a:cs typeface="Gill Sans MT"/>
              </a:rPr>
              <a:t>16</a:t>
            </a:r>
            <a:r>
              <a:rPr sz="1200" baseline="24305" dirty="0">
                <a:latin typeface="Gill Sans MT"/>
                <a:cs typeface="Gill Sans MT"/>
              </a:rPr>
              <a:t>th</a:t>
            </a:r>
            <a:r>
              <a:rPr sz="1200" spc="157" baseline="24305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SIW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943" y="2327148"/>
            <a:ext cx="5074920" cy="380085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7243"/>
            <a:ext cx="601662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Antennas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telescope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VLA,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NOEMA,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ATCA, </a:t>
            </a:r>
            <a:r>
              <a:rPr sz="1800" spc="-20" dirty="0">
                <a:latin typeface="Calibri"/>
                <a:cs typeface="Calibri"/>
              </a:rPr>
              <a:t>VLBA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Synthesized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1722848"/>
            <a:ext cx="4354195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Primary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determined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size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Synthesized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determined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telescope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separation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1950600"/>
            <a:ext cx="135128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Single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6293" y="5545632"/>
            <a:ext cx="69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Lisa</a:t>
            </a:r>
            <a:r>
              <a:rPr sz="1200" spc="-150" dirty="0">
                <a:latin typeface="Gill Sans MT"/>
                <a:cs typeface="Gill Sans MT"/>
              </a:rPr>
              <a:t> </a:t>
            </a:r>
            <a:r>
              <a:rPr sz="1200" spc="-50" dirty="0">
                <a:latin typeface="Gill Sans MT"/>
                <a:cs typeface="Gill Sans MT"/>
              </a:rPr>
              <a:t>Young </a:t>
            </a:r>
            <a:r>
              <a:rPr sz="1200" dirty="0">
                <a:latin typeface="Gill Sans MT"/>
                <a:cs typeface="Gill Sans MT"/>
              </a:rPr>
              <a:t>16</a:t>
            </a:r>
            <a:r>
              <a:rPr sz="1200" baseline="24305" dirty="0">
                <a:latin typeface="Gill Sans MT"/>
                <a:cs typeface="Gill Sans MT"/>
              </a:rPr>
              <a:t>th</a:t>
            </a:r>
            <a:r>
              <a:rPr sz="1200" spc="157" baseline="24305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SIW</a:t>
            </a:r>
            <a:endParaRPr sz="12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15611" y="2327148"/>
            <a:ext cx="7350759" cy="3801110"/>
            <a:chOff x="4515611" y="2327148"/>
            <a:chExt cx="7350759" cy="38011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0944" y="2327148"/>
              <a:ext cx="5074920" cy="3800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5611" y="2327148"/>
              <a:ext cx="3160776" cy="23195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7243"/>
            <a:ext cx="601662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Antennas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telescope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VLA,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NOEMA,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ATCA, </a:t>
            </a:r>
            <a:r>
              <a:rPr sz="1800" spc="-20" dirty="0">
                <a:latin typeface="Calibri"/>
                <a:cs typeface="Calibri"/>
              </a:rPr>
              <a:t>VLBA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Synthesized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1722848"/>
            <a:ext cx="4354195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Primary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determined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size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Synthesized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determined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telescope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separation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1950600"/>
            <a:ext cx="135128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Single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07140" y="5516676"/>
            <a:ext cx="699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Lisa</a:t>
            </a:r>
            <a:r>
              <a:rPr sz="1200" spc="-155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Young</a:t>
            </a:r>
            <a:endParaRPr sz="1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Gill Sans MT"/>
                <a:cs typeface="Gill Sans MT"/>
              </a:rPr>
              <a:t>16</a:t>
            </a:r>
            <a:r>
              <a:rPr sz="1200" baseline="24305" dirty="0">
                <a:latin typeface="Gill Sans MT"/>
                <a:cs typeface="Gill Sans MT"/>
              </a:rPr>
              <a:t>th</a:t>
            </a:r>
            <a:r>
              <a:rPr sz="1200" spc="157" baseline="24305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SIW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0264" y="2295144"/>
            <a:ext cx="5512308" cy="368807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6078" y="731265"/>
            <a:ext cx="2352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9245" marR="5080" indent="-297180">
              <a:lnSpc>
                <a:spcPts val="3460"/>
              </a:lnSpc>
              <a:spcBef>
                <a:spcPts val="535"/>
              </a:spcBef>
            </a:pPr>
            <a:r>
              <a:rPr sz="3200" b="0" spc="-55" dirty="0">
                <a:solidFill>
                  <a:srgbClr val="052257"/>
                </a:solidFill>
                <a:latin typeface="Calibri Light"/>
                <a:cs typeface="Calibri Light"/>
              </a:rPr>
              <a:t>Types</a:t>
            </a:r>
            <a:r>
              <a:rPr sz="3200" b="0" spc="-11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of</a:t>
            </a:r>
            <a:r>
              <a:rPr sz="3200" b="0" spc="-8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Telescopes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1375" y="447243"/>
            <a:ext cx="601662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Multiple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Antennas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resolution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telescope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VLA,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NOEMA,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ATCA, </a:t>
            </a:r>
            <a:r>
              <a:rPr sz="1800" spc="-20" dirty="0">
                <a:latin typeface="Calibri"/>
                <a:cs typeface="Calibri"/>
              </a:rPr>
              <a:t>VLBA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Beam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Synthesized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8575" y="1722848"/>
            <a:ext cx="4354195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0665" algn="l"/>
              </a:tabLst>
            </a:pPr>
            <a:r>
              <a:rPr sz="1400" dirty="0">
                <a:latin typeface="Calibri"/>
                <a:cs typeface="Calibri"/>
              </a:rPr>
              <a:t>Primary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determined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size</a:t>
            </a:r>
            <a:endParaRPr sz="1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400" spc="-10" dirty="0">
                <a:latin typeface="Calibri"/>
                <a:cs typeface="Calibri"/>
              </a:rPr>
              <a:t>Synthesized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beam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determined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telescope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separation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1950600"/>
            <a:ext cx="135128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Single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Dish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Interferometers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07140" y="5516676"/>
            <a:ext cx="699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Lisa</a:t>
            </a:r>
            <a:r>
              <a:rPr sz="1200" spc="-155" dirty="0">
                <a:latin typeface="Gill Sans MT"/>
                <a:cs typeface="Gill Sans MT"/>
              </a:rPr>
              <a:t> </a:t>
            </a:r>
            <a:r>
              <a:rPr sz="1200" spc="-10" dirty="0">
                <a:latin typeface="Gill Sans MT"/>
                <a:cs typeface="Gill Sans MT"/>
              </a:rPr>
              <a:t>Young</a:t>
            </a:r>
            <a:endParaRPr sz="1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Gill Sans MT"/>
                <a:cs typeface="Gill Sans MT"/>
              </a:rPr>
              <a:t>16</a:t>
            </a:r>
            <a:r>
              <a:rPr sz="1200" baseline="24305" dirty="0">
                <a:latin typeface="Gill Sans MT"/>
                <a:cs typeface="Gill Sans MT"/>
              </a:rPr>
              <a:t>th</a:t>
            </a:r>
            <a:r>
              <a:rPr sz="1200" spc="157" baseline="24305" dirty="0">
                <a:latin typeface="Gill Sans MT"/>
                <a:cs typeface="Gill Sans MT"/>
              </a:rPr>
              <a:t> </a:t>
            </a:r>
            <a:r>
              <a:rPr sz="1200" spc="-25" dirty="0">
                <a:latin typeface="Gill Sans MT"/>
                <a:cs typeface="Gill Sans MT"/>
              </a:rPr>
              <a:t>SIW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302764"/>
            <a:ext cx="7342632" cy="3430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793" y="3557135"/>
            <a:ext cx="3593434" cy="16808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93493"/>
            <a:ext cx="963041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b="0" dirty="0">
                <a:latin typeface="Calibri Light"/>
                <a:cs typeface="Calibri Light"/>
              </a:rPr>
              <a:t>Don’t</a:t>
            </a:r>
            <a:r>
              <a:rPr sz="2800" b="0" spc="-40" dirty="0">
                <a:latin typeface="Calibri Light"/>
                <a:cs typeface="Calibri Light"/>
              </a:rPr>
              <a:t> </a:t>
            </a:r>
            <a:r>
              <a:rPr sz="2800" b="0" spc="-30" dirty="0">
                <a:latin typeface="Calibri Light"/>
                <a:cs typeface="Calibri Light"/>
              </a:rPr>
              <a:t>worry,</a:t>
            </a:r>
            <a:r>
              <a:rPr sz="2800" b="0" spc="-4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you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will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be</a:t>
            </a:r>
            <a:r>
              <a:rPr sz="2800" b="0" spc="-5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going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into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a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lot</a:t>
            </a:r>
            <a:r>
              <a:rPr sz="2800" b="0" spc="-4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more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depth</a:t>
            </a:r>
            <a:r>
              <a:rPr sz="2800" b="0" spc="-5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on</a:t>
            </a:r>
            <a:r>
              <a:rPr sz="2800" b="0" spc="-5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these</a:t>
            </a:r>
            <a:r>
              <a:rPr sz="2800" b="0" spc="-35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topics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ts val="3190"/>
              </a:lnSpc>
            </a:pPr>
            <a:r>
              <a:rPr sz="2800" b="0" spc="-10" dirty="0">
                <a:latin typeface="Calibri Light"/>
                <a:cs typeface="Calibri Light"/>
              </a:rPr>
              <a:t>throughout</a:t>
            </a:r>
            <a:r>
              <a:rPr sz="2800" b="0" spc="-6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the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rest</a:t>
            </a:r>
            <a:r>
              <a:rPr sz="2800" b="0" spc="-3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of</a:t>
            </a:r>
            <a:r>
              <a:rPr sz="2800" b="0" spc="-65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the</a:t>
            </a:r>
            <a:r>
              <a:rPr sz="2800" b="0" spc="-50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workshop!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12192000" cy="6858000"/>
            <a:chOff x="0" y="1523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6324600" cy="6858000"/>
            </a:xfrm>
            <a:custGeom>
              <a:avLst/>
              <a:gdLst/>
              <a:ahLst/>
              <a:cxnLst/>
              <a:rect l="l" t="t" r="r" b="b"/>
              <a:pathLst>
                <a:path w="6324600" h="6858000">
                  <a:moveTo>
                    <a:pt x="6324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324600" y="6858000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05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24600" y="4925567"/>
              <a:ext cx="5867400" cy="1932939"/>
            </a:xfrm>
            <a:custGeom>
              <a:avLst/>
              <a:gdLst/>
              <a:ahLst/>
              <a:cxnLst/>
              <a:rect l="l" t="t" r="r" b="b"/>
              <a:pathLst>
                <a:path w="5867400" h="1932940">
                  <a:moveTo>
                    <a:pt x="5867400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5867400" y="1932432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AC4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8768" y="609676"/>
            <a:ext cx="4475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More</a:t>
            </a:r>
            <a:r>
              <a:rPr sz="4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Temperatures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1658492"/>
            <a:ext cx="4803140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addition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temperatures 	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source, 	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instrumental 	temperatures.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2756" y="5528259"/>
            <a:ext cx="183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VLBA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Antenna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376" y="472440"/>
            <a:ext cx="4876800" cy="402945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68" y="1949074"/>
            <a:ext cx="2472690" cy="1068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42300"/>
              </a:lnSpc>
              <a:spcBef>
                <a:spcPts val="11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(𝑇)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Excitation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9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𝐸</a:t>
            </a:r>
            <a:r>
              <a:rPr sz="1725" spc="-202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Brightness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2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𝐵</a:t>
            </a:r>
            <a:r>
              <a:rPr sz="1725" spc="-217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8830" y="3505453"/>
            <a:ext cx="367030" cy="187960"/>
          </a:xfrm>
          <a:custGeom>
            <a:avLst/>
            <a:gdLst/>
            <a:ahLst/>
            <a:cxnLst/>
            <a:rect l="l" t="t" r="r" b="b"/>
            <a:pathLst>
              <a:path w="367030" h="187960">
                <a:moveTo>
                  <a:pt x="307086" y="0"/>
                </a:moveTo>
                <a:lnTo>
                  <a:pt x="304419" y="7620"/>
                </a:lnTo>
                <a:lnTo>
                  <a:pt x="315279" y="12334"/>
                </a:lnTo>
                <a:lnTo>
                  <a:pt x="324627" y="18859"/>
                </a:lnTo>
                <a:lnTo>
                  <a:pt x="347122" y="62293"/>
                </a:lnTo>
                <a:lnTo>
                  <a:pt x="349161" y="76684"/>
                </a:lnTo>
                <a:lnTo>
                  <a:pt x="349194" y="76914"/>
                </a:lnTo>
                <a:lnTo>
                  <a:pt x="347106" y="124523"/>
                </a:lnTo>
                <a:lnTo>
                  <a:pt x="332426" y="160297"/>
                </a:lnTo>
                <a:lnTo>
                  <a:pt x="304673" y="180086"/>
                </a:lnTo>
                <a:lnTo>
                  <a:pt x="307086" y="187706"/>
                </a:lnTo>
                <a:lnTo>
                  <a:pt x="342965" y="166417"/>
                </a:lnTo>
                <a:lnTo>
                  <a:pt x="363140" y="127111"/>
                </a:lnTo>
                <a:lnTo>
                  <a:pt x="367030" y="93853"/>
                </a:lnTo>
                <a:lnTo>
                  <a:pt x="366068" y="76914"/>
                </a:lnTo>
                <a:lnTo>
                  <a:pt x="351536" y="32893"/>
                </a:lnTo>
                <a:lnTo>
                  <a:pt x="320710" y="4907"/>
                </a:lnTo>
                <a:lnTo>
                  <a:pt x="307086" y="0"/>
                </a:lnTo>
                <a:close/>
              </a:path>
              <a:path w="367030" h="187960">
                <a:moveTo>
                  <a:pt x="59817" y="0"/>
                </a:moveTo>
                <a:lnTo>
                  <a:pt x="24062" y="21341"/>
                </a:lnTo>
                <a:lnTo>
                  <a:pt x="3841" y="60801"/>
                </a:lnTo>
                <a:lnTo>
                  <a:pt x="0" y="93853"/>
                </a:lnTo>
                <a:lnTo>
                  <a:pt x="863" y="109517"/>
                </a:lnTo>
                <a:lnTo>
                  <a:pt x="15367" y="154940"/>
                </a:lnTo>
                <a:lnTo>
                  <a:pt x="46174" y="182800"/>
                </a:lnTo>
                <a:lnTo>
                  <a:pt x="59817" y="187706"/>
                </a:lnTo>
                <a:lnTo>
                  <a:pt x="62230" y="180086"/>
                </a:lnTo>
                <a:lnTo>
                  <a:pt x="51536" y="175347"/>
                </a:lnTo>
                <a:lnTo>
                  <a:pt x="42306" y="168751"/>
                </a:lnTo>
                <a:lnTo>
                  <a:pt x="19907" y="124523"/>
                </a:lnTo>
                <a:lnTo>
                  <a:pt x="17144" y="92963"/>
                </a:lnTo>
                <a:lnTo>
                  <a:pt x="17835" y="76914"/>
                </a:lnTo>
                <a:lnTo>
                  <a:pt x="28193" y="37337"/>
                </a:lnTo>
                <a:lnTo>
                  <a:pt x="62483" y="7620"/>
                </a:lnTo>
                <a:lnTo>
                  <a:pt x="59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3368" y="3337948"/>
            <a:ext cx="231140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0"/>
              </a:spcBef>
              <a:tabLst>
                <a:tab pos="2012950" algn="l"/>
              </a:tabLst>
            </a:pPr>
            <a:r>
              <a:rPr sz="1600" b="1" dirty="0">
                <a:latin typeface="Calibri"/>
                <a:cs typeface="Calibri"/>
              </a:rPr>
              <a:t>Antenna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Temperature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spc="-25" dirty="0">
                <a:latin typeface="Cambria Math"/>
                <a:cs typeface="Cambria Math"/>
              </a:rPr>
              <a:t>𝑻</a:t>
            </a:r>
            <a:r>
              <a:rPr sz="1725" spc="-37" baseline="-14492" dirty="0">
                <a:latin typeface="Cambria Math"/>
                <a:cs typeface="Cambria Math"/>
              </a:rPr>
              <a:t>𝑨</a:t>
            </a:r>
            <a:endParaRPr sz="1725" baseline="-14492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Receiver</a:t>
            </a:r>
            <a:r>
              <a:rPr sz="16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30" baseline="-14492" dirty="0">
                <a:solidFill>
                  <a:srgbClr val="7E7E7E"/>
                </a:solidFill>
                <a:latin typeface="Cambria Math"/>
                <a:cs typeface="Cambria Math"/>
              </a:rPr>
              <a:t>𝑅</a:t>
            </a:r>
            <a:r>
              <a:rPr sz="1600" spc="-2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87954" y="4190491"/>
            <a:ext cx="488315" cy="245110"/>
          </a:xfrm>
          <a:custGeom>
            <a:avLst/>
            <a:gdLst/>
            <a:ahLst/>
            <a:cxnLst/>
            <a:rect l="l" t="t" r="r" b="b"/>
            <a:pathLst>
              <a:path w="488314" h="245110">
                <a:moveTo>
                  <a:pt x="423925" y="0"/>
                </a:moveTo>
                <a:lnTo>
                  <a:pt x="421386" y="8127"/>
                </a:lnTo>
                <a:lnTo>
                  <a:pt x="432651" y="13938"/>
                </a:lnTo>
                <a:lnTo>
                  <a:pt x="442452" y="22415"/>
                </a:lnTo>
                <a:lnTo>
                  <a:pt x="463061" y="63440"/>
                </a:lnTo>
                <a:lnTo>
                  <a:pt x="469245" y="101056"/>
                </a:lnTo>
                <a:lnTo>
                  <a:pt x="470022" y="122427"/>
                </a:lnTo>
                <a:lnTo>
                  <a:pt x="469245" y="144014"/>
                </a:lnTo>
                <a:lnTo>
                  <a:pt x="457707" y="197484"/>
                </a:lnTo>
                <a:lnTo>
                  <a:pt x="432651" y="230917"/>
                </a:lnTo>
                <a:lnTo>
                  <a:pt x="421386" y="236727"/>
                </a:lnTo>
                <a:lnTo>
                  <a:pt x="423925" y="244855"/>
                </a:lnTo>
                <a:lnTo>
                  <a:pt x="462234" y="218156"/>
                </a:lnTo>
                <a:lnTo>
                  <a:pt x="483996" y="165766"/>
                </a:lnTo>
                <a:lnTo>
                  <a:pt x="488182" y="122554"/>
                </a:lnTo>
                <a:lnTo>
                  <a:pt x="487190" y="101056"/>
                </a:lnTo>
                <a:lnTo>
                  <a:pt x="478758" y="59830"/>
                </a:lnTo>
                <a:lnTo>
                  <a:pt x="451246" y="14589"/>
                </a:lnTo>
                <a:lnTo>
                  <a:pt x="438473" y="5693"/>
                </a:lnTo>
                <a:lnTo>
                  <a:pt x="423925" y="0"/>
                </a:lnTo>
                <a:close/>
              </a:path>
              <a:path w="488314" h="245110">
                <a:moveTo>
                  <a:pt x="64262" y="0"/>
                </a:moveTo>
                <a:lnTo>
                  <a:pt x="25900" y="26699"/>
                </a:lnTo>
                <a:lnTo>
                  <a:pt x="4175" y="79136"/>
                </a:lnTo>
                <a:lnTo>
                  <a:pt x="0" y="122427"/>
                </a:lnTo>
                <a:lnTo>
                  <a:pt x="1005" y="144014"/>
                </a:lnTo>
                <a:lnTo>
                  <a:pt x="9376" y="185078"/>
                </a:lnTo>
                <a:lnTo>
                  <a:pt x="36925" y="230266"/>
                </a:lnTo>
                <a:lnTo>
                  <a:pt x="64262" y="244855"/>
                </a:lnTo>
                <a:lnTo>
                  <a:pt x="66801" y="236727"/>
                </a:lnTo>
                <a:lnTo>
                  <a:pt x="55536" y="230917"/>
                </a:lnTo>
                <a:lnTo>
                  <a:pt x="45735" y="222440"/>
                </a:lnTo>
                <a:lnTo>
                  <a:pt x="25126" y="181455"/>
                </a:lnTo>
                <a:lnTo>
                  <a:pt x="18161" y="122554"/>
                </a:lnTo>
                <a:lnTo>
                  <a:pt x="18942" y="101056"/>
                </a:lnTo>
                <a:lnTo>
                  <a:pt x="25126" y="63440"/>
                </a:lnTo>
                <a:lnTo>
                  <a:pt x="45735" y="22415"/>
                </a:lnTo>
                <a:lnTo>
                  <a:pt x="66801" y="8127"/>
                </a:lnTo>
                <a:lnTo>
                  <a:pt x="6426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8768" y="4156328"/>
            <a:ext cx="1976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2770" algn="l"/>
              </a:tabLst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System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𝑇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2005" y="4252340"/>
            <a:ext cx="26225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30" dirty="0">
                <a:solidFill>
                  <a:srgbClr val="7E7E7E"/>
                </a:solidFill>
                <a:latin typeface="Cambria Math"/>
                <a:cs typeface="Cambria Math"/>
              </a:rPr>
              <a:t>𝑠𝑦𝑠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4975" y="790701"/>
            <a:ext cx="73945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Cambria Math"/>
                <a:cs typeface="Cambria Math"/>
              </a:rPr>
              <a:t>𝑇</a:t>
            </a:r>
            <a:r>
              <a:rPr sz="2175" spc="-37" baseline="-15325" dirty="0">
                <a:latin typeface="Cambria Math"/>
                <a:cs typeface="Cambria Math"/>
              </a:rPr>
              <a:t>𝐴</a:t>
            </a:r>
            <a:r>
              <a:rPr sz="2175" spc="419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power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delivered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by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equivalent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thermal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resistor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at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input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receiver.</a:t>
            </a:r>
            <a:r>
              <a:rPr sz="2000" spc="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This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how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single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dish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telescopes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often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report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their sensitivities.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4975" y="2009597"/>
            <a:ext cx="76219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So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Cambria Math"/>
                <a:cs typeface="Cambria Math"/>
              </a:rPr>
              <a:t>𝑇</a:t>
            </a:r>
            <a:r>
              <a:rPr sz="2175" spc="-44" baseline="-15325" dirty="0">
                <a:latin typeface="Cambria Math"/>
                <a:cs typeface="Cambria Math"/>
              </a:rPr>
              <a:t>𝐴</a:t>
            </a:r>
            <a:r>
              <a:rPr sz="2175" spc="41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measure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how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bright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your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source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&amp;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how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couples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your</a:t>
            </a:r>
            <a:endParaRPr sz="20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ill Sans MT"/>
                <a:cs typeface="Gill Sans MT"/>
              </a:rPr>
              <a:t>telescope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beam.</a:t>
            </a:r>
            <a:r>
              <a:rPr sz="2000" spc="24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𝑇</a:t>
            </a:r>
            <a:r>
              <a:rPr sz="2175" spc="-37" baseline="-15325" dirty="0">
                <a:latin typeface="Cambria Math"/>
                <a:cs typeface="Cambria Math"/>
              </a:rPr>
              <a:t>𝐴</a:t>
            </a:r>
            <a:r>
              <a:rPr sz="2175" spc="390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6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𝑇</a:t>
            </a:r>
            <a:r>
              <a:rPr sz="2175" baseline="-15325" dirty="0">
                <a:latin typeface="Cambria Math"/>
                <a:cs typeface="Cambria Math"/>
              </a:rPr>
              <a:t>𝐵</a:t>
            </a:r>
            <a:r>
              <a:rPr sz="2175" spc="419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Gill Sans MT"/>
                <a:cs typeface="Gill Sans MT"/>
              </a:rPr>
              <a:t>because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telescope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efficiency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0375" y="2924682"/>
            <a:ext cx="717295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Antenna</a:t>
            </a:r>
            <a:r>
              <a:rPr sz="2000" spc="-28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Temperature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can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converted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point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source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flux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density using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1627" y="4026789"/>
            <a:ext cx="1485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latin typeface="Cambria Math"/>
                <a:cs typeface="Cambria Math"/>
              </a:rPr>
              <a:t>𝐴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375" y="3906392"/>
            <a:ext cx="531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</a:tabLst>
            </a:pPr>
            <a:r>
              <a:rPr sz="2000" spc="-50" dirty="0">
                <a:latin typeface="Cambria Math"/>
                <a:cs typeface="Cambria Math"/>
              </a:rPr>
              <a:t>𝑇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=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0035" y="4091940"/>
            <a:ext cx="414655" cy="17145"/>
          </a:xfrm>
          <a:custGeom>
            <a:avLst/>
            <a:gdLst/>
            <a:ahLst/>
            <a:cxnLst/>
            <a:rect l="l" t="t" r="r" b="b"/>
            <a:pathLst>
              <a:path w="414654" h="17145">
                <a:moveTo>
                  <a:pt x="414527" y="0"/>
                </a:moveTo>
                <a:lnTo>
                  <a:pt x="0" y="0"/>
                </a:lnTo>
                <a:lnTo>
                  <a:pt x="0" y="16763"/>
                </a:lnTo>
                <a:lnTo>
                  <a:pt x="414527" y="16763"/>
                </a:lnTo>
                <a:lnTo>
                  <a:pt x="414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71415" y="3897248"/>
            <a:ext cx="309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Cambria Math"/>
                <a:cs typeface="Cambria Math"/>
              </a:rPr>
              <a:t>𝑒</a:t>
            </a:r>
            <a:r>
              <a:rPr sz="1200" spc="135" dirty="0">
                <a:latin typeface="Cambria Math"/>
                <a:cs typeface="Cambria Math"/>
              </a:rPr>
              <a:t>  </a:t>
            </a:r>
            <a:r>
              <a:rPr sz="1200" spc="10" dirty="0">
                <a:latin typeface="Cambria Math"/>
                <a:cs typeface="Cambria Math"/>
              </a:rPr>
              <a:t>𝝂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06796" y="4091940"/>
            <a:ext cx="262255" cy="17145"/>
          </a:xfrm>
          <a:custGeom>
            <a:avLst/>
            <a:gdLst/>
            <a:ahLst/>
            <a:cxnLst/>
            <a:rect l="l" t="t" r="r" b="b"/>
            <a:pathLst>
              <a:path w="262254" h="17145">
                <a:moveTo>
                  <a:pt x="262127" y="0"/>
                </a:moveTo>
                <a:lnTo>
                  <a:pt x="0" y="0"/>
                </a:lnTo>
                <a:lnTo>
                  <a:pt x="0" y="16763"/>
                </a:lnTo>
                <a:lnTo>
                  <a:pt x="262127" y="16763"/>
                </a:lnTo>
                <a:lnTo>
                  <a:pt x="262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7971" y="3825620"/>
            <a:ext cx="93218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77240" algn="l"/>
              </a:tabLst>
            </a:pPr>
            <a:r>
              <a:rPr sz="1450" spc="50" dirty="0">
                <a:latin typeface="Cambria Math"/>
                <a:cs typeface="Cambria Math"/>
              </a:rPr>
              <a:t>𝐴</a:t>
            </a:r>
            <a:r>
              <a:rPr sz="1450" spc="430" dirty="0">
                <a:latin typeface="Cambria Math"/>
                <a:cs typeface="Cambria Math"/>
              </a:rPr>
              <a:t> </a:t>
            </a:r>
            <a:r>
              <a:rPr sz="1450" spc="-50" dirty="0">
                <a:latin typeface="Cambria Math"/>
                <a:cs typeface="Cambria Math"/>
              </a:rPr>
              <a:t>𝑆</a:t>
            </a:r>
            <a:r>
              <a:rPr sz="1450" dirty="0">
                <a:latin typeface="Cambria Math"/>
                <a:cs typeface="Cambria Math"/>
              </a:rPr>
              <a:t>	</a:t>
            </a:r>
            <a:r>
              <a:rPr sz="1450" spc="65" dirty="0">
                <a:latin typeface="Cambria Math"/>
                <a:cs typeface="Cambria Math"/>
              </a:rPr>
              <a:t>Ω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>
            <a:off x="5754751" y="3897248"/>
            <a:ext cx="100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Cambria Math"/>
                <a:cs typeface="Cambria Math"/>
              </a:rPr>
              <a:t>𝑠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44922" y="4102989"/>
            <a:ext cx="10680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762000" algn="l"/>
              </a:tabLst>
            </a:pPr>
            <a:r>
              <a:rPr sz="1450" spc="50" dirty="0">
                <a:latin typeface="Cambria Math"/>
                <a:cs typeface="Cambria Math"/>
              </a:rPr>
              <a:t>2𝑘</a:t>
            </a:r>
            <a:r>
              <a:rPr sz="1800" spc="75" baseline="-13888" dirty="0">
                <a:latin typeface="Cambria Math"/>
                <a:cs typeface="Cambria Math"/>
              </a:rPr>
              <a:t>𝐵</a:t>
            </a:r>
            <a:r>
              <a:rPr sz="1800" baseline="-13888" dirty="0">
                <a:latin typeface="Cambria Math"/>
                <a:cs typeface="Cambria Math"/>
              </a:rPr>
              <a:t>	</a:t>
            </a:r>
            <a:r>
              <a:rPr sz="1450" spc="95" dirty="0">
                <a:latin typeface="Cambria Math"/>
                <a:cs typeface="Cambria Math"/>
              </a:rPr>
              <a:t>Ω</a:t>
            </a:r>
            <a:r>
              <a:rPr sz="1800" spc="142" baseline="-13888" dirty="0">
                <a:latin typeface="Cambria Math"/>
                <a:cs typeface="Cambria Math"/>
              </a:rPr>
              <a:t>𝐴</a:t>
            </a:r>
            <a:endParaRPr sz="1800" baseline="-13888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2603" y="3906392"/>
            <a:ext cx="742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</a:tabLst>
            </a:pPr>
            <a:r>
              <a:rPr sz="2000" spc="-50" dirty="0">
                <a:latin typeface="Cambria Math"/>
                <a:cs typeface="Cambria Math"/>
              </a:rPr>
              <a:t>=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𝑇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21704" y="4026789"/>
            <a:ext cx="15176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latin typeface="Cambria Math"/>
                <a:cs typeface="Cambria Math"/>
              </a:rPr>
              <a:t>𝐵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44975" y="4616577"/>
            <a:ext cx="7552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Where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Cambria Math"/>
                <a:cs typeface="Cambria Math"/>
              </a:rPr>
              <a:t>Ω</a:t>
            </a:r>
            <a:r>
              <a:rPr sz="2175" baseline="-15325" dirty="0">
                <a:latin typeface="Cambria Math"/>
                <a:cs typeface="Cambria Math"/>
              </a:rPr>
              <a:t>𝑠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solid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angle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of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source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Cambria Math"/>
                <a:cs typeface="Cambria Math"/>
              </a:rPr>
              <a:t>Ω</a:t>
            </a:r>
            <a:r>
              <a:rPr sz="2175" baseline="-15325" dirty="0">
                <a:latin typeface="Cambria Math"/>
                <a:cs typeface="Cambria Math"/>
              </a:rPr>
              <a:t>𝐴</a:t>
            </a:r>
            <a:r>
              <a:rPr sz="2175" spc="480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beam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solid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angle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68" y="1949074"/>
            <a:ext cx="2472690" cy="1068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42300"/>
              </a:lnSpc>
              <a:spcBef>
                <a:spcPts val="11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(𝑇)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Excitation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9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𝐸</a:t>
            </a:r>
            <a:r>
              <a:rPr sz="1725" spc="-202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Brightness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2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𝐵</a:t>
            </a:r>
            <a:r>
              <a:rPr sz="1725" spc="-217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9207" y="3505453"/>
            <a:ext cx="330835" cy="187960"/>
          </a:xfrm>
          <a:custGeom>
            <a:avLst/>
            <a:gdLst/>
            <a:ahLst/>
            <a:cxnLst/>
            <a:rect l="l" t="t" r="r" b="b"/>
            <a:pathLst>
              <a:path w="330835" h="187960">
                <a:moveTo>
                  <a:pt x="270510" y="0"/>
                </a:moveTo>
                <a:lnTo>
                  <a:pt x="267843" y="7620"/>
                </a:lnTo>
                <a:lnTo>
                  <a:pt x="278703" y="12334"/>
                </a:lnTo>
                <a:lnTo>
                  <a:pt x="288051" y="18859"/>
                </a:lnTo>
                <a:lnTo>
                  <a:pt x="310546" y="62293"/>
                </a:lnTo>
                <a:lnTo>
                  <a:pt x="312585" y="76684"/>
                </a:lnTo>
                <a:lnTo>
                  <a:pt x="312618" y="76914"/>
                </a:lnTo>
                <a:lnTo>
                  <a:pt x="310530" y="124523"/>
                </a:lnTo>
                <a:lnTo>
                  <a:pt x="295850" y="160297"/>
                </a:lnTo>
                <a:lnTo>
                  <a:pt x="268097" y="180086"/>
                </a:lnTo>
                <a:lnTo>
                  <a:pt x="270510" y="187706"/>
                </a:lnTo>
                <a:lnTo>
                  <a:pt x="306389" y="166417"/>
                </a:lnTo>
                <a:lnTo>
                  <a:pt x="326564" y="127111"/>
                </a:lnTo>
                <a:lnTo>
                  <a:pt x="330454" y="93853"/>
                </a:lnTo>
                <a:lnTo>
                  <a:pt x="329492" y="76914"/>
                </a:lnTo>
                <a:lnTo>
                  <a:pt x="314960" y="32893"/>
                </a:lnTo>
                <a:lnTo>
                  <a:pt x="284134" y="4907"/>
                </a:lnTo>
                <a:lnTo>
                  <a:pt x="270510" y="0"/>
                </a:lnTo>
                <a:close/>
              </a:path>
              <a:path w="330835" h="187960">
                <a:moveTo>
                  <a:pt x="59817" y="0"/>
                </a:moveTo>
                <a:lnTo>
                  <a:pt x="24062" y="21341"/>
                </a:lnTo>
                <a:lnTo>
                  <a:pt x="3841" y="60801"/>
                </a:lnTo>
                <a:lnTo>
                  <a:pt x="0" y="93853"/>
                </a:lnTo>
                <a:lnTo>
                  <a:pt x="863" y="109517"/>
                </a:lnTo>
                <a:lnTo>
                  <a:pt x="15367" y="154940"/>
                </a:lnTo>
                <a:lnTo>
                  <a:pt x="46174" y="182800"/>
                </a:lnTo>
                <a:lnTo>
                  <a:pt x="59817" y="187706"/>
                </a:lnTo>
                <a:lnTo>
                  <a:pt x="62230" y="180086"/>
                </a:lnTo>
                <a:lnTo>
                  <a:pt x="51536" y="175347"/>
                </a:lnTo>
                <a:lnTo>
                  <a:pt x="42306" y="168751"/>
                </a:lnTo>
                <a:lnTo>
                  <a:pt x="19907" y="124523"/>
                </a:lnTo>
                <a:lnTo>
                  <a:pt x="17144" y="92963"/>
                </a:lnTo>
                <a:lnTo>
                  <a:pt x="17835" y="76914"/>
                </a:lnTo>
                <a:lnTo>
                  <a:pt x="28193" y="37337"/>
                </a:lnTo>
                <a:lnTo>
                  <a:pt x="62484" y="7620"/>
                </a:lnTo>
                <a:lnTo>
                  <a:pt x="5981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3368" y="3337948"/>
            <a:ext cx="237363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0"/>
              </a:spcBef>
              <a:tabLst>
                <a:tab pos="1971675" algn="l"/>
              </a:tabLst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Antenna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𝑇</a:t>
            </a:r>
            <a:r>
              <a:rPr sz="1725" spc="-37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𝐴</a:t>
            </a:r>
            <a:endParaRPr sz="1725" baseline="-14492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Calibri"/>
                <a:cs typeface="Calibri"/>
              </a:rPr>
              <a:t>Receiver</a:t>
            </a:r>
            <a:r>
              <a:rPr sz="1600" b="1" spc="-25" dirty="0">
                <a:latin typeface="Calibri"/>
                <a:cs typeface="Calibri"/>
              </a:rPr>
              <a:t> Temperature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(𝑻</a:t>
            </a:r>
            <a:r>
              <a:rPr sz="1725" spc="-30" baseline="-14492" dirty="0">
                <a:latin typeface="Cambria Math"/>
                <a:cs typeface="Cambria Math"/>
              </a:rPr>
              <a:t>𝑹</a:t>
            </a:r>
            <a:r>
              <a:rPr sz="1600" spc="-20" dirty="0"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4156328"/>
            <a:ext cx="1714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System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87954" y="4190491"/>
            <a:ext cx="488315" cy="245110"/>
          </a:xfrm>
          <a:custGeom>
            <a:avLst/>
            <a:gdLst/>
            <a:ahLst/>
            <a:cxnLst/>
            <a:rect l="l" t="t" r="r" b="b"/>
            <a:pathLst>
              <a:path w="488314" h="245110">
                <a:moveTo>
                  <a:pt x="423925" y="0"/>
                </a:moveTo>
                <a:lnTo>
                  <a:pt x="421386" y="8127"/>
                </a:lnTo>
                <a:lnTo>
                  <a:pt x="432651" y="13938"/>
                </a:lnTo>
                <a:lnTo>
                  <a:pt x="442452" y="22415"/>
                </a:lnTo>
                <a:lnTo>
                  <a:pt x="463061" y="63440"/>
                </a:lnTo>
                <a:lnTo>
                  <a:pt x="469245" y="101056"/>
                </a:lnTo>
                <a:lnTo>
                  <a:pt x="470022" y="122427"/>
                </a:lnTo>
                <a:lnTo>
                  <a:pt x="469245" y="144014"/>
                </a:lnTo>
                <a:lnTo>
                  <a:pt x="457707" y="197484"/>
                </a:lnTo>
                <a:lnTo>
                  <a:pt x="432651" y="230917"/>
                </a:lnTo>
                <a:lnTo>
                  <a:pt x="421386" y="236727"/>
                </a:lnTo>
                <a:lnTo>
                  <a:pt x="423925" y="244855"/>
                </a:lnTo>
                <a:lnTo>
                  <a:pt x="462234" y="218156"/>
                </a:lnTo>
                <a:lnTo>
                  <a:pt x="483996" y="165766"/>
                </a:lnTo>
                <a:lnTo>
                  <a:pt x="488182" y="122554"/>
                </a:lnTo>
                <a:lnTo>
                  <a:pt x="487190" y="101056"/>
                </a:lnTo>
                <a:lnTo>
                  <a:pt x="478758" y="59830"/>
                </a:lnTo>
                <a:lnTo>
                  <a:pt x="451246" y="14589"/>
                </a:lnTo>
                <a:lnTo>
                  <a:pt x="438473" y="5693"/>
                </a:lnTo>
                <a:lnTo>
                  <a:pt x="423925" y="0"/>
                </a:lnTo>
                <a:close/>
              </a:path>
              <a:path w="488314" h="245110">
                <a:moveTo>
                  <a:pt x="64262" y="0"/>
                </a:moveTo>
                <a:lnTo>
                  <a:pt x="25900" y="26699"/>
                </a:lnTo>
                <a:lnTo>
                  <a:pt x="4175" y="79136"/>
                </a:lnTo>
                <a:lnTo>
                  <a:pt x="0" y="122427"/>
                </a:lnTo>
                <a:lnTo>
                  <a:pt x="1005" y="144014"/>
                </a:lnTo>
                <a:lnTo>
                  <a:pt x="9376" y="185078"/>
                </a:lnTo>
                <a:lnTo>
                  <a:pt x="36925" y="230266"/>
                </a:lnTo>
                <a:lnTo>
                  <a:pt x="64262" y="244855"/>
                </a:lnTo>
                <a:lnTo>
                  <a:pt x="66801" y="236727"/>
                </a:lnTo>
                <a:lnTo>
                  <a:pt x="55536" y="230917"/>
                </a:lnTo>
                <a:lnTo>
                  <a:pt x="45735" y="222440"/>
                </a:lnTo>
                <a:lnTo>
                  <a:pt x="25126" y="181455"/>
                </a:lnTo>
                <a:lnTo>
                  <a:pt x="18161" y="122554"/>
                </a:lnTo>
                <a:lnTo>
                  <a:pt x="18942" y="101056"/>
                </a:lnTo>
                <a:lnTo>
                  <a:pt x="25126" y="63440"/>
                </a:lnTo>
                <a:lnTo>
                  <a:pt x="45735" y="22415"/>
                </a:lnTo>
                <a:lnTo>
                  <a:pt x="66801" y="8127"/>
                </a:lnTo>
                <a:lnTo>
                  <a:pt x="6426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3642" y="4197477"/>
            <a:ext cx="406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-30" baseline="10416" dirty="0">
                <a:solidFill>
                  <a:srgbClr val="7E7E7E"/>
                </a:solidFill>
                <a:latin typeface="Cambria Math"/>
                <a:cs typeface="Cambria Math"/>
              </a:rPr>
              <a:t>𝑇</a:t>
            </a:r>
            <a:r>
              <a:rPr sz="1150" spc="-20" dirty="0">
                <a:solidFill>
                  <a:srgbClr val="7E7E7E"/>
                </a:solidFill>
                <a:latin typeface="Cambria Math"/>
                <a:cs typeface="Cambria Math"/>
              </a:rPr>
              <a:t>𝑠𝑦𝑠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44975" y="845946"/>
            <a:ext cx="75463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Even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signal,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noise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which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again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resistor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temperature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𝑅</a:t>
            </a:r>
            <a:r>
              <a:rPr sz="2625" spc="315" baseline="-15873" dirty="0">
                <a:latin typeface="Cambria Math"/>
                <a:cs typeface="Cambria Math"/>
              </a:rPr>
              <a:t> </a:t>
            </a:r>
            <a:r>
              <a:rPr sz="2400" spc="-10" dirty="0">
                <a:latin typeface="Calibri"/>
                <a:cs typeface="Calibri"/>
              </a:rPr>
              <a:t>which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connected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noiseless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receiver.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𝑅</a:t>
            </a:r>
            <a:r>
              <a:rPr sz="2625" spc="345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possible,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receivers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cryogenically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cooled.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0375" y="2675001"/>
            <a:ext cx="75095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However,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radiometers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matched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resistors,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either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lower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physical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temperature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radiometer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itself.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99207" y="3505453"/>
            <a:ext cx="330835" cy="187960"/>
          </a:xfrm>
          <a:custGeom>
            <a:avLst/>
            <a:gdLst/>
            <a:ahLst/>
            <a:cxnLst/>
            <a:rect l="l" t="t" r="r" b="b"/>
            <a:pathLst>
              <a:path w="330835" h="187960">
                <a:moveTo>
                  <a:pt x="270510" y="0"/>
                </a:moveTo>
                <a:lnTo>
                  <a:pt x="267843" y="7620"/>
                </a:lnTo>
                <a:lnTo>
                  <a:pt x="278703" y="12334"/>
                </a:lnTo>
                <a:lnTo>
                  <a:pt x="288051" y="18859"/>
                </a:lnTo>
                <a:lnTo>
                  <a:pt x="310546" y="62293"/>
                </a:lnTo>
                <a:lnTo>
                  <a:pt x="312585" y="76684"/>
                </a:lnTo>
                <a:lnTo>
                  <a:pt x="312618" y="76914"/>
                </a:lnTo>
                <a:lnTo>
                  <a:pt x="310530" y="124523"/>
                </a:lnTo>
                <a:lnTo>
                  <a:pt x="295850" y="160297"/>
                </a:lnTo>
                <a:lnTo>
                  <a:pt x="268097" y="180086"/>
                </a:lnTo>
                <a:lnTo>
                  <a:pt x="270510" y="187706"/>
                </a:lnTo>
                <a:lnTo>
                  <a:pt x="306389" y="166417"/>
                </a:lnTo>
                <a:lnTo>
                  <a:pt x="326564" y="127111"/>
                </a:lnTo>
                <a:lnTo>
                  <a:pt x="330454" y="93853"/>
                </a:lnTo>
                <a:lnTo>
                  <a:pt x="329492" y="76914"/>
                </a:lnTo>
                <a:lnTo>
                  <a:pt x="314960" y="32893"/>
                </a:lnTo>
                <a:lnTo>
                  <a:pt x="284134" y="4907"/>
                </a:lnTo>
                <a:lnTo>
                  <a:pt x="270510" y="0"/>
                </a:lnTo>
                <a:close/>
              </a:path>
              <a:path w="330835" h="187960">
                <a:moveTo>
                  <a:pt x="59817" y="0"/>
                </a:moveTo>
                <a:lnTo>
                  <a:pt x="24062" y="21341"/>
                </a:lnTo>
                <a:lnTo>
                  <a:pt x="3841" y="60801"/>
                </a:lnTo>
                <a:lnTo>
                  <a:pt x="0" y="93853"/>
                </a:lnTo>
                <a:lnTo>
                  <a:pt x="863" y="109517"/>
                </a:lnTo>
                <a:lnTo>
                  <a:pt x="15367" y="154940"/>
                </a:lnTo>
                <a:lnTo>
                  <a:pt x="46174" y="182800"/>
                </a:lnTo>
                <a:lnTo>
                  <a:pt x="59817" y="187706"/>
                </a:lnTo>
                <a:lnTo>
                  <a:pt x="62230" y="180086"/>
                </a:lnTo>
                <a:lnTo>
                  <a:pt x="51536" y="175347"/>
                </a:lnTo>
                <a:lnTo>
                  <a:pt x="42306" y="168751"/>
                </a:lnTo>
                <a:lnTo>
                  <a:pt x="19907" y="124523"/>
                </a:lnTo>
                <a:lnTo>
                  <a:pt x="17144" y="92963"/>
                </a:lnTo>
                <a:lnTo>
                  <a:pt x="17835" y="76914"/>
                </a:lnTo>
                <a:lnTo>
                  <a:pt x="28193" y="37337"/>
                </a:lnTo>
                <a:lnTo>
                  <a:pt x="62484" y="7620"/>
                </a:lnTo>
                <a:lnTo>
                  <a:pt x="5981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0668" y="1949074"/>
            <a:ext cx="2498090" cy="2107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 marR="43180">
              <a:lnSpc>
                <a:spcPct val="142300"/>
              </a:lnSpc>
              <a:spcBef>
                <a:spcPts val="11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(𝑇)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Excitation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9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𝐸</a:t>
            </a:r>
            <a:r>
              <a:rPr sz="1725" spc="-202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Brightness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2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𝐵</a:t>
            </a:r>
            <a:r>
              <a:rPr sz="1725" spc="-217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664"/>
              </a:spcBef>
            </a:pPr>
            <a:endParaRPr sz="16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tabLst>
                <a:tab pos="1984375" algn="l"/>
              </a:tabLst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Antenna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𝑇</a:t>
            </a:r>
            <a:r>
              <a:rPr sz="1725" spc="-37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𝐴</a:t>
            </a:r>
            <a:endParaRPr sz="1725" baseline="-14492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805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Receiver</a:t>
            </a:r>
            <a:r>
              <a:rPr sz="16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30" baseline="-14492" dirty="0">
                <a:solidFill>
                  <a:srgbClr val="7E7E7E"/>
                </a:solidFill>
                <a:latin typeface="Cambria Math"/>
                <a:cs typeface="Cambria Math"/>
              </a:rPr>
              <a:t>𝑅</a:t>
            </a:r>
            <a:r>
              <a:rPr sz="1600" spc="-2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768" y="4156328"/>
            <a:ext cx="1750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System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Temperature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1482" y="4190491"/>
            <a:ext cx="520700" cy="245110"/>
          </a:xfrm>
          <a:custGeom>
            <a:avLst/>
            <a:gdLst/>
            <a:ahLst/>
            <a:cxnLst/>
            <a:rect l="l" t="t" r="r" b="b"/>
            <a:pathLst>
              <a:path w="520700" h="245110">
                <a:moveTo>
                  <a:pt x="455930" y="0"/>
                </a:moveTo>
                <a:lnTo>
                  <a:pt x="453390" y="8127"/>
                </a:lnTo>
                <a:lnTo>
                  <a:pt x="464655" y="13938"/>
                </a:lnTo>
                <a:lnTo>
                  <a:pt x="474456" y="22415"/>
                </a:lnTo>
                <a:lnTo>
                  <a:pt x="495065" y="63440"/>
                </a:lnTo>
                <a:lnTo>
                  <a:pt x="501249" y="101056"/>
                </a:lnTo>
                <a:lnTo>
                  <a:pt x="502026" y="122427"/>
                </a:lnTo>
                <a:lnTo>
                  <a:pt x="501249" y="144014"/>
                </a:lnTo>
                <a:lnTo>
                  <a:pt x="489712" y="197484"/>
                </a:lnTo>
                <a:lnTo>
                  <a:pt x="464655" y="230917"/>
                </a:lnTo>
                <a:lnTo>
                  <a:pt x="453390" y="236727"/>
                </a:lnTo>
                <a:lnTo>
                  <a:pt x="455930" y="244855"/>
                </a:lnTo>
                <a:lnTo>
                  <a:pt x="494238" y="218156"/>
                </a:lnTo>
                <a:lnTo>
                  <a:pt x="516000" y="165766"/>
                </a:lnTo>
                <a:lnTo>
                  <a:pt x="520186" y="122554"/>
                </a:lnTo>
                <a:lnTo>
                  <a:pt x="519194" y="101056"/>
                </a:lnTo>
                <a:lnTo>
                  <a:pt x="510762" y="59830"/>
                </a:lnTo>
                <a:lnTo>
                  <a:pt x="483250" y="14589"/>
                </a:lnTo>
                <a:lnTo>
                  <a:pt x="470477" y="5693"/>
                </a:lnTo>
                <a:lnTo>
                  <a:pt x="455930" y="0"/>
                </a:lnTo>
                <a:close/>
              </a:path>
              <a:path w="520700" h="245110">
                <a:moveTo>
                  <a:pt x="64262" y="0"/>
                </a:moveTo>
                <a:lnTo>
                  <a:pt x="25900" y="26699"/>
                </a:lnTo>
                <a:lnTo>
                  <a:pt x="4175" y="79136"/>
                </a:lnTo>
                <a:lnTo>
                  <a:pt x="0" y="122427"/>
                </a:lnTo>
                <a:lnTo>
                  <a:pt x="1005" y="144014"/>
                </a:lnTo>
                <a:lnTo>
                  <a:pt x="9376" y="185078"/>
                </a:lnTo>
                <a:lnTo>
                  <a:pt x="36925" y="230266"/>
                </a:lnTo>
                <a:lnTo>
                  <a:pt x="64262" y="244855"/>
                </a:lnTo>
                <a:lnTo>
                  <a:pt x="66802" y="236727"/>
                </a:lnTo>
                <a:lnTo>
                  <a:pt x="55536" y="230917"/>
                </a:lnTo>
                <a:lnTo>
                  <a:pt x="45735" y="222440"/>
                </a:lnTo>
                <a:lnTo>
                  <a:pt x="25126" y="181455"/>
                </a:lnTo>
                <a:lnTo>
                  <a:pt x="18161" y="122554"/>
                </a:lnTo>
                <a:lnTo>
                  <a:pt x="18942" y="101056"/>
                </a:lnTo>
                <a:lnTo>
                  <a:pt x="25126" y="63440"/>
                </a:lnTo>
                <a:lnTo>
                  <a:pt x="45735" y="22415"/>
                </a:lnTo>
                <a:lnTo>
                  <a:pt x="66802" y="8127"/>
                </a:lnTo>
                <a:lnTo>
                  <a:pt x="64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57170" y="4197477"/>
            <a:ext cx="440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-30" baseline="10416" dirty="0">
                <a:latin typeface="Cambria Math"/>
                <a:cs typeface="Cambria Math"/>
              </a:rPr>
              <a:t>𝑻</a:t>
            </a:r>
            <a:r>
              <a:rPr sz="1150" spc="-20" dirty="0">
                <a:latin typeface="Cambria Math"/>
                <a:cs typeface="Cambria Math"/>
              </a:rPr>
              <a:t>𝒔𝒚𝒔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4975" y="821562"/>
            <a:ext cx="7055484" cy="15481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8100" marR="30480">
              <a:lnSpc>
                <a:spcPct val="104200"/>
              </a:lnSpc>
              <a:spcBef>
                <a:spcPts val="219"/>
              </a:spcBef>
            </a:pP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𝑠𝑦𝑠</a:t>
            </a:r>
            <a:r>
              <a:rPr sz="2625" spc="50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Gill Sans MT"/>
                <a:cs typeface="Gill Sans MT"/>
              </a:rPr>
              <a:t>quantifies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noise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that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will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be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contributed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your </a:t>
            </a:r>
            <a:r>
              <a:rPr sz="2400" spc="-10" dirty="0">
                <a:latin typeface="Gill Sans MT"/>
                <a:cs typeface="Gill Sans MT"/>
              </a:rPr>
              <a:t>measurement</a:t>
            </a:r>
            <a:r>
              <a:rPr sz="2400" spc="-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emission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from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45" dirty="0">
                <a:latin typeface="Gill Sans MT"/>
                <a:cs typeface="Gill Sans MT"/>
              </a:rPr>
              <a:t>receiver,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dish, </a:t>
            </a:r>
            <a:r>
              <a:rPr sz="2400" spc="-20" dirty="0">
                <a:latin typeface="Gill Sans MT"/>
                <a:cs typeface="Gill Sans MT"/>
              </a:rPr>
              <a:t>atmosphere,</a:t>
            </a:r>
            <a:r>
              <a:rPr sz="2400" spc="-15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etc.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ts val="2870"/>
              </a:lnSpc>
            </a:pPr>
            <a:r>
              <a:rPr sz="2400" dirty="0">
                <a:latin typeface="Gill Sans MT"/>
                <a:cs typeface="Gill Sans MT"/>
              </a:rPr>
              <a:t>At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high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frequencies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Cambria Math"/>
                <a:cs typeface="Cambria Math"/>
              </a:rPr>
              <a:t>𝑇</a:t>
            </a:r>
            <a:r>
              <a:rPr sz="2625" baseline="-15873" dirty="0">
                <a:latin typeface="Cambria Math"/>
                <a:cs typeface="Cambria Math"/>
              </a:rPr>
              <a:t>𝑠𝑦𝑠</a:t>
            </a:r>
            <a:r>
              <a:rPr sz="2625" spc="54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strongly</a:t>
            </a:r>
            <a:r>
              <a:rPr sz="2400" spc="-40" dirty="0">
                <a:latin typeface="Gill Sans MT"/>
                <a:cs typeface="Gill Sans MT"/>
              </a:rPr>
              <a:t> weather-</a:t>
            </a:r>
            <a:r>
              <a:rPr sz="2400" spc="-10" dirty="0">
                <a:latin typeface="Gill Sans MT"/>
                <a:cs typeface="Gill Sans MT"/>
              </a:rPr>
              <a:t>dependent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2020" y="2456688"/>
            <a:ext cx="6679692" cy="381152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950721"/>
            <a:ext cx="2244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60" dirty="0">
                <a:solidFill>
                  <a:srgbClr val="052257"/>
                </a:solidFill>
                <a:latin typeface="Calibri Light"/>
                <a:cs typeface="Calibri Light"/>
              </a:rPr>
              <a:t>Temperatures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68" y="1949074"/>
            <a:ext cx="2472690" cy="1068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>
              <a:lnSpc>
                <a:spcPct val="142300"/>
              </a:lnSpc>
              <a:spcBef>
                <a:spcPts val="11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Physical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(𝑇)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Excitation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9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𝐸</a:t>
            </a:r>
            <a:r>
              <a:rPr sz="1725" spc="-202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Brightness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82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𝐵</a:t>
            </a:r>
            <a:r>
              <a:rPr sz="1725" spc="-217" baseline="-14492" dirty="0">
                <a:solidFill>
                  <a:srgbClr val="7E7E7E"/>
                </a:solidFill>
                <a:latin typeface="Cambria Math"/>
                <a:cs typeface="Cambria Math"/>
              </a:rPr>
              <a:t> </a:t>
            </a:r>
            <a:r>
              <a:rPr sz="1600" spc="-5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99207" y="3505453"/>
            <a:ext cx="330835" cy="187960"/>
          </a:xfrm>
          <a:custGeom>
            <a:avLst/>
            <a:gdLst/>
            <a:ahLst/>
            <a:cxnLst/>
            <a:rect l="l" t="t" r="r" b="b"/>
            <a:pathLst>
              <a:path w="330835" h="187960">
                <a:moveTo>
                  <a:pt x="270510" y="0"/>
                </a:moveTo>
                <a:lnTo>
                  <a:pt x="267843" y="7620"/>
                </a:lnTo>
                <a:lnTo>
                  <a:pt x="278703" y="12334"/>
                </a:lnTo>
                <a:lnTo>
                  <a:pt x="288051" y="18859"/>
                </a:lnTo>
                <a:lnTo>
                  <a:pt x="310546" y="62293"/>
                </a:lnTo>
                <a:lnTo>
                  <a:pt x="312585" y="76684"/>
                </a:lnTo>
                <a:lnTo>
                  <a:pt x="312618" y="76914"/>
                </a:lnTo>
                <a:lnTo>
                  <a:pt x="310530" y="124523"/>
                </a:lnTo>
                <a:lnTo>
                  <a:pt x="295850" y="160297"/>
                </a:lnTo>
                <a:lnTo>
                  <a:pt x="268097" y="180086"/>
                </a:lnTo>
                <a:lnTo>
                  <a:pt x="270510" y="187706"/>
                </a:lnTo>
                <a:lnTo>
                  <a:pt x="306389" y="166417"/>
                </a:lnTo>
                <a:lnTo>
                  <a:pt x="326564" y="127111"/>
                </a:lnTo>
                <a:lnTo>
                  <a:pt x="330454" y="93853"/>
                </a:lnTo>
                <a:lnTo>
                  <a:pt x="329492" y="76914"/>
                </a:lnTo>
                <a:lnTo>
                  <a:pt x="314960" y="32893"/>
                </a:lnTo>
                <a:lnTo>
                  <a:pt x="284134" y="4907"/>
                </a:lnTo>
                <a:lnTo>
                  <a:pt x="270510" y="0"/>
                </a:lnTo>
                <a:close/>
              </a:path>
              <a:path w="330835" h="187960">
                <a:moveTo>
                  <a:pt x="59817" y="0"/>
                </a:moveTo>
                <a:lnTo>
                  <a:pt x="24062" y="21341"/>
                </a:lnTo>
                <a:lnTo>
                  <a:pt x="3841" y="60801"/>
                </a:lnTo>
                <a:lnTo>
                  <a:pt x="0" y="93853"/>
                </a:lnTo>
                <a:lnTo>
                  <a:pt x="863" y="109517"/>
                </a:lnTo>
                <a:lnTo>
                  <a:pt x="15367" y="154940"/>
                </a:lnTo>
                <a:lnTo>
                  <a:pt x="46174" y="182800"/>
                </a:lnTo>
                <a:lnTo>
                  <a:pt x="59817" y="187706"/>
                </a:lnTo>
                <a:lnTo>
                  <a:pt x="62230" y="180086"/>
                </a:lnTo>
                <a:lnTo>
                  <a:pt x="51536" y="175347"/>
                </a:lnTo>
                <a:lnTo>
                  <a:pt x="42306" y="168751"/>
                </a:lnTo>
                <a:lnTo>
                  <a:pt x="19907" y="124523"/>
                </a:lnTo>
                <a:lnTo>
                  <a:pt x="17144" y="92963"/>
                </a:lnTo>
                <a:lnTo>
                  <a:pt x="17835" y="76914"/>
                </a:lnTo>
                <a:lnTo>
                  <a:pt x="28193" y="37337"/>
                </a:lnTo>
                <a:lnTo>
                  <a:pt x="62484" y="7620"/>
                </a:lnTo>
                <a:lnTo>
                  <a:pt x="5981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3368" y="3337948"/>
            <a:ext cx="2311400" cy="7188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0"/>
              </a:spcBef>
              <a:tabLst>
                <a:tab pos="1971675" algn="l"/>
              </a:tabLst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Antenna</a:t>
            </a:r>
            <a:r>
              <a:rPr sz="16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7E7E7E"/>
                </a:solidFill>
                <a:latin typeface="Cambria Math"/>
                <a:cs typeface="Cambria Math"/>
              </a:rPr>
              <a:t>𝑇</a:t>
            </a:r>
            <a:r>
              <a:rPr sz="1725" spc="-37" baseline="-14492" dirty="0">
                <a:solidFill>
                  <a:srgbClr val="7E7E7E"/>
                </a:solidFill>
                <a:latin typeface="Cambria Math"/>
                <a:cs typeface="Cambria Math"/>
              </a:rPr>
              <a:t>𝐴</a:t>
            </a:r>
            <a:endParaRPr sz="1725" baseline="-14492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805"/>
              </a:spcBef>
            </a:pP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Receiver</a:t>
            </a:r>
            <a:r>
              <a:rPr sz="16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7E7E7E"/>
                </a:solidFill>
                <a:latin typeface="Calibri"/>
                <a:cs typeface="Calibri"/>
              </a:rPr>
              <a:t>Temperature</a:t>
            </a:r>
            <a:r>
              <a:rPr sz="16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mbria Math"/>
                <a:cs typeface="Cambria Math"/>
              </a:rPr>
              <a:t>(𝑇</a:t>
            </a:r>
            <a:r>
              <a:rPr sz="1725" spc="-30" baseline="-14492" dirty="0">
                <a:solidFill>
                  <a:srgbClr val="7E7E7E"/>
                </a:solidFill>
                <a:latin typeface="Cambria Math"/>
                <a:cs typeface="Cambria Math"/>
              </a:rPr>
              <a:t>𝑅</a:t>
            </a:r>
            <a:r>
              <a:rPr sz="1600" spc="-20" dirty="0">
                <a:solidFill>
                  <a:srgbClr val="7E7E7E"/>
                </a:solidFill>
                <a:latin typeface="Cambria Math"/>
                <a:cs typeface="Cambria Math"/>
              </a:rPr>
              <a:t>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4156328"/>
            <a:ext cx="1750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System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Temperature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1482" y="4190491"/>
            <a:ext cx="520700" cy="245110"/>
          </a:xfrm>
          <a:custGeom>
            <a:avLst/>
            <a:gdLst/>
            <a:ahLst/>
            <a:cxnLst/>
            <a:rect l="l" t="t" r="r" b="b"/>
            <a:pathLst>
              <a:path w="520700" h="245110">
                <a:moveTo>
                  <a:pt x="455930" y="0"/>
                </a:moveTo>
                <a:lnTo>
                  <a:pt x="453390" y="8127"/>
                </a:lnTo>
                <a:lnTo>
                  <a:pt x="464655" y="13938"/>
                </a:lnTo>
                <a:lnTo>
                  <a:pt x="474456" y="22415"/>
                </a:lnTo>
                <a:lnTo>
                  <a:pt x="495065" y="63440"/>
                </a:lnTo>
                <a:lnTo>
                  <a:pt x="501249" y="101056"/>
                </a:lnTo>
                <a:lnTo>
                  <a:pt x="502026" y="122427"/>
                </a:lnTo>
                <a:lnTo>
                  <a:pt x="501249" y="144014"/>
                </a:lnTo>
                <a:lnTo>
                  <a:pt x="489712" y="197484"/>
                </a:lnTo>
                <a:lnTo>
                  <a:pt x="464655" y="230917"/>
                </a:lnTo>
                <a:lnTo>
                  <a:pt x="453390" y="236727"/>
                </a:lnTo>
                <a:lnTo>
                  <a:pt x="455930" y="244855"/>
                </a:lnTo>
                <a:lnTo>
                  <a:pt x="494238" y="218156"/>
                </a:lnTo>
                <a:lnTo>
                  <a:pt x="516000" y="165766"/>
                </a:lnTo>
                <a:lnTo>
                  <a:pt x="520186" y="122554"/>
                </a:lnTo>
                <a:lnTo>
                  <a:pt x="519194" y="101056"/>
                </a:lnTo>
                <a:lnTo>
                  <a:pt x="510762" y="59830"/>
                </a:lnTo>
                <a:lnTo>
                  <a:pt x="483250" y="14589"/>
                </a:lnTo>
                <a:lnTo>
                  <a:pt x="470477" y="5693"/>
                </a:lnTo>
                <a:lnTo>
                  <a:pt x="455930" y="0"/>
                </a:lnTo>
                <a:close/>
              </a:path>
              <a:path w="520700" h="245110">
                <a:moveTo>
                  <a:pt x="64262" y="0"/>
                </a:moveTo>
                <a:lnTo>
                  <a:pt x="25900" y="26699"/>
                </a:lnTo>
                <a:lnTo>
                  <a:pt x="4175" y="79136"/>
                </a:lnTo>
                <a:lnTo>
                  <a:pt x="0" y="122427"/>
                </a:lnTo>
                <a:lnTo>
                  <a:pt x="1005" y="144014"/>
                </a:lnTo>
                <a:lnTo>
                  <a:pt x="9376" y="185078"/>
                </a:lnTo>
                <a:lnTo>
                  <a:pt x="36925" y="230266"/>
                </a:lnTo>
                <a:lnTo>
                  <a:pt x="64262" y="244855"/>
                </a:lnTo>
                <a:lnTo>
                  <a:pt x="66802" y="236727"/>
                </a:lnTo>
                <a:lnTo>
                  <a:pt x="55536" y="230917"/>
                </a:lnTo>
                <a:lnTo>
                  <a:pt x="45735" y="222440"/>
                </a:lnTo>
                <a:lnTo>
                  <a:pt x="25126" y="181455"/>
                </a:lnTo>
                <a:lnTo>
                  <a:pt x="18161" y="122554"/>
                </a:lnTo>
                <a:lnTo>
                  <a:pt x="18942" y="101056"/>
                </a:lnTo>
                <a:lnTo>
                  <a:pt x="25126" y="63440"/>
                </a:lnTo>
                <a:lnTo>
                  <a:pt x="45735" y="22415"/>
                </a:lnTo>
                <a:lnTo>
                  <a:pt x="66802" y="8127"/>
                </a:lnTo>
                <a:lnTo>
                  <a:pt x="64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7170" y="4197477"/>
            <a:ext cx="440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-30" baseline="10416" dirty="0">
                <a:latin typeface="Cambria Math"/>
                <a:cs typeface="Cambria Math"/>
              </a:rPr>
              <a:t>𝑻</a:t>
            </a:r>
            <a:r>
              <a:rPr sz="1150" spc="-20" dirty="0">
                <a:latin typeface="Cambria Math"/>
                <a:cs typeface="Cambria Math"/>
              </a:rPr>
              <a:t>𝒔𝒚𝒔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0375" y="853566"/>
            <a:ext cx="670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System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temperature</a:t>
            </a:r>
            <a:r>
              <a:rPr sz="2400" spc="-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particularly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important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because: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2248" y="1781683"/>
            <a:ext cx="115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Δ𝑇</a:t>
            </a:r>
            <a:r>
              <a:rPr sz="2625" baseline="-15873" dirty="0">
                <a:latin typeface="Cambria Math"/>
                <a:cs typeface="Cambria Math"/>
              </a:rPr>
              <a:t>𝑟𝑚𝑠</a:t>
            </a:r>
            <a:r>
              <a:rPr sz="2625" spc="525" baseline="-15873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76843" y="2002789"/>
            <a:ext cx="759460" cy="20320"/>
          </a:xfrm>
          <a:custGeom>
            <a:avLst/>
            <a:gdLst/>
            <a:ahLst/>
            <a:cxnLst/>
            <a:rect l="l" t="t" r="r" b="b"/>
            <a:pathLst>
              <a:path w="759459" h="20319">
                <a:moveTo>
                  <a:pt x="758951" y="0"/>
                </a:moveTo>
                <a:lnTo>
                  <a:pt x="0" y="0"/>
                </a:lnTo>
                <a:lnTo>
                  <a:pt x="0" y="19812"/>
                </a:lnTo>
                <a:lnTo>
                  <a:pt x="758951" y="19812"/>
                </a:lnTo>
                <a:lnTo>
                  <a:pt x="758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61933" y="1604898"/>
            <a:ext cx="572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30" baseline="11574" dirty="0">
                <a:latin typeface="Cambria Math"/>
                <a:cs typeface="Cambria Math"/>
              </a:rPr>
              <a:t>𝑇</a:t>
            </a:r>
            <a:r>
              <a:rPr sz="1750" spc="-20" dirty="0">
                <a:latin typeface="Cambria Math"/>
                <a:cs typeface="Cambria Math"/>
              </a:rPr>
              <a:t>𝑠𝑦𝑠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82051" y="2081783"/>
            <a:ext cx="752475" cy="293370"/>
          </a:xfrm>
          <a:custGeom>
            <a:avLst/>
            <a:gdLst/>
            <a:ahLst/>
            <a:cxnLst/>
            <a:rect l="l" t="t" r="r" b="b"/>
            <a:pathLst>
              <a:path w="752475" h="293369">
                <a:moveTo>
                  <a:pt x="212851" y="0"/>
                </a:moveTo>
                <a:lnTo>
                  <a:pt x="174878" y="0"/>
                </a:lnTo>
                <a:lnTo>
                  <a:pt x="101346" y="254000"/>
                </a:lnTo>
                <a:lnTo>
                  <a:pt x="48768" y="138556"/>
                </a:lnTo>
                <a:lnTo>
                  <a:pt x="0" y="160908"/>
                </a:lnTo>
                <a:lnTo>
                  <a:pt x="4572" y="172085"/>
                </a:lnTo>
                <a:lnTo>
                  <a:pt x="29718" y="160908"/>
                </a:lnTo>
                <a:lnTo>
                  <a:pt x="91440" y="293369"/>
                </a:lnTo>
                <a:lnTo>
                  <a:pt x="105791" y="293369"/>
                </a:lnTo>
                <a:lnTo>
                  <a:pt x="185927" y="19812"/>
                </a:lnTo>
                <a:lnTo>
                  <a:pt x="194437" y="19812"/>
                </a:lnTo>
                <a:lnTo>
                  <a:pt x="194437" y="20065"/>
                </a:lnTo>
                <a:lnTo>
                  <a:pt x="752221" y="20065"/>
                </a:lnTo>
                <a:lnTo>
                  <a:pt x="752221" y="253"/>
                </a:lnTo>
                <a:lnTo>
                  <a:pt x="212851" y="253"/>
                </a:lnTo>
                <a:lnTo>
                  <a:pt x="212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65057" y="2031314"/>
            <a:ext cx="578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Δ𝜈</a:t>
            </a:r>
            <a:r>
              <a:rPr sz="2400" spc="5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𝜏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5" name="object 15"/>
          <p:cNvSpPr txBox="1"/>
          <p:nvPr/>
        </p:nvSpPr>
        <p:spPr>
          <a:xfrm>
            <a:off x="4244975" y="2679573"/>
            <a:ext cx="7468234" cy="11868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30480">
              <a:lnSpc>
                <a:spcPct val="104400"/>
              </a:lnSpc>
              <a:spcBef>
                <a:spcPts val="225"/>
              </a:spcBef>
            </a:pP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rms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your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measurement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scales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with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𝑇</a:t>
            </a:r>
            <a:r>
              <a:rPr sz="2625" spc="-15" baseline="-15873" dirty="0">
                <a:latin typeface="Cambria Math"/>
                <a:cs typeface="Cambria Math"/>
              </a:rPr>
              <a:t>𝑠𝑦𝑠</a:t>
            </a:r>
            <a:r>
              <a:rPr sz="2400" spc="-10" dirty="0">
                <a:latin typeface="Gill Sans MT"/>
                <a:cs typeface="Gill Sans MT"/>
              </a:rPr>
              <a:t>.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Increasing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bandwidth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</a:t>
            </a:r>
            <a:r>
              <a:rPr sz="2400" dirty="0">
                <a:latin typeface="Cambria Math"/>
                <a:cs typeface="Cambria Math"/>
              </a:rPr>
              <a:t>𝛥𝜈</a:t>
            </a:r>
            <a:r>
              <a:rPr sz="2400" dirty="0">
                <a:latin typeface="Gill Sans MT"/>
                <a:cs typeface="Gill Sans MT"/>
              </a:rPr>
              <a:t>)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integration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time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(</a:t>
            </a:r>
            <a:r>
              <a:rPr sz="2400" dirty="0">
                <a:latin typeface="Cambria Math"/>
                <a:cs typeface="Cambria Math"/>
              </a:rPr>
              <a:t>𝜏</a:t>
            </a:r>
            <a:r>
              <a:rPr sz="2400" dirty="0">
                <a:latin typeface="Gill Sans MT"/>
                <a:cs typeface="Gill Sans MT"/>
              </a:rPr>
              <a:t>)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helps</a:t>
            </a:r>
            <a:r>
              <a:rPr sz="2400" spc="-4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lower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-25" dirty="0">
                <a:latin typeface="Gill Sans MT"/>
                <a:cs typeface="Gill Sans MT"/>
              </a:rPr>
              <a:t>the </a:t>
            </a:r>
            <a:r>
              <a:rPr sz="2400" spc="-20" dirty="0">
                <a:latin typeface="Gill Sans MT"/>
                <a:cs typeface="Gill Sans MT"/>
              </a:rPr>
              <a:t>rms.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731265"/>
            <a:ext cx="162687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solidFill>
                  <a:srgbClr val="052257"/>
                </a:solidFill>
                <a:latin typeface="Calibri Light"/>
                <a:cs typeface="Calibri Light"/>
              </a:rPr>
              <a:t>The</a:t>
            </a:r>
            <a:r>
              <a:rPr sz="3200" b="0" spc="-14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3200" b="0" spc="-25" dirty="0">
                <a:solidFill>
                  <a:srgbClr val="052257"/>
                </a:solidFill>
                <a:latin typeface="Calibri Light"/>
                <a:cs typeface="Calibri Light"/>
              </a:rPr>
              <a:t>Radio </a:t>
            </a: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Window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2053793"/>
            <a:ext cx="2806700" cy="16211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85"/>
              </a:spcBef>
            </a:pP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Other</a:t>
            </a:r>
            <a:r>
              <a:rPr sz="1600" spc="-1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than</a:t>
            </a:r>
            <a:r>
              <a:rPr sz="1600" spc="-4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optical</a:t>
            </a:r>
            <a:r>
              <a:rPr sz="1600" spc="-3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/</a:t>
            </a:r>
            <a:r>
              <a:rPr sz="1600" spc="-3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near</a:t>
            </a:r>
            <a:r>
              <a:rPr sz="1600" spc="-2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IR,</a:t>
            </a:r>
            <a:r>
              <a:rPr sz="1600" spc="-2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52257"/>
                </a:solidFill>
                <a:latin typeface="Calibri"/>
                <a:cs typeface="Calibri"/>
              </a:rPr>
              <a:t>radio </a:t>
            </a:r>
            <a:r>
              <a:rPr sz="1600" spc="-10" dirty="0">
                <a:solidFill>
                  <a:srgbClr val="052257"/>
                </a:solidFill>
                <a:latin typeface="Calibri"/>
                <a:cs typeface="Calibri"/>
              </a:rPr>
              <a:t>offers</a:t>
            </a:r>
            <a:r>
              <a:rPr sz="1600" spc="-2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only</a:t>
            </a:r>
            <a:r>
              <a:rPr sz="1600" spc="-2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52257"/>
                </a:solidFill>
                <a:latin typeface="Calibri"/>
                <a:cs typeface="Calibri"/>
              </a:rPr>
              <a:t>opportunity</a:t>
            </a:r>
            <a:r>
              <a:rPr sz="1600" spc="-2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52257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ground</a:t>
            </a:r>
            <a:r>
              <a:rPr sz="1600" spc="-5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based</a:t>
            </a:r>
            <a:r>
              <a:rPr sz="1600" spc="-5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52257"/>
                </a:solidFill>
                <a:latin typeface="Calibri"/>
                <a:cs typeface="Calibri"/>
              </a:rPr>
              <a:t>astronomy.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05"/>
              </a:spcBef>
            </a:pPr>
            <a:endParaRPr sz="1600">
              <a:latin typeface="Calibri"/>
              <a:cs typeface="Calibri"/>
            </a:endParaRPr>
          </a:p>
          <a:p>
            <a:pPr marL="12700" marR="144145">
              <a:lnSpc>
                <a:spcPts val="1730"/>
              </a:lnSpc>
            </a:pP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52257"/>
                </a:solidFill>
                <a:latin typeface="Calibri"/>
                <a:cs typeface="Calibri"/>
              </a:rPr>
              <a:t>atmosphere</a:t>
            </a:r>
            <a:r>
              <a:rPr sz="1600" spc="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still</a:t>
            </a:r>
            <a:r>
              <a:rPr sz="1600" spc="-5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52257"/>
                </a:solidFill>
                <a:latin typeface="Calibri"/>
                <a:cs typeface="Calibri"/>
              </a:rPr>
              <a:t>matters</a:t>
            </a:r>
            <a:r>
              <a:rPr sz="1600" spc="-30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52257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052257"/>
                </a:solidFill>
                <a:latin typeface="Calibri"/>
                <a:cs typeface="Calibri"/>
              </a:rPr>
              <a:t>some</a:t>
            </a:r>
            <a:r>
              <a:rPr sz="1600" spc="-25" dirty="0">
                <a:solidFill>
                  <a:srgbClr val="05225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52257"/>
                </a:solidFill>
                <a:latin typeface="Calibri"/>
                <a:cs typeface="Calibri"/>
              </a:rPr>
              <a:t>observing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5843" y="687323"/>
            <a:ext cx="6748715" cy="492848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12192000" cy="6858000"/>
            <a:chOff x="0" y="1523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6324600" cy="6858000"/>
            </a:xfrm>
            <a:custGeom>
              <a:avLst/>
              <a:gdLst/>
              <a:ahLst/>
              <a:cxnLst/>
              <a:rect l="l" t="t" r="r" b="b"/>
              <a:pathLst>
                <a:path w="6324600" h="6858000">
                  <a:moveTo>
                    <a:pt x="6324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324600" y="6858000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05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24600" y="4925567"/>
              <a:ext cx="5867400" cy="1932939"/>
            </a:xfrm>
            <a:custGeom>
              <a:avLst/>
              <a:gdLst/>
              <a:ahLst/>
              <a:cxnLst/>
              <a:rect l="l" t="t" r="r" b="b"/>
              <a:pathLst>
                <a:path w="5867400" h="1932940">
                  <a:moveTo>
                    <a:pt x="5867400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5867400" y="1932432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AC4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8768" y="308228"/>
            <a:ext cx="377126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Radio</a:t>
            </a:r>
            <a:r>
              <a:rPr sz="44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Frequency Interference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1658492"/>
            <a:ext cx="4857750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43180" indent="-227329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Interference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astronomy 	observations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terrestrial 	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(e.g.,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short-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wave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radio, 	telecommunications,</a:t>
            </a:r>
            <a:r>
              <a:rPr sz="28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radar, 	thunderstorms,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et.</a:t>
            </a:r>
            <a:r>
              <a:rPr sz="2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cetera)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spectrum.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6415" y="5055463"/>
            <a:ext cx="476821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1755" marR="5080" indent="-1329690">
              <a:lnSpc>
                <a:spcPct val="114599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November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RFI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sweep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VLA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Band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(1-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GHz)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4932" y="915542"/>
            <a:ext cx="4913780" cy="31718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0"/>
            <a:ext cx="12192000" cy="6856730"/>
            <a:chOff x="0" y="1520"/>
            <a:chExt cx="12192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6147815"/>
              <a:ext cx="12192000" cy="710565"/>
            </a:xfrm>
            <a:custGeom>
              <a:avLst/>
              <a:gdLst/>
              <a:ahLst/>
              <a:cxnLst/>
              <a:rect l="l" t="t" r="r" b="b"/>
              <a:pathLst>
                <a:path w="12192000" h="710565">
                  <a:moveTo>
                    <a:pt x="12192000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12192000" y="7101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6647"/>
              <a:ext cx="12192000" cy="3493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9028" y="6470902"/>
              <a:ext cx="2097024" cy="3870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0"/>
              <a:ext cx="12191999" cy="68564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94211" y="6464680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592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52257"/>
                </a:solidFill>
                <a:latin typeface="Calibri Light"/>
                <a:cs typeface="Calibri Light"/>
              </a:rPr>
              <a:t>L</a:t>
            </a:r>
            <a:r>
              <a:rPr sz="4400" b="0" spc="-7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52257"/>
                </a:solidFill>
                <a:latin typeface="Calibri Light"/>
                <a:cs typeface="Calibri Light"/>
              </a:rPr>
              <a:t>Band</a:t>
            </a:r>
            <a:r>
              <a:rPr sz="4400" b="0" spc="-70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52257"/>
                </a:solidFill>
                <a:latin typeface="Calibri Light"/>
                <a:cs typeface="Calibri Light"/>
              </a:rPr>
              <a:t>compared</a:t>
            </a:r>
            <a:r>
              <a:rPr sz="4400" b="0" spc="-65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52257"/>
                </a:solidFill>
                <a:latin typeface="Calibri Light"/>
                <a:cs typeface="Calibri Light"/>
              </a:rPr>
              <a:t>to</a:t>
            </a:r>
            <a:r>
              <a:rPr sz="4400" b="0" spc="-75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52257"/>
                </a:solidFill>
                <a:latin typeface="Calibri Light"/>
                <a:cs typeface="Calibri Light"/>
              </a:rPr>
              <a:t>Ka</a:t>
            </a:r>
            <a:r>
              <a:rPr sz="4400" b="0" spc="-55" dirty="0">
                <a:solidFill>
                  <a:srgbClr val="052257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52257"/>
                </a:solidFill>
                <a:latin typeface="Calibri Light"/>
                <a:cs typeface="Calibri Light"/>
              </a:rPr>
              <a:t>band.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9652" y="2430398"/>
            <a:ext cx="4915273" cy="31718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652" y="2430398"/>
            <a:ext cx="4915273" cy="3171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12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25751"/>
            <a:ext cx="12192000" cy="5032375"/>
            <a:chOff x="0" y="1825751"/>
            <a:chExt cx="12192000" cy="5032375"/>
          </a:xfrm>
        </p:grpSpPr>
        <p:sp>
          <p:nvSpPr>
            <p:cNvPr id="3" name="object 3"/>
            <p:cNvSpPr/>
            <p:nvPr/>
          </p:nvSpPr>
          <p:spPr>
            <a:xfrm>
              <a:off x="0" y="6147816"/>
              <a:ext cx="12192000" cy="710565"/>
            </a:xfrm>
            <a:custGeom>
              <a:avLst/>
              <a:gdLst/>
              <a:ahLst/>
              <a:cxnLst/>
              <a:rect l="l" t="t" r="r" b="b"/>
              <a:pathLst>
                <a:path w="12192000" h="710565">
                  <a:moveTo>
                    <a:pt x="12192000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12192000" y="7101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6648"/>
              <a:ext cx="12192000" cy="3493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9028" y="6470902"/>
              <a:ext cx="2097024" cy="3870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0523" y="1825751"/>
              <a:ext cx="3044952" cy="435102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32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52257"/>
                </a:solidFill>
                <a:latin typeface="Calibri Light"/>
                <a:cs typeface="Calibri Light"/>
              </a:rPr>
              <a:t>Additional </a:t>
            </a:r>
            <a:r>
              <a:rPr sz="4400" b="0" spc="-10" dirty="0">
                <a:solidFill>
                  <a:srgbClr val="052257"/>
                </a:solidFill>
                <a:latin typeface="Calibri Light"/>
                <a:cs typeface="Calibri Light"/>
              </a:rPr>
              <a:t>Resources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ts val="12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916939" y="1737106"/>
            <a:ext cx="5475605" cy="3294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Helpful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books: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8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Gill Sans MT"/>
                <a:cs typeface="Gill Sans MT"/>
              </a:rPr>
              <a:t>Radiative</a:t>
            </a:r>
            <a:r>
              <a:rPr sz="2600" spc="-14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Processes</a:t>
            </a:r>
            <a:r>
              <a:rPr sz="2600" spc="-8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in</a:t>
            </a:r>
            <a:r>
              <a:rPr sz="2600" spc="-26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Astrophysics</a:t>
            </a:r>
            <a:endParaRPr sz="2600" dirty="0">
              <a:latin typeface="Gill Sans MT"/>
              <a:cs typeface="Gill Sans MT"/>
            </a:endParaRPr>
          </a:p>
          <a:p>
            <a:pPr marL="698500" lvl="1" indent="-228600">
              <a:lnSpc>
                <a:spcPts val="2500"/>
              </a:lnSpc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Gill Sans MT"/>
                <a:cs typeface="Gill Sans MT"/>
              </a:rPr>
              <a:t>Rybicki</a:t>
            </a:r>
            <a:r>
              <a:rPr sz="2200" spc="-6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&amp;</a:t>
            </a:r>
            <a:r>
              <a:rPr sz="2200" spc="-5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Lightman</a:t>
            </a:r>
            <a:endParaRPr sz="2200" dirty="0">
              <a:latin typeface="Gill Sans MT"/>
              <a:cs typeface="Gill Sans MT"/>
            </a:endParaRPr>
          </a:p>
          <a:p>
            <a:pPr marL="241300" indent="-228600">
              <a:lnSpc>
                <a:spcPts val="298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Essential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Radio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Astronomy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500"/>
              </a:lnSpc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Condon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Ransom</a:t>
            </a:r>
            <a:endParaRPr sz="2200" dirty="0">
              <a:latin typeface="Calibri"/>
              <a:cs typeface="Calibri"/>
            </a:endParaRPr>
          </a:p>
          <a:p>
            <a:pPr marL="12700" marR="125095">
              <a:lnSpc>
                <a:spcPct val="70000"/>
              </a:lnSpc>
              <a:spcBef>
                <a:spcPts val="995"/>
              </a:spcBef>
            </a:pPr>
            <a:r>
              <a:rPr sz="2600" dirty="0">
                <a:latin typeface="Calibri"/>
                <a:cs typeface="Calibri"/>
              </a:rPr>
              <a:t>Online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version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Essential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Radio Astronomy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textbook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found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here: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5"/>
              </a:rPr>
              <a:t>https://science.nrao.edu/opportunities/courses/era/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7961630" cy="6858000"/>
            <a:chOff x="0" y="1523"/>
            <a:chExt cx="796163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6324600" cy="6858000"/>
            </a:xfrm>
            <a:custGeom>
              <a:avLst/>
              <a:gdLst/>
              <a:ahLst/>
              <a:cxnLst/>
              <a:rect l="l" t="t" r="r" b="b"/>
              <a:pathLst>
                <a:path w="6324600" h="6858000">
                  <a:moveTo>
                    <a:pt x="6324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324600" y="6858000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052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24600" y="4925567"/>
              <a:ext cx="1637030" cy="1932939"/>
            </a:xfrm>
            <a:custGeom>
              <a:avLst/>
              <a:gdLst/>
              <a:ahLst/>
              <a:cxnLst/>
              <a:rect l="l" t="t" r="r" b="b"/>
              <a:pathLst>
                <a:path w="1637029" h="1932940">
                  <a:moveTo>
                    <a:pt x="0" y="1932432"/>
                  </a:moveTo>
                  <a:lnTo>
                    <a:pt x="1636776" y="1932432"/>
                  </a:lnTo>
                  <a:lnTo>
                    <a:pt x="1636776" y="0"/>
                  </a:lnTo>
                  <a:lnTo>
                    <a:pt x="0" y="0"/>
                  </a:lnTo>
                  <a:lnTo>
                    <a:pt x="0" y="1932432"/>
                  </a:lnTo>
                  <a:close/>
                </a:path>
              </a:pathLst>
            </a:custGeom>
            <a:solidFill>
              <a:srgbClr val="AC4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704576" y="4925567"/>
            <a:ext cx="1487805" cy="1932939"/>
          </a:xfrm>
          <a:custGeom>
            <a:avLst/>
            <a:gdLst/>
            <a:ahLst/>
            <a:cxnLst/>
            <a:rect l="l" t="t" r="r" b="b"/>
            <a:pathLst>
              <a:path w="1487804" h="1932940">
                <a:moveTo>
                  <a:pt x="0" y="1932432"/>
                </a:moveTo>
                <a:lnTo>
                  <a:pt x="1487424" y="1932432"/>
                </a:lnTo>
                <a:lnTo>
                  <a:pt x="1487424" y="0"/>
                </a:lnTo>
                <a:lnTo>
                  <a:pt x="0" y="0"/>
                </a:lnTo>
                <a:lnTo>
                  <a:pt x="0" y="1932432"/>
                </a:lnTo>
                <a:close/>
              </a:path>
            </a:pathLst>
          </a:custGeom>
          <a:solidFill>
            <a:srgbClr val="AC4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3368" y="609676"/>
            <a:ext cx="4812665" cy="2526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Units</a:t>
            </a:r>
            <a:endParaRPr sz="4400">
              <a:latin typeface="Calibri Light"/>
              <a:cs typeface="Calibri Light"/>
            </a:endParaRPr>
          </a:p>
          <a:p>
            <a:pPr marL="265430" indent="-227329">
              <a:lnSpc>
                <a:spcPct val="100000"/>
              </a:lnSpc>
              <a:spcBef>
                <a:spcPts val="2970"/>
              </a:spcBef>
              <a:buFont typeface="Arial"/>
              <a:buChar char="•"/>
              <a:tabLst>
                <a:tab pos="26543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Jansky</a:t>
            </a:r>
            <a:endParaRPr sz="280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65430" algn="l"/>
              </a:tabLst>
            </a:pP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1Jy</a:t>
            </a:r>
            <a:r>
              <a:rPr sz="2800" spc="15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=</a:t>
            </a:r>
            <a:r>
              <a:rPr sz="2800" spc="13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10</a:t>
            </a:r>
            <a:r>
              <a:rPr sz="3075" baseline="27100" dirty="0">
                <a:solidFill>
                  <a:srgbClr val="FFFFFF"/>
                </a:solidFill>
                <a:latin typeface="Cambria Math"/>
                <a:cs typeface="Cambria Math"/>
              </a:rPr>
              <a:t>−26</a:t>
            </a:r>
            <a:r>
              <a:rPr sz="3075" spc="405" baseline="2710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W</a:t>
            </a:r>
            <a:r>
              <a:rPr sz="2800" spc="-2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m</a:t>
            </a:r>
            <a:r>
              <a:rPr sz="3075" baseline="27100" dirty="0">
                <a:solidFill>
                  <a:srgbClr val="FFFFFF"/>
                </a:solidFill>
                <a:latin typeface="Cambria Math"/>
                <a:cs typeface="Cambria Math"/>
              </a:rPr>
              <a:t>−2</a:t>
            </a:r>
            <a:r>
              <a:rPr sz="3075" spc="382" baseline="2710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 Math"/>
                <a:cs typeface="Cambria Math"/>
              </a:rPr>
              <a:t>Hz</a:t>
            </a:r>
            <a:r>
              <a:rPr sz="3075" spc="-30" baseline="27100" dirty="0">
                <a:solidFill>
                  <a:srgbClr val="FFFFFF"/>
                </a:solidFill>
                <a:latin typeface="Cambria Math"/>
                <a:cs typeface="Cambria Math"/>
              </a:rPr>
              <a:t>−1</a:t>
            </a:r>
            <a:endParaRPr sz="3075" baseline="27100">
              <a:latin typeface="Cambria Math"/>
              <a:cs typeface="Cambria Math"/>
            </a:endParaRPr>
          </a:p>
          <a:p>
            <a:pPr marL="265430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65430" algn="l"/>
              </a:tabLst>
            </a:pP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1Jy</a:t>
            </a:r>
            <a:r>
              <a:rPr sz="2800" spc="18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=</a:t>
            </a:r>
            <a:r>
              <a:rPr sz="2800" spc="155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10</a:t>
            </a:r>
            <a:r>
              <a:rPr sz="3075" baseline="27100" dirty="0">
                <a:solidFill>
                  <a:srgbClr val="FFFFFF"/>
                </a:solidFill>
                <a:latin typeface="Cambria Math"/>
                <a:cs typeface="Cambria Math"/>
              </a:rPr>
              <a:t>−23</a:t>
            </a:r>
            <a:r>
              <a:rPr sz="2800" dirty="0">
                <a:solidFill>
                  <a:srgbClr val="FFFFFF"/>
                </a:solidFill>
                <a:latin typeface="Cambria Math"/>
                <a:cs typeface="Cambria Math"/>
              </a:rPr>
              <a:t>erg</a:t>
            </a:r>
            <a:r>
              <a:rPr sz="2800" spc="10" dirty="0">
                <a:solidFill>
                  <a:srgbClr val="FFFFFF"/>
                </a:solidFill>
                <a:latin typeface="Cambria Math"/>
                <a:cs typeface="Cambria Math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 Math"/>
                <a:cs typeface="Cambria Math"/>
              </a:rPr>
              <a:t>s</a:t>
            </a:r>
            <a:r>
              <a:rPr sz="3075" spc="-15" baseline="27100" dirty="0">
                <a:solidFill>
                  <a:srgbClr val="FFFFFF"/>
                </a:solidFill>
                <a:latin typeface="Cambria Math"/>
                <a:cs typeface="Cambria Math"/>
              </a:rPr>
              <a:t>−1</a:t>
            </a:r>
            <a:r>
              <a:rPr sz="2800" spc="-10" dirty="0">
                <a:solidFill>
                  <a:srgbClr val="FFFFFF"/>
                </a:solidFill>
                <a:latin typeface="Cambria Math"/>
                <a:cs typeface="Cambria Math"/>
              </a:rPr>
              <a:t>cm</a:t>
            </a:r>
            <a:r>
              <a:rPr sz="3075" spc="-15" baseline="27100" dirty="0">
                <a:solidFill>
                  <a:srgbClr val="FFFFFF"/>
                </a:solidFill>
                <a:latin typeface="Cambria Math"/>
                <a:cs typeface="Cambria Math"/>
              </a:rPr>
              <a:t>−2</a:t>
            </a:r>
            <a:r>
              <a:rPr sz="2800" spc="-10" dirty="0">
                <a:solidFill>
                  <a:srgbClr val="FFFFFF"/>
                </a:solidFill>
                <a:latin typeface="Cambria Math"/>
                <a:cs typeface="Cambria Math"/>
              </a:rPr>
              <a:t>Hz</a:t>
            </a:r>
            <a:r>
              <a:rPr sz="3075" spc="-15" baseline="27100" dirty="0">
                <a:solidFill>
                  <a:srgbClr val="FFFFFF"/>
                </a:solidFill>
                <a:latin typeface="Cambria Math"/>
                <a:cs typeface="Cambria Math"/>
              </a:rPr>
              <a:t>−1</a:t>
            </a:r>
            <a:endParaRPr sz="3075" baseline="27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768" y="3704335"/>
            <a:ext cx="4950460" cy="2241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1450975" indent="-227329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Radio 	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Astronomy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flux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density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Intensity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Flux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density 	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Flux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00161" y="307719"/>
            <a:ext cx="271526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10100"/>
              </a:lnSpc>
              <a:spcBef>
                <a:spcPts val="100"/>
              </a:spcBef>
            </a:pPr>
            <a:r>
              <a:rPr sz="2800" u="sng" spc="-40" dirty="0">
                <a:uFill>
                  <a:solidFill>
                    <a:srgbClr val="000000"/>
                  </a:solidFill>
                </a:uFill>
              </a:rPr>
              <a:t>Tricky</a:t>
            </a:r>
            <a:r>
              <a:rPr sz="2800" u="sng" spc="-1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</a:rPr>
              <a:t>Units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</a:rPr>
              <a:t>Note!</a:t>
            </a:r>
            <a:r>
              <a:rPr sz="2800" u="none" spc="-10" dirty="0"/>
              <a:t> </a:t>
            </a:r>
            <a:r>
              <a:rPr sz="2800" u="none" dirty="0"/>
              <a:t>Specific</a:t>
            </a:r>
            <a:r>
              <a:rPr sz="2800" u="none" spc="-60" dirty="0"/>
              <a:t> </a:t>
            </a:r>
            <a:r>
              <a:rPr sz="2800" u="none" dirty="0"/>
              <a:t>intensity</a:t>
            </a:r>
            <a:r>
              <a:rPr sz="2800" u="none" spc="-65" dirty="0"/>
              <a:t> </a:t>
            </a:r>
            <a:r>
              <a:rPr sz="2800" u="none" spc="-50" dirty="0"/>
              <a:t>=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7742173" y="1403349"/>
            <a:ext cx="725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𝐼</a:t>
            </a:r>
            <a:r>
              <a:rPr sz="3075" baseline="-16260" dirty="0">
                <a:latin typeface="Cambria Math"/>
                <a:cs typeface="Cambria Math"/>
              </a:rPr>
              <a:t>𝑣</a:t>
            </a:r>
            <a:r>
              <a:rPr sz="3075" spc="569" baseline="-1626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67039" y="1315719"/>
            <a:ext cx="1028065" cy="707390"/>
          </a:xfrm>
          <a:custGeom>
            <a:avLst/>
            <a:gdLst/>
            <a:ahLst/>
            <a:cxnLst/>
            <a:rect l="l" t="t" r="r" b="b"/>
            <a:pathLst>
              <a:path w="1028065" h="70738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0" y="690880"/>
                </a:lnTo>
                <a:lnTo>
                  <a:pt x="0" y="707390"/>
                </a:lnTo>
                <a:lnTo>
                  <a:pt x="87249" y="707390"/>
                </a:lnTo>
                <a:lnTo>
                  <a:pt x="87249" y="690880"/>
                </a:lnTo>
                <a:lnTo>
                  <a:pt x="34036" y="690880"/>
                </a:lnTo>
                <a:lnTo>
                  <a:pt x="34036" y="1651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  <a:path w="1028065" h="707389">
                <a:moveTo>
                  <a:pt x="932815" y="342265"/>
                </a:moveTo>
                <a:lnTo>
                  <a:pt x="96139" y="342265"/>
                </a:lnTo>
                <a:lnTo>
                  <a:pt x="96139" y="365125"/>
                </a:lnTo>
                <a:lnTo>
                  <a:pt x="932815" y="365125"/>
                </a:lnTo>
                <a:lnTo>
                  <a:pt x="932815" y="342265"/>
                </a:lnTo>
                <a:close/>
              </a:path>
              <a:path w="1028065" h="707389">
                <a:moveTo>
                  <a:pt x="1027811" y="0"/>
                </a:moveTo>
                <a:lnTo>
                  <a:pt x="940562" y="0"/>
                </a:lnTo>
                <a:lnTo>
                  <a:pt x="940562" y="16510"/>
                </a:lnTo>
                <a:lnTo>
                  <a:pt x="993775" y="16510"/>
                </a:lnTo>
                <a:lnTo>
                  <a:pt x="993775" y="690880"/>
                </a:lnTo>
                <a:lnTo>
                  <a:pt x="940562" y="690880"/>
                </a:lnTo>
                <a:lnTo>
                  <a:pt x="940562" y="707390"/>
                </a:lnTo>
                <a:lnTo>
                  <a:pt x="1027811" y="707390"/>
                </a:lnTo>
                <a:lnTo>
                  <a:pt x="1027811" y="690880"/>
                </a:lnTo>
                <a:lnTo>
                  <a:pt x="1027811" y="16510"/>
                </a:lnTo>
                <a:lnTo>
                  <a:pt x="1027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06863" y="1315719"/>
            <a:ext cx="490220" cy="707390"/>
          </a:xfrm>
          <a:custGeom>
            <a:avLst/>
            <a:gdLst/>
            <a:ahLst/>
            <a:cxnLst/>
            <a:rect l="l" t="t" r="r" b="b"/>
            <a:pathLst>
              <a:path w="490220" h="707389">
                <a:moveTo>
                  <a:pt x="87249" y="0"/>
                </a:moveTo>
                <a:lnTo>
                  <a:pt x="0" y="0"/>
                </a:lnTo>
                <a:lnTo>
                  <a:pt x="0" y="16510"/>
                </a:lnTo>
                <a:lnTo>
                  <a:pt x="0" y="690880"/>
                </a:lnTo>
                <a:lnTo>
                  <a:pt x="0" y="707390"/>
                </a:lnTo>
                <a:lnTo>
                  <a:pt x="87249" y="707390"/>
                </a:lnTo>
                <a:lnTo>
                  <a:pt x="87249" y="690880"/>
                </a:lnTo>
                <a:lnTo>
                  <a:pt x="34036" y="690880"/>
                </a:lnTo>
                <a:lnTo>
                  <a:pt x="34036" y="16510"/>
                </a:lnTo>
                <a:lnTo>
                  <a:pt x="87249" y="16510"/>
                </a:lnTo>
                <a:lnTo>
                  <a:pt x="87249" y="0"/>
                </a:lnTo>
                <a:close/>
              </a:path>
              <a:path w="490220" h="707389">
                <a:moveTo>
                  <a:pt x="394843" y="342265"/>
                </a:moveTo>
                <a:lnTo>
                  <a:pt x="94615" y="342265"/>
                </a:lnTo>
                <a:lnTo>
                  <a:pt x="94615" y="365125"/>
                </a:lnTo>
                <a:lnTo>
                  <a:pt x="394843" y="365125"/>
                </a:lnTo>
                <a:lnTo>
                  <a:pt x="394843" y="342265"/>
                </a:lnTo>
                <a:close/>
              </a:path>
              <a:path w="490220" h="707389">
                <a:moveTo>
                  <a:pt x="489839" y="0"/>
                </a:moveTo>
                <a:lnTo>
                  <a:pt x="402590" y="0"/>
                </a:lnTo>
                <a:lnTo>
                  <a:pt x="402590" y="16510"/>
                </a:lnTo>
                <a:lnTo>
                  <a:pt x="455803" y="16510"/>
                </a:lnTo>
                <a:lnTo>
                  <a:pt x="455803" y="690880"/>
                </a:lnTo>
                <a:lnTo>
                  <a:pt x="402590" y="690880"/>
                </a:lnTo>
                <a:lnTo>
                  <a:pt x="402590" y="707390"/>
                </a:lnTo>
                <a:lnTo>
                  <a:pt x="489839" y="707390"/>
                </a:lnTo>
                <a:lnTo>
                  <a:pt x="489839" y="690880"/>
                </a:lnTo>
                <a:lnTo>
                  <a:pt x="489839" y="16510"/>
                </a:lnTo>
                <a:lnTo>
                  <a:pt x="489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24290" y="1135125"/>
            <a:ext cx="1682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83030" algn="l"/>
              </a:tabLst>
            </a:pPr>
            <a:r>
              <a:rPr sz="2800" spc="-25" dirty="0">
                <a:latin typeface="Cambria Math"/>
                <a:cs typeface="Cambria Math"/>
              </a:rPr>
              <a:t>Jy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Jy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1493" y="1403349"/>
            <a:ext cx="1963420" cy="68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2669">
              <a:lnSpc>
                <a:spcPts val="2615"/>
              </a:lnSpc>
              <a:spcBef>
                <a:spcPts val="95"/>
              </a:spcBef>
            </a:pPr>
            <a:r>
              <a:rPr sz="2800" spc="-25" dirty="0">
                <a:latin typeface="Cambria Math"/>
                <a:cs typeface="Cambria Math"/>
              </a:rPr>
              <a:t>or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615"/>
              </a:lnSpc>
              <a:tabLst>
                <a:tab pos="1651000" algn="l"/>
              </a:tabLst>
            </a:pPr>
            <a:r>
              <a:rPr sz="2800" spc="-20" dirty="0">
                <a:latin typeface="Cambria Math"/>
                <a:cs typeface="Cambria Math"/>
              </a:rPr>
              <a:t>beam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sr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577068" y="2987039"/>
            <a:ext cx="77470" cy="331470"/>
          </a:xfrm>
          <a:custGeom>
            <a:avLst/>
            <a:gdLst/>
            <a:ahLst/>
            <a:cxnLst/>
            <a:rect l="l" t="t" r="r" b="b"/>
            <a:pathLst>
              <a:path w="77470" h="331470">
                <a:moveTo>
                  <a:pt x="77343" y="0"/>
                </a:moveTo>
                <a:lnTo>
                  <a:pt x="0" y="0"/>
                </a:lnTo>
                <a:lnTo>
                  <a:pt x="0" y="13970"/>
                </a:lnTo>
                <a:lnTo>
                  <a:pt x="48641" y="13970"/>
                </a:lnTo>
                <a:lnTo>
                  <a:pt x="48641" y="317500"/>
                </a:lnTo>
                <a:lnTo>
                  <a:pt x="0" y="317500"/>
                </a:lnTo>
                <a:lnTo>
                  <a:pt x="0" y="331470"/>
                </a:lnTo>
                <a:lnTo>
                  <a:pt x="77343" y="331470"/>
                </a:lnTo>
                <a:lnTo>
                  <a:pt x="77343" y="317500"/>
                </a:lnTo>
                <a:lnTo>
                  <a:pt x="77343" y="13970"/>
                </a:lnTo>
                <a:lnTo>
                  <a:pt x="77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44379" y="2987039"/>
            <a:ext cx="77470" cy="331470"/>
          </a:xfrm>
          <a:custGeom>
            <a:avLst/>
            <a:gdLst/>
            <a:ahLst/>
            <a:cxnLst/>
            <a:rect l="l" t="t" r="r" b="b"/>
            <a:pathLst>
              <a:path w="77470" h="331470">
                <a:moveTo>
                  <a:pt x="77343" y="0"/>
                </a:moveTo>
                <a:lnTo>
                  <a:pt x="0" y="0"/>
                </a:lnTo>
                <a:lnTo>
                  <a:pt x="0" y="13970"/>
                </a:lnTo>
                <a:lnTo>
                  <a:pt x="0" y="317500"/>
                </a:lnTo>
                <a:lnTo>
                  <a:pt x="0" y="331470"/>
                </a:lnTo>
                <a:lnTo>
                  <a:pt x="77343" y="331470"/>
                </a:lnTo>
                <a:lnTo>
                  <a:pt x="77343" y="317500"/>
                </a:lnTo>
                <a:lnTo>
                  <a:pt x="28829" y="317500"/>
                </a:lnTo>
                <a:lnTo>
                  <a:pt x="28829" y="13970"/>
                </a:lnTo>
                <a:lnTo>
                  <a:pt x="77343" y="13970"/>
                </a:lnTo>
                <a:lnTo>
                  <a:pt x="773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57921" y="2487294"/>
            <a:ext cx="2858770" cy="85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315">
              <a:lnSpc>
                <a:spcPts val="3250"/>
              </a:lnSpc>
              <a:spcBef>
                <a:spcPts val="95"/>
              </a:spcBef>
            </a:pPr>
            <a:r>
              <a:rPr sz="2800" dirty="0">
                <a:latin typeface="Gill Sans MT"/>
                <a:cs typeface="Gill Sans MT"/>
              </a:rPr>
              <a:t>Flux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density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50" dirty="0">
                <a:latin typeface="Gill Sans MT"/>
                <a:cs typeface="Gill Sans MT"/>
              </a:rPr>
              <a:t>=</a:t>
            </a:r>
            <a:endParaRPr sz="2800">
              <a:latin typeface="Gill Sans MT"/>
              <a:cs typeface="Gill Sans MT"/>
            </a:endParaRPr>
          </a:p>
          <a:p>
            <a:pPr marL="63500">
              <a:lnSpc>
                <a:spcPts val="3250"/>
              </a:lnSpc>
              <a:tabLst>
                <a:tab pos="2472690" algn="l"/>
              </a:tabLst>
            </a:pPr>
            <a:r>
              <a:rPr sz="2800" dirty="0">
                <a:latin typeface="Cambria Math"/>
                <a:cs typeface="Cambria Math"/>
              </a:rPr>
              <a:t>𝑆</a:t>
            </a:r>
            <a:r>
              <a:rPr sz="3075" baseline="-16260" dirty="0">
                <a:latin typeface="Cambria Math"/>
                <a:cs typeface="Cambria Math"/>
              </a:rPr>
              <a:t>𝑣</a:t>
            </a:r>
            <a:r>
              <a:rPr sz="3075" spc="727" baseline="-1626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∫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𝐼</a:t>
            </a:r>
            <a:r>
              <a:rPr sz="3075" baseline="-16260" dirty="0">
                <a:latin typeface="Cambria Math"/>
                <a:cs typeface="Cambria Math"/>
              </a:rPr>
              <a:t>𝑣</a:t>
            </a:r>
            <a:r>
              <a:rPr sz="2800" dirty="0">
                <a:latin typeface="Cambria Math"/>
                <a:cs typeface="Cambria Math"/>
              </a:rPr>
              <a:t>𝑑Ω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𝐽𝑦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79609" y="4084701"/>
            <a:ext cx="17462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5" dirty="0">
                <a:latin typeface="Cambria Math"/>
                <a:cs typeface="Cambria Math"/>
              </a:rPr>
              <a:t>𝑣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33919" y="3915536"/>
            <a:ext cx="3304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530475" algn="l"/>
              </a:tabLst>
            </a:pPr>
            <a:r>
              <a:rPr sz="2800" dirty="0">
                <a:latin typeface="Gill Sans MT"/>
                <a:cs typeface="Gill Sans MT"/>
              </a:rPr>
              <a:t>Flux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=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dirty="0">
                <a:latin typeface="Cambria Math"/>
                <a:cs typeface="Cambria Math"/>
              </a:rPr>
              <a:t>𝑆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∫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𝑆</a:t>
            </a:r>
            <a:r>
              <a:rPr sz="2800" dirty="0">
                <a:latin typeface="Cambria Math"/>
                <a:cs typeface="Cambria Math"/>
              </a:rPr>
              <a:t>	𝑑𝜈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145901" y="3890009"/>
            <a:ext cx="82550" cy="581660"/>
          </a:xfrm>
          <a:custGeom>
            <a:avLst/>
            <a:gdLst/>
            <a:ahLst/>
            <a:cxnLst/>
            <a:rect l="l" t="t" r="r" b="b"/>
            <a:pathLst>
              <a:path w="82550" h="581660">
                <a:moveTo>
                  <a:pt x="82550" y="0"/>
                </a:moveTo>
                <a:lnTo>
                  <a:pt x="0" y="0"/>
                </a:lnTo>
                <a:lnTo>
                  <a:pt x="0" y="15240"/>
                </a:lnTo>
                <a:lnTo>
                  <a:pt x="50419" y="15240"/>
                </a:lnTo>
                <a:lnTo>
                  <a:pt x="50419" y="566420"/>
                </a:lnTo>
                <a:lnTo>
                  <a:pt x="0" y="566420"/>
                </a:lnTo>
                <a:lnTo>
                  <a:pt x="0" y="581660"/>
                </a:lnTo>
                <a:lnTo>
                  <a:pt x="82550" y="581660"/>
                </a:lnTo>
                <a:lnTo>
                  <a:pt x="82550" y="566420"/>
                </a:lnTo>
                <a:lnTo>
                  <a:pt x="82550" y="15240"/>
                </a:lnTo>
                <a:lnTo>
                  <a:pt x="82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2412" y="3890009"/>
            <a:ext cx="82550" cy="581660"/>
          </a:xfrm>
          <a:custGeom>
            <a:avLst/>
            <a:gdLst/>
            <a:ahLst/>
            <a:cxnLst/>
            <a:rect l="l" t="t" r="r" b="b"/>
            <a:pathLst>
              <a:path w="82550" h="581660">
                <a:moveTo>
                  <a:pt x="82423" y="0"/>
                </a:moveTo>
                <a:lnTo>
                  <a:pt x="0" y="0"/>
                </a:lnTo>
                <a:lnTo>
                  <a:pt x="0" y="15240"/>
                </a:lnTo>
                <a:lnTo>
                  <a:pt x="0" y="566420"/>
                </a:lnTo>
                <a:lnTo>
                  <a:pt x="0" y="581660"/>
                </a:lnTo>
                <a:lnTo>
                  <a:pt x="82423" y="581660"/>
                </a:lnTo>
                <a:lnTo>
                  <a:pt x="82423" y="566420"/>
                </a:lnTo>
                <a:lnTo>
                  <a:pt x="32004" y="566420"/>
                </a:lnTo>
                <a:lnTo>
                  <a:pt x="32004" y="15240"/>
                </a:lnTo>
                <a:lnTo>
                  <a:pt x="82423" y="15240"/>
                </a:lnTo>
                <a:lnTo>
                  <a:pt x="82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714481" y="3802202"/>
            <a:ext cx="462280" cy="646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450"/>
              </a:lnSpc>
              <a:spcBef>
                <a:spcPts val="90"/>
              </a:spcBef>
            </a:pPr>
            <a:r>
              <a:rPr sz="2050" u="heavy" spc="-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2050" u="heavy" spc="-6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𝑊</a:t>
            </a:r>
            <a:r>
              <a:rPr sz="2050" u="heavy" spc="509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2050">
              <a:latin typeface="Cambria Math"/>
              <a:cs typeface="Cambria Math"/>
            </a:endParaRPr>
          </a:p>
          <a:p>
            <a:pPr marL="39370">
              <a:lnSpc>
                <a:spcPts val="2450"/>
              </a:lnSpc>
            </a:pPr>
            <a:r>
              <a:rPr sz="3075" spc="187" baseline="-16260" dirty="0">
                <a:latin typeface="Cambria Math"/>
                <a:cs typeface="Cambria Math"/>
              </a:rPr>
              <a:t>𝑚</a:t>
            </a:r>
            <a:r>
              <a:rPr sz="1650" spc="125" dirty="0">
                <a:latin typeface="Cambria Math"/>
                <a:cs typeface="Cambria Math"/>
              </a:rPr>
              <a:t>2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6939" y="6426504"/>
            <a:ext cx="6870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5/15/2024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3221" y="6426504"/>
            <a:ext cx="33045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Dominic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Ludovici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20th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Synthesis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Imaging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Workshop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5309" y="6477380"/>
            <a:ext cx="774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1376" y="4556759"/>
            <a:ext cx="2743200" cy="2301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Spectral</a:t>
            </a:r>
            <a:r>
              <a:rPr sz="16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5624" y="865832"/>
            <a:ext cx="5401500" cy="43474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46038" y="1547825"/>
            <a:ext cx="433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Gill Sans MT"/>
                <a:cs typeface="Gill Sans MT"/>
              </a:rPr>
              <a:t>M82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7463790" y="4180078"/>
            <a:ext cx="9791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Bremsstrahlung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80269" y="2447671"/>
            <a:ext cx="325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Gill Sans MT"/>
                <a:cs typeface="Gill Sans MT"/>
              </a:rPr>
              <a:t>Dust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053" y="3481578"/>
            <a:ext cx="792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ill Sans MT"/>
                <a:cs typeface="Gill Sans MT"/>
              </a:rPr>
              <a:t>Synchrotron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4556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b="1" spc="-20" dirty="0"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Spectral</a:t>
            </a:r>
            <a:r>
              <a:rPr sz="16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852" y="3302508"/>
            <a:ext cx="5721096" cy="26807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28946" y="949643"/>
            <a:ext cx="5895975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Calibri"/>
                <a:cs typeface="Calibri"/>
              </a:rPr>
              <a:t>Free-</a:t>
            </a:r>
            <a:r>
              <a:rPr sz="1800" dirty="0">
                <a:latin typeface="Calibri"/>
                <a:cs typeface="Calibri"/>
              </a:rPr>
              <a:t>free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emission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(both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particles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free)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Braking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emission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6285" algn="l"/>
              </a:tabLst>
            </a:pPr>
            <a:r>
              <a:rPr sz="1800" spc="-50" dirty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Calibri"/>
                <a:cs typeface="Calibri"/>
              </a:rPr>
              <a:t>acceleration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electron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Thermal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emission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ionized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(e.g.,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regions)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Optically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thin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Good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estimating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temperature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ionized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b="1" dirty="0">
                <a:latin typeface="Calibri"/>
                <a:cs typeface="Calibri"/>
              </a:rPr>
              <a:t>Thermal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Spectral</a:t>
            </a:r>
            <a:r>
              <a:rPr sz="16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971" y="1964435"/>
            <a:ext cx="5324855" cy="41148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14873" y="952246"/>
            <a:ext cx="196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Thermal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672073" y="1226565"/>
            <a:ext cx="3578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Follows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blackbody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spectrum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Rayleigh-</a:t>
            </a:r>
            <a:r>
              <a:rPr sz="1800" dirty="0">
                <a:latin typeface="Calibri"/>
                <a:cs typeface="Calibri"/>
              </a:rPr>
              <a:t>Jeans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b="1" dirty="0">
                <a:latin typeface="Calibri"/>
                <a:cs typeface="Calibri"/>
              </a:rPr>
              <a:t>Thermal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Dust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Synchrotron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Spectral</a:t>
            </a:r>
            <a:r>
              <a:rPr sz="16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4873" y="952246"/>
            <a:ext cx="196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Thermal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2073" y="1226565"/>
            <a:ext cx="4039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Follows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blackbody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spectrum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Rayleigh-</a:t>
            </a:r>
            <a:r>
              <a:rPr sz="1800" dirty="0">
                <a:latin typeface="Calibri"/>
                <a:cs typeface="Calibri"/>
              </a:rPr>
              <a:t>Jeans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Radio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Dust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Polarization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alignment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01411" y="2282951"/>
            <a:ext cx="6381115" cy="3360420"/>
            <a:chOff x="5201411" y="2282951"/>
            <a:chExt cx="6381115" cy="33604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1411" y="2282951"/>
              <a:ext cx="6370320" cy="3360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37726" y="2367533"/>
              <a:ext cx="2334895" cy="1736089"/>
            </a:xfrm>
            <a:custGeom>
              <a:avLst/>
              <a:gdLst/>
              <a:ahLst/>
              <a:cxnLst/>
              <a:rect l="l" t="t" r="r" b="b"/>
              <a:pathLst>
                <a:path w="2334895" h="1736089">
                  <a:moveTo>
                    <a:pt x="0" y="867917"/>
                  </a:moveTo>
                  <a:lnTo>
                    <a:pt x="1270" y="827064"/>
                  </a:lnTo>
                  <a:lnTo>
                    <a:pt x="5044" y="786696"/>
                  </a:lnTo>
                  <a:lnTo>
                    <a:pt x="11266" y="746856"/>
                  </a:lnTo>
                  <a:lnTo>
                    <a:pt x="19879" y="707585"/>
                  </a:lnTo>
                  <a:lnTo>
                    <a:pt x="30828" y="668924"/>
                  </a:lnTo>
                  <a:lnTo>
                    <a:pt x="44057" y="630917"/>
                  </a:lnTo>
                  <a:lnTo>
                    <a:pt x="59509" y="593604"/>
                  </a:lnTo>
                  <a:lnTo>
                    <a:pt x="77128" y="557026"/>
                  </a:lnTo>
                  <a:lnTo>
                    <a:pt x="96859" y="521227"/>
                  </a:lnTo>
                  <a:lnTo>
                    <a:pt x="118645" y="486247"/>
                  </a:lnTo>
                  <a:lnTo>
                    <a:pt x="142430" y="452127"/>
                  </a:lnTo>
                  <a:lnTo>
                    <a:pt x="168159" y="418911"/>
                  </a:lnTo>
                  <a:lnTo>
                    <a:pt x="195775" y="386639"/>
                  </a:lnTo>
                  <a:lnTo>
                    <a:pt x="225222" y="355354"/>
                  </a:lnTo>
                  <a:lnTo>
                    <a:pt x="256445" y="325096"/>
                  </a:lnTo>
                  <a:lnTo>
                    <a:pt x="289386" y="295908"/>
                  </a:lnTo>
                  <a:lnTo>
                    <a:pt x="323991" y="267831"/>
                  </a:lnTo>
                  <a:lnTo>
                    <a:pt x="360203" y="240906"/>
                  </a:lnTo>
                  <a:lnTo>
                    <a:pt x="397965" y="215177"/>
                  </a:lnTo>
                  <a:lnTo>
                    <a:pt x="437223" y="190684"/>
                  </a:lnTo>
                  <a:lnTo>
                    <a:pt x="477920" y="167469"/>
                  </a:lnTo>
                  <a:lnTo>
                    <a:pt x="519999" y="145573"/>
                  </a:lnTo>
                  <a:lnTo>
                    <a:pt x="563406" y="125040"/>
                  </a:lnTo>
                  <a:lnTo>
                    <a:pt x="608083" y="105909"/>
                  </a:lnTo>
                  <a:lnTo>
                    <a:pt x="653975" y="88223"/>
                  </a:lnTo>
                  <a:lnTo>
                    <a:pt x="701026" y="72023"/>
                  </a:lnTo>
                  <a:lnTo>
                    <a:pt x="749180" y="57352"/>
                  </a:lnTo>
                  <a:lnTo>
                    <a:pt x="798380" y="44250"/>
                  </a:lnTo>
                  <a:lnTo>
                    <a:pt x="848571" y="32761"/>
                  </a:lnTo>
                  <a:lnTo>
                    <a:pt x="899697" y="22924"/>
                  </a:lnTo>
                  <a:lnTo>
                    <a:pt x="951701" y="14782"/>
                  </a:lnTo>
                  <a:lnTo>
                    <a:pt x="1004528" y="8377"/>
                  </a:lnTo>
                  <a:lnTo>
                    <a:pt x="1058121" y="3751"/>
                  </a:lnTo>
                  <a:lnTo>
                    <a:pt x="1112425" y="944"/>
                  </a:lnTo>
                  <a:lnTo>
                    <a:pt x="1167383" y="0"/>
                  </a:lnTo>
                  <a:lnTo>
                    <a:pt x="1222342" y="944"/>
                  </a:lnTo>
                  <a:lnTo>
                    <a:pt x="1276646" y="3751"/>
                  </a:lnTo>
                  <a:lnTo>
                    <a:pt x="1330239" y="8377"/>
                  </a:lnTo>
                  <a:lnTo>
                    <a:pt x="1383066" y="14782"/>
                  </a:lnTo>
                  <a:lnTo>
                    <a:pt x="1435070" y="22924"/>
                  </a:lnTo>
                  <a:lnTo>
                    <a:pt x="1486196" y="32761"/>
                  </a:lnTo>
                  <a:lnTo>
                    <a:pt x="1536387" y="44250"/>
                  </a:lnTo>
                  <a:lnTo>
                    <a:pt x="1585587" y="57352"/>
                  </a:lnTo>
                  <a:lnTo>
                    <a:pt x="1633741" y="72023"/>
                  </a:lnTo>
                  <a:lnTo>
                    <a:pt x="1680792" y="88223"/>
                  </a:lnTo>
                  <a:lnTo>
                    <a:pt x="1726684" y="105909"/>
                  </a:lnTo>
                  <a:lnTo>
                    <a:pt x="1771361" y="125040"/>
                  </a:lnTo>
                  <a:lnTo>
                    <a:pt x="1814768" y="145573"/>
                  </a:lnTo>
                  <a:lnTo>
                    <a:pt x="1856847" y="167469"/>
                  </a:lnTo>
                  <a:lnTo>
                    <a:pt x="1897544" y="190684"/>
                  </a:lnTo>
                  <a:lnTo>
                    <a:pt x="1936802" y="215177"/>
                  </a:lnTo>
                  <a:lnTo>
                    <a:pt x="1974564" y="240906"/>
                  </a:lnTo>
                  <a:lnTo>
                    <a:pt x="2010776" y="267831"/>
                  </a:lnTo>
                  <a:lnTo>
                    <a:pt x="2045381" y="295908"/>
                  </a:lnTo>
                  <a:lnTo>
                    <a:pt x="2078322" y="325096"/>
                  </a:lnTo>
                  <a:lnTo>
                    <a:pt x="2109545" y="355354"/>
                  </a:lnTo>
                  <a:lnTo>
                    <a:pt x="2138992" y="386639"/>
                  </a:lnTo>
                  <a:lnTo>
                    <a:pt x="2166608" y="418911"/>
                  </a:lnTo>
                  <a:lnTo>
                    <a:pt x="2192337" y="452127"/>
                  </a:lnTo>
                  <a:lnTo>
                    <a:pt x="2216122" y="486247"/>
                  </a:lnTo>
                  <a:lnTo>
                    <a:pt x="2237908" y="521227"/>
                  </a:lnTo>
                  <a:lnTo>
                    <a:pt x="2257639" y="557026"/>
                  </a:lnTo>
                  <a:lnTo>
                    <a:pt x="2275258" y="593604"/>
                  </a:lnTo>
                  <a:lnTo>
                    <a:pt x="2290710" y="630917"/>
                  </a:lnTo>
                  <a:lnTo>
                    <a:pt x="2303939" y="668924"/>
                  </a:lnTo>
                  <a:lnTo>
                    <a:pt x="2314888" y="707585"/>
                  </a:lnTo>
                  <a:lnTo>
                    <a:pt x="2323501" y="746856"/>
                  </a:lnTo>
                  <a:lnTo>
                    <a:pt x="2329723" y="786696"/>
                  </a:lnTo>
                  <a:lnTo>
                    <a:pt x="2333497" y="827064"/>
                  </a:lnTo>
                  <a:lnTo>
                    <a:pt x="2334768" y="867917"/>
                  </a:lnTo>
                  <a:lnTo>
                    <a:pt x="2333497" y="908771"/>
                  </a:lnTo>
                  <a:lnTo>
                    <a:pt x="2329723" y="949139"/>
                  </a:lnTo>
                  <a:lnTo>
                    <a:pt x="2323501" y="988979"/>
                  </a:lnTo>
                  <a:lnTo>
                    <a:pt x="2314888" y="1028250"/>
                  </a:lnTo>
                  <a:lnTo>
                    <a:pt x="2303939" y="1066911"/>
                  </a:lnTo>
                  <a:lnTo>
                    <a:pt x="2290710" y="1104918"/>
                  </a:lnTo>
                  <a:lnTo>
                    <a:pt x="2275258" y="1142231"/>
                  </a:lnTo>
                  <a:lnTo>
                    <a:pt x="2257639" y="1178809"/>
                  </a:lnTo>
                  <a:lnTo>
                    <a:pt x="2237908" y="1214608"/>
                  </a:lnTo>
                  <a:lnTo>
                    <a:pt x="2216122" y="1249588"/>
                  </a:lnTo>
                  <a:lnTo>
                    <a:pt x="2192337" y="1283708"/>
                  </a:lnTo>
                  <a:lnTo>
                    <a:pt x="2166608" y="1316924"/>
                  </a:lnTo>
                  <a:lnTo>
                    <a:pt x="2138992" y="1349196"/>
                  </a:lnTo>
                  <a:lnTo>
                    <a:pt x="2109545" y="1380481"/>
                  </a:lnTo>
                  <a:lnTo>
                    <a:pt x="2078322" y="1410739"/>
                  </a:lnTo>
                  <a:lnTo>
                    <a:pt x="2045381" y="1439927"/>
                  </a:lnTo>
                  <a:lnTo>
                    <a:pt x="2010776" y="1468004"/>
                  </a:lnTo>
                  <a:lnTo>
                    <a:pt x="1974564" y="1494929"/>
                  </a:lnTo>
                  <a:lnTo>
                    <a:pt x="1936802" y="1520658"/>
                  </a:lnTo>
                  <a:lnTo>
                    <a:pt x="1897544" y="1545151"/>
                  </a:lnTo>
                  <a:lnTo>
                    <a:pt x="1856847" y="1568366"/>
                  </a:lnTo>
                  <a:lnTo>
                    <a:pt x="1814768" y="1590262"/>
                  </a:lnTo>
                  <a:lnTo>
                    <a:pt x="1771361" y="1610795"/>
                  </a:lnTo>
                  <a:lnTo>
                    <a:pt x="1726684" y="1629926"/>
                  </a:lnTo>
                  <a:lnTo>
                    <a:pt x="1680792" y="1647612"/>
                  </a:lnTo>
                  <a:lnTo>
                    <a:pt x="1633741" y="1663812"/>
                  </a:lnTo>
                  <a:lnTo>
                    <a:pt x="1585587" y="1678483"/>
                  </a:lnTo>
                  <a:lnTo>
                    <a:pt x="1536387" y="1691585"/>
                  </a:lnTo>
                  <a:lnTo>
                    <a:pt x="1486196" y="1703074"/>
                  </a:lnTo>
                  <a:lnTo>
                    <a:pt x="1435070" y="1712911"/>
                  </a:lnTo>
                  <a:lnTo>
                    <a:pt x="1383066" y="1721053"/>
                  </a:lnTo>
                  <a:lnTo>
                    <a:pt x="1330239" y="1727458"/>
                  </a:lnTo>
                  <a:lnTo>
                    <a:pt x="1276646" y="1732084"/>
                  </a:lnTo>
                  <a:lnTo>
                    <a:pt x="1222342" y="1734891"/>
                  </a:lnTo>
                  <a:lnTo>
                    <a:pt x="1167383" y="1735835"/>
                  </a:lnTo>
                  <a:lnTo>
                    <a:pt x="1112425" y="1734891"/>
                  </a:lnTo>
                  <a:lnTo>
                    <a:pt x="1058121" y="1732084"/>
                  </a:lnTo>
                  <a:lnTo>
                    <a:pt x="1004528" y="1727458"/>
                  </a:lnTo>
                  <a:lnTo>
                    <a:pt x="951701" y="1721053"/>
                  </a:lnTo>
                  <a:lnTo>
                    <a:pt x="899697" y="1712911"/>
                  </a:lnTo>
                  <a:lnTo>
                    <a:pt x="848571" y="1703074"/>
                  </a:lnTo>
                  <a:lnTo>
                    <a:pt x="798380" y="1691585"/>
                  </a:lnTo>
                  <a:lnTo>
                    <a:pt x="749180" y="1678483"/>
                  </a:lnTo>
                  <a:lnTo>
                    <a:pt x="701026" y="1663812"/>
                  </a:lnTo>
                  <a:lnTo>
                    <a:pt x="653975" y="1647612"/>
                  </a:lnTo>
                  <a:lnTo>
                    <a:pt x="608083" y="1629926"/>
                  </a:lnTo>
                  <a:lnTo>
                    <a:pt x="563406" y="1610795"/>
                  </a:lnTo>
                  <a:lnTo>
                    <a:pt x="519999" y="1590262"/>
                  </a:lnTo>
                  <a:lnTo>
                    <a:pt x="477920" y="1568366"/>
                  </a:lnTo>
                  <a:lnTo>
                    <a:pt x="437223" y="1545151"/>
                  </a:lnTo>
                  <a:lnTo>
                    <a:pt x="397965" y="1520658"/>
                  </a:lnTo>
                  <a:lnTo>
                    <a:pt x="360203" y="1494929"/>
                  </a:lnTo>
                  <a:lnTo>
                    <a:pt x="323991" y="1468004"/>
                  </a:lnTo>
                  <a:lnTo>
                    <a:pt x="289386" y="1439927"/>
                  </a:lnTo>
                  <a:lnTo>
                    <a:pt x="256445" y="1410739"/>
                  </a:lnTo>
                  <a:lnTo>
                    <a:pt x="225222" y="1380481"/>
                  </a:lnTo>
                  <a:lnTo>
                    <a:pt x="195775" y="1349196"/>
                  </a:lnTo>
                  <a:lnTo>
                    <a:pt x="168159" y="1316924"/>
                  </a:lnTo>
                  <a:lnTo>
                    <a:pt x="142430" y="1283708"/>
                  </a:lnTo>
                  <a:lnTo>
                    <a:pt x="118645" y="1249588"/>
                  </a:lnTo>
                  <a:lnTo>
                    <a:pt x="96859" y="1214608"/>
                  </a:lnTo>
                  <a:lnTo>
                    <a:pt x="77128" y="1178809"/>
                  </a:lnTo>
                  <a:lnTo>
                    <a:pt x="59509" y="1142231"/>
                  </a:lnTo>
                  <a:lnTo>
                    <a:pt x="44057" y="1104918"/>
                  </a:lnTo>
                  <a:lnTo>
                    <a:pt x="30828" y="1066911"/>
                  </a:lnTo>
                  <a:lnTo>
                    <a:pt x="19879" y="1028250"/>
                  </a:lnTo>
                  <a:lnTo>
                    <a:pt x="11266" y="988979"/>
                  </a:lnTo>
                  <a:lnTo>
                    <a:pt x="5044" y="949139"/>
                  </a:lnTo>
                  <a:lnTo>
                    <a:pt x="1270" y="908771"/>
                  </a:lnTo>
                  <a:lnTo>
                    <a:pt x="0" y="86791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31265"/>
            <a:ext cx="20523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10" dirty="0">
                <a:solidFill>
                  <a:srgbClr val="052257"/>
                </a:solidFill>
                <a:latin typeface="Calibri Light"/>
                <a:cs typeface="Calibri Light"/>
              </a:rPr>
              <a:t>Emission </a:t>
            </a:r>
            <a:r>
              <a:rPr sz="3200" b="0" spc="-35" dirty="0">
                <a:solidFill>
                  <a:srgbClr val="052257"/>
                </a:solidFill>
                <a:latin typeface="Calibri Light"/>
                <a:cs typeface="Calibri Light"/>
              </a:rPr>
              <a:t>Mechanisms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950600"/>
            <a:ext cx="1316355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100"/>
              </a:lnSpc>
              <a:spcBef>
                <a:spcPts val="100"/>
              </a:spcBef>
            </a:pP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Bremsstrahlung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Thermal</a:t>
            </a:r>
            <a:r>
              <a:rPr sz="1600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Dust </a:t>
            </a:r>
            <a:r>
              <a:rPr sz="1600" b="1" spc="-10" dirty="0">
                <a:latin typeface="Calibri"/>
                <a:cs typeface="Calibri"/>
              </a:rPr>
              <a:t>Synchrotron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Spectral</a:t>
            </a:r>
            <a:r>
              <a:rPr sz="16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1015" y="2386583"/>
            <a:ext cx="5733415" cy="3256915"/>
            <a:chOff x="5081015" y="2386583"/>
            <a:chExt cx="5733415" cy="32569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3684" y="2386583"/>
              <a:ext cx="4390581" cy="32567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1015" y="3227831"/>
              <a:ext cx="1716024" cy="65989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60390" y="1275334"/>
            <a:ext cx="5992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Relativistic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spiraling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around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magnetic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field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libri"/>
                <a:cs typeface="Calibri"/>
              </a:rPr>
              <a:t>Polarized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Emission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Relativistic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Beaming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2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thermal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emission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Sources: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Galactic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Nuclei,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Pulsars,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Supernova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Remnants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916939" y="6464680"/>
            <a:ext cx="68706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5/15/2024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4443221" y="6464680"/>
            <a:ext cx="3304540" cy="1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Dominic</a:t>
            </a:r>
            <a:r>
              <a:rPr spc="-20" dirty="0"/>
              <a:t> </a:t>
            </a:r>
            <a:r>
              <a:rPr dirty="0"/>
              <a:t>Ludovici</a:t>
            </a:r>
            <a:r>
              <a:rPr spc="-20" dirty="0"/>
              <a:t> </a:t>
            </a:r>
            <a:r>
              <a:rPr dirty="0"/>
              <a:t>|</a:t>
            </a:r>
            <a:r>
              <a:rPr spc="-5" dirty="0"/>
              <a:t> </a:t>
            </a:r>
            <a:r>
              <a:rPr dirty="0"/>
              <a:t>20th</a:t>
            </a:r>
            <a:r>
              <a:rPr spc="-20" dirty="0"/>
              <a:t> </a:t>
            </a:r>
            <a:r>
              <a:rPr spc="-10" dirty="0"/>
              <a:t>Synthesis</a:t>
            </a:r>
            <a:r>
              <a:rPr spc="-25" dirty="0"/>
              <a:t> </a:t>
            </a:r>
            <a:r>
              <a:rPr dirty="0"/>
              <a:t>Imaging</a:t>
            </a:r>
            <a:r>
              <a:rPr spc="-10" dirty="0"/>
              <a:t> Workshop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Emission</a:t>
            </a:r>
            <a:r>
              <a:rPr spc="-5" dirty="0"/>
              <a:t> </a:t>
            </a:r>
            <a:r>
              <a:rPr dirty="0"/>
              <a:t>at</a:t>
            </a:r>
            <a:r>
              <a:rPr spc="10" dirty="0"/>
              <a:t> </a:t>
            </a:r>
            <a:r>
              <a:rPr spc="-10" dirty="0"/>
              <a:t>Radio</a:t>
            </a:r>
            <a:r>
              <a:rPr spc="-220" dirty="0"/>
              <a:t> </a:t>
            </a:r>
            <a:r>
              <a:rPr spc="-10" dirty="0"/>
              <a:t>Wavelengths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1860</Words>
  <Application>Microsoft Macintosh PowerPoint</Application>
  <PresentationFormat>Widescreen</PresentationFormat>
  <Paragraphs>362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Gill Sans MT</vt:lpstr>
      <vt:lpstr>Office Theme</vt:lpstr>
      <vt:lpstr>Introduction to Radio Astronomy</vt:lpstr>
      <vt:lpstr>Learning Objectives</vt:lpstr>
      <vt:lpstr>The Radio Window</vt:lpstr>
      <vt:lpstr>Tricky Units Note! Specific intensity =</vt:lpstr>
      <vt:lpstr>Emission at Radio Wavelengths</vt:lpstr>
      <vt:lpstr>Emission at Radio Wavelengths</vt:lpstr>
      <vt:lpstr>Emission at Radio Wavelengths</vt:lpstr>
      <vt:lpstr>Emission at Radio Wavelengths</vt:lpstr>
      <vt:lpstr>Emission at Radio Wavelengths</vt:lpstr>
      <vt:lpstr>Identifying Emission at Radio Wavelengths</vt:lpstr>
      <vt:lpstr>Emission at Radio Wavelengths</vt:lpstr>
      <vt:lpstr>Emission at Radio Wavelengths</vt:lpstr>
      <vt:lpstr>Emission at Radio Wavelengths</vt:lpstr>
      <vt:lpstr>Temperatures</vt:lpstr>
      <vt:lpstr>Temperatures</vt:lpstr>
      <vt:lpstr>Temperatures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worry, you will be going into a lot more depth on these topics throughout the rest of the workshop!</vt:lpstr>
      <vt:lpstr>More Temperatures</vt:lpstr>
      <vt:lpstr>Temperatures</vt:lpstr>
      <vt:lpstr>Even without any signal, a receiver will generate noise which can again be modeled as a resistor of temperature 𝑇𝑅 which is connected to a noiseless receiver. To make 𝑇𝑅 as low as possible, receivers are often cryogenically cooled.</vt:lpstr>
      <vt:lpstr>Temperatures</vt:lpstr>
      <vt:lpstr>Temperatures</vt:lpstr>
      <vt:lpstr>Radio Frequency Interference</vt:lpstr>
      <vt:lpstr>PowerPoint Presentation</vt:lpstr>
      <vt:lpstr>L Band compared to Ka band.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and Proposing</dc:title>
  <dc:creator>DOM L</dc:creator>
  <cp:lastModifiedBy>Wang Feng</cp:lastModifiedBy>
  <cp:revision>3</cp:revision>
  <dcterms:created xsi:type="dcterms:W3CDTF">2025-07-03T14:39:04Z</dcterms:created>
  <dcterms:modified xsi:type="dcterms:W3CDTF">2025-07-05T23:26:27Z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2025-07-03T00:00:00Z</vt:filetime>
  </property>
  <property fmtid="{D5CDD505-2E9C-101B-9397-08002B2CF9AE}" pid="5" name="Producer">
    <vt:lpwstr>Microsoft® PowerPoint® for Microsoft 365</vt:lpwstr>
  </property>
</Properties>
</file>