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</p:sldMasterIdLst>
  <p:notesMasterIdLst>
    <p:notesMasterId r:id="rId37"/>
  </p:notesMasterIdLst>
  <p:sldIdLst>
    <p:sldId id="309" r:id="rId3"/>
    <p:sldId id="257" r:id="rId4"/>
    <p:sldId id="287" r:id="rId5"/>
    <p:sldId id="283" r:id="rId6"/>
    <p:sldId id="305" r:id="rId7"/>
    <p:sldId id="289" r:id="rId8"/>
    <p:sldId id="274" r:id="rId9"/>
    <p:sldId id="303" r:id="rId10"/>
    <p:sldId id="261" r:id="rId11"/>
    <p:sldId id="259" r:id="rId12"/>
    <p:sldId id="262" r:id="rId13"/>
    <p:sldId id="263" r:id="rId14"/>
    <p:sldId id="264" r:id="rId15"/>
    <p:sldId id="272" r:id="rId16"/>
    <p:sldId id="273" r:id="rId17"/>
    <p:sldId id="276" r:id="rId18"/>
    <p:sldId id="291" r:id="rId19"/>
    <p:sldId id="275" r:id="rId20"/>
    <p:sldId id="298" r:id="rId21"/>
    <p:sldId id="307" r:id="rId22"/>
    <p:sldId id="299" r:id="rId23"/>
    <p:sldId id="265" r:id="rId24"/>
    <p:sldId id="308" r:id="rId25"/>
    <p:sldId id="300" r:id="rId26"/>
    <p:sldId id="293" r:id="rId27"/>
    <p:sldId id="294" r:id="rId28"/>
    <p:sldId id="304" r:id="rId29"/>
    <p:sldId id="267" r:id="rId30"/>
    <p:sldId id="295" r:id="rId31"/>
    <p:sldId id="301" r:id="rId32"/>
    <p:sldId id="296" r:id="rId33"/>
    <p:sldId id="306" r:id="rId34"/>
    <p:sldId id="269" r:id="rId35"/>
    <p:sldId id="25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A585C4-554C-EF44-BBDA-F2F40BEB6A9E}">
          <p14:sldIdLst>
            <p14:sldId id="309"/>
            <p14:sldId id="257"/>
          </p14:sldIdLst>
        </p14:section>
        <p14:section name="Overview" id="{7685B37C-00B1-8D42-8123-E9F99E6C2FA9}">
          <p14:sldIdLst>
            <p14:sldId id="287"/>
            <p14:sldId id="283"/>
            <p14:sldId id="305"/>
            <p14:sldId id="289"/>
            <p14:sldId id="274"/>
          </p14:sldIdLst>
        </p14:section>
        <p14:section name="ASKAP and RM basic" id="{F30EA656-CFF1-DD4C-AE0D-D7AB1833D8CF}">
          <p14:sldIdLst>
            <p14:sldId id="303"/>
            <p14:sldId id="261"/>
            <p14:sldId id="259"/>
            <p14:sldId id="262"/>
            <p14:sldId id="263"/>
            <p14:sldId id="264"/>
            <p14:sldId id="272"/>
            <p14:sldId id="273"/>
            <p14:sldId id="276"/>
            <p14:sldId id="291"/>
            <p14:sldId id="275"/>
            <p14:sldId id="298"/>
            <p14:sldId id="307"/>
            <p14:sldId id="299"/>
            <p14:sldId id="265"/>
            <p14:sldId id="308"/>
            <p14:sldId id="300"/>
            <p14:sldId id="293"/>
            <p14:sldId id="294"/>
          </p14:sldIdLst>
        </p14:section>
        <p14:section name="FAST and RM clean" id="{EFB66389-5534-6748-8E3C-2EE55C44001C}">
          <p14:sldIdLst>
            <p14:sldId id="304"/>
            <p14:sldId id="267"/>
            <p14:sldId id="295"/>
            <p14:sldId id="301"/>
            <p14:sldId id="296"/>
          </p14:sldIdLst>
        </p14:section>
        <p14:section name="End" id="{FAFE0EAC-1844-5E4C-A218-3F005BBECB6D}">
          <p14:sldIdLst>
            <p14:sldId id="306"/>
            <p14:sldId id="269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62626"/>
    <a:srgbClr val="6B6B6B"/>
    <a:srgbClr val="FFFFFF"/>
    <a:srgbClr val="681E0E"/>
    <a:srgbClr val="FFE1DA"/>
    <a:srgbClr val="941100"/>
    <a:srgbClr val="903103"/>
    <a:srgbClr val="692405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038530-A0C2-0440-90E3-1FBFCB0AD152}" v="7" dt="2025-07-07T07:34:42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20"/>
    <p:restoredTop sz="82819"/>
  </p:normalViewPr>
  <p:slideViewPr>
    <p:cSldViewPr snapToGrid="0">
      <p:cViewPr varScale="1">
        <p:scale>
          <a:sx n="101" d="100"/>
          <a:sy n="101" d="100"/>
        </p:scale>
        <p:origin x="115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53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nhui Jing" userId="f437a793c025e244" providerId="LiveId" clId="{7A038530-A0C2-0440-90E3-1FBFCB0AD152}"/>
    <pc:docChg chg="custSel modSld">
      <pc:chgData name="Wenhui Jing" userId="f437a793c025e244" providerId="LiveId" clId="{7A038530-A0C2-0440-90E3-1FBFCB0AD152}" dt="2025-07-07T07:34:55.041" v="80" actId="20577"/>
      <pc:docMkLst>
        <pc:docMk/>
      </pc:docMkLst>
      <pc:sldChg chg="modSp mod">
        <pc:chgData name="Wenhui Jing" userId="f437a793c025e244" providerId="LiveId" clId="{7A038530-A0C2-0440-90E3-1FBFCB0AD152}" dt="2025-07-07T06:56:17.043" v="60" actId="20577"/>
        <pc:sldMkLst>
          <pc:docMk/>
          <pc:sldMk cId="3568484508" sldId="269"/>
        </pc:sldMkLst>
        <pc:spChg chg="mod">
          <ac:chgData name="Wenhui Jing" userId="f437a793c025e244" providerId="LiveId" clId="{7A038530-A0C2-0440-90E3-1FBFCB0AD152}" dt="2025-07-07T06:56:17.043" v="60" actId="20577"/>
          <ac:spMkLst>
            <pc:docMk/>
            <pc:sldMk cId="3568484508" sldId="269"/>
            <ac:spMk id="5" creationId="{8BAD8DA6-5A95-08A8-F0CD-9AFB756FA9AD}"/>
          </ac:spMkLst>
        </pc:spChg>
      </pc:sldChg>
      <pc:sldChg chg="addSp delSp modSp mod">
        <pc:chgData name="Wenhui Jing" userId="f437a793c025e244" providerId="LiveId" clId="{7A038530-A0C2-0440-90E3-1FBFCB0AD152}" dt="2025-07-07T06:33:00.493" v="19" actId="1076"/>
        <pc:sldMkLst>
          <pc:docMk/>
          <pc:sldMk cId="2951916766" sldId="275"/>
        </pc:sldMkLst>
        <pc:picChg chg="add mod">
          <ac:chgData name="Wenhui Jing" userId="f437a793c025e244" providerId="LiveId" clId="{7A038530-A0C2-0440-90E3-1FBFCB0AD152}" dt="2025-07-07T06:33:00.493" v="19" actId="1076"/>
          <ac:picMkLst>
            <pc:docMk/>
            <pc:sldMk cId="2951916766" sldId="275"/>
            <ac:picMk id="2" creationId="{7118F47F-E63F-4478-DBD5-25CC8D11CEEA}"/>
          </ac:picMkLst>
        </pc:picChg>
        <pc:picChg chg="del mod">
          <ac:chgData name="Wenhui Jing" userId="f437a793c025e244" providerId="LiveId" clId="{7A038530-A0C2-0440-90E3-1FBFCB0AD152}" dt="2025-07-07T06:32:58.301" v="17" actId="478"/>
          <ac:picMkLst>
            <pc:docMk/>
            <pc:sldMk cId="2951916766" sldId="275"/>
            <ac:picMk id="5" creationId="{54D2BE6D-DB74-F292-FCE4-64D3FFD2157B}"/>
          </ac:picMkLst>
        </pc:picChg>
      </pc:sldChg>
      <pc:sldChg chg="addSp delSp modSp mod">
        <pc:chgData name="Wenhui Jing" userId="f437a793c025e244" providerId="LiveId" clId="{7A038530-A0C2-0440-90E3-1FBFCB0AD152}" dt="2025-07-07T06:33:15.302" v="22" actId="1076"/>
        <pc:sldMkLst>
          <pc:docMk/>
          <pc:sldMk cId="4148030542" sldId="276"/>
        </pc:sldMkLst>
        <pc:picChg chg="add mod">
          <ac:chgData name="Wenhui Jing" userId="f437a793c025e244" providerId="LiveId" clId="{7A038530-A0C2-0440-90E3-1FBFCB0AD152}" dt="2025-07-07T06:33:15.302" v="22" actId="1076"/>
          <ac:picMkLst>
            <pc:docMk/>
            <pc:sldMk cId="4148030542" sldId="276"/>
            <ac:picMk id="4" creationId="{62E3533F-260F-0080-9B60-2AD898594DAC}"/>
          </ac:picMkLst>
        </pc:picChg>
        <pc:picChg chg="del">
          <ac:chgData name="Wenhui Jing" userId="f437a793c025e244" providerId="LiveId" clId="{7A038530-A0C2-0440-90E3-1FBFCB0AD152}" dt="2025-07-07T06:33:12.709" v="20" actId="478"/>
          <ac:picMkLst>
            <pc:docMk/>
            <pc:sldMk cId="4148030542" sldId="276"/>
            <ac:picMk id="12" creationId="{F451F602-0B7A-E840-6F35-B0EB859ACB46}"/>
          </ac:picMkLst>
        </pc:picChg>
      </pc:sldChg>
      <pc:sldChg chg="modSp mod">
        <pc:chgData name="Wenhui Jing" userId="f437a793c025e244" providerId="LiveId" clId="{7A038530-A0C2-0440-90E3-1FBFCB0AD152}" dt="2025-07-07T07:34:45.670" v="74" actId="20577"/>
        <pc:sldMkLst>
          <pc:docMk/>
          <pc:sldMk cId="2453673782" sldId="293"/>
        </pc:sldMkLst>
        <pc:spChg chg="mod">
          <ac:chgData name="Wenhui Jing" userId="f437a793c025e244" providerId="LiveId" clId="{7A038530-A0C2-0440-90E3-1FBFCB0AD152}" dt="2025-07-07T07:34:45.670" v="74" actId="20577"/>
          <ac:spMkLst>
            <pc:docMk/>
            <pc:sldMk cId="2453673782" sldId="293"/>
            <ac:spMk id="2" creationId="{CAB40C9F-C275-E186-9F7A-A0B9629EA70F}"/>
          </ac:spMkLst>
        </pc:spChg>
      </pc:sldChg>
      <pc:sldChg chg="modSp mod">
        <pc:chgData name="Wenhui Jing" userId="f437a793c025e244" providerId="LiveId" clId="{7A038530-A0C2-0440-90E3-1FBFCB0AD152}" dt="2025-07-07T07:34:55.041" v="80" actId="20577"/>
        <pc:sldMkLst>
          <pc:docMk/>
          <pc:sldMk cId="63415036" sldId="294"/>
        </pc:sldMkLst>
        <pc:spChg chg="mod">
          <ac:chgData name="Wenhui Jing" userId="f437a793c025e244" providerId="LiveId" clId="{7A038530-A0C2-0440-90E3-1FBFCB0AD152}" dt="2025-07-07T07:34:55.041" v="80" actId="20577"/>
          <ac:spMkLst>
            <pc:docMk/>
            <pc:sldMk cId="63415036" sldId="294"/>
            <ac:spMk id="3" creationId="{C409F561-4C0A-8A81-E929-41FC023D2457}"/>
          </ac:spMkLst>
        </pc:spChg>
        <pc:picChg chg="mod">
          <ac:chgData name="Wenhui Jing" userId="f437a793c025e244" providerId="LiveId" clId="{7A038530-A0C2-0440-90E3-1FBFCB0AD152}" dt="2025-07-07T06:47:22.990" v="23" actId="14826"/>
          <ac:picMkLst>
            <pc:docMk/>
            <pc:sldMk cId="63415036" sldId="294"/>
            <ac:picMk id="16" creationId="{E7BD4E23-4085-5463-0C0D-A5AF8E686EF3}"/>
          </ac:picMkLst>
        </pc:picChg>
      </pc:sldChg>
      <pc:sldChg chg="addSp modSp mod">
        <pc:chgData name="Wenhui Jing" userId="f437a793c025e244" providerId="LiveId" clId="{7A038530-A0C2-0440-90E3-1FBFCB0AD152}" dt="2025-07-07T06:55:48.155" v="42" actId="313"/>
        <pc:sldMkLst>
          <pc:docMk/>
          <pc:sldMk cId="168826275" sldId="301"/>
        </pc:sldMkLst>
        <pc:spChg chg="mod">
          <ac:chgData name="Wenhui Jing" userId="f437a793c025e244" providerId="LiveId" clId="{7A038530-A0C2-0440-90E3-1FBFCB0AD152}" dt="2025-07-07T06:55:48.155" v="42" actId="313"/>
          <ac:spMkLst>
            <pc:docMk/>
            <pc:sldMk cId="168826275" sldId="301"/>
            <ac:spMk id="3" creationId="{56D32C1C-3037-FE5E-AA93-19EA201F1296}"/>
          </ac:spMkLst>
        </pc:spChg>
        <pc:spChg chg="add mod">
          <ac:chgData name="Wenhui Jing" userId="f437a793c025e244" providerId="LiveId" clId="{7A038530-A0C2-0440-90E3-1FBFCB0AD152}" dt="2025-07-07T06:54:15.115" v="40" actId="1076"/>
          <ac:spMkLst>
            <pc:docMk/>
            <pc:sldMk cId="168826275" sldId="301"/>
            <ac:spMk id="4" creationId="{D90C29F5-84C2-77B6-63FD-BC44C853C755}"/>
          </ac:spMkLst>
        </pc:spChg>
      </pc:sldChg>
      <pc:sldChg chg="addSp modSp">
        <pc:chgData name="Wenhui Jing" userId="f437a793c025e244" providerId="LiveId" clId="{7A038530-A0C2-0440-90E3-1FBFCB0AD152}" dt="2025-07-07T06:21:48.095" v="15"/>
        <pc:sldMkLst>
          <pc:docMk/>
          <pc:sldMk cId="264001088" sldId="304"/>
        </pc:sldMkLst>
        <pc:spChg chg="add mod">
          <ac:chgData name="Wenhui Jing" userId="f437a793c025e244" providerId="LiveId" clId="{7A038530-A0C2-0440-90E3-1FBFCB0AD152}" dt="2025-07-07T06:21:48.095" v="15"/>
          <ac:spMkLst>
            <pc:docMk/>
            <pc:sldMk cId="264001088" sldId="304"/>
            <ac:spMk id="10" creationId="{8CFBBDDA-A7BC-FD0A-A94E-296E82BFD98C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5T08:22:43.70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48 24575,'13'0'0,"3"0"0,5 0 0,15 0 0,-14-4 0,10 3 0,-23-2 0,9 3 0,-1 0 0,9-6 0,-6 5 0,2-5 0,-5 6 0,-8 0 0,3-4 0,-3 3 0,4-3 0,0 4 0,0 0 0,0 0 0,-5 0 0,5 0 0,-4 0 0,4 0 0,-5 0 0,1 0 0,-1 0 0,1 0 0,0 0 0,-1 0 0,5 0 0,-4 0 0,4 0 0,-5 0 0,5 0 0,-4 0 0,4 0 0,-5 0 0,1 0 0,-1 0 0,1 0 0,0 0 0,-1 0 0,1 0 0,-1 0 0,1 0 0,0 0 0,-5-4 0,4 3 0,-3-3 0,3 4 0,1 0 0,0 0 0,-1 0 0,1 0 0,3 0 0,-2 0 0,2 0 0,-3 0 0,-1 0 0,1 0 0,0 0 0,3 0 0,-2 0 0,-2-3 0,0 2 0,-7-3 0,3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5T08:22:49.4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 1 24575,'6'52'0,"0"0"0,-4 23 0,-1 2 0,5-19 0,0 1-1106,-5 27 0,-2-4 1106,1 3 0,0-25 0,0 3-3585,0-3 0,0 2 3585,0 11 0,0-4 0,0 11 358,0-5 0,0-1-358,0 7-266,0-21 1,0 2 265,0 37 0,0-37 0,0 13 663,-4-45-663,3 24 5918,-6-39-5918,6 12 1695,-7-10-1695,7-4 921,-3 0-921,4-5 0,0 5 0,-4-8 0,3 7 0,-3-7 0,4 3 0,0 1 0,-4-4 0,0 2 0,-1-2 0,1 0 0,4-1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5T08:22:57.6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24575,'0'83'0,"9"-22"0,-7 38 0,7-23 0,-9 4 0,0-27 0,0 4 0,0-4 0,6-18 0,-5 59 0,5-32 0,-6-10 0,0 40 0,0-35-607,0 42 607,0-19 0,0-18 150,5-5-150,-3-19 0,3-10 0,-5 8 0,6-7 0,-1-1 457,2 27-457,0-31 0,-6 31 0,7-36 0,-7 8 0,3-14 0,-4 7 0,0-10 0,4 7 0,-3-9 0,2 1 0,-3 0 0,0-1 0,0 1 0,0 3 0,0-2 0,0 2 0,0-3 0,0-1 0,0 1 0,0 0 0,0-1 0,0 5 0,0 0 0,0 0 0,0 0 0,0-5 0,0 1 0,0-1 0,0 1 0,0 0 0,0-1 0,0-3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A1F3B-6A8C-504E-B967-DE731955884A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A88A1-9BA3-E946-A311-5521C7BCB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0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2500A-DA1B-FA44-A47F-8FCB35B657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05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72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0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53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53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78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21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42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70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8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00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08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77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9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28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94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151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41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95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41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07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4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26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02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27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297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55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79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93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29F4E-F958-31C3-CAB2-77F27FA7B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51C0D1-BF17-53E5-6FE6-95AEA897C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36B714-F01D-9DE0-A1C4-AF3BE748B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42F83-880D-25E3-8090-090E7C5F6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59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6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20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0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A88A1-9BA3-E946-A311-5521C7BCB7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8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DF46-5A79-3740-8B46-D380F915C5E3}" type="datetime1">
              <a:rPr lang="en-AU" smtClean="0"/>
              <a:t>7/7/2025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11210543" cy="4601748"/>
          </a:xfrm>
        </p:spPr>
        <p:txBody>
          <a:bodyPr/>
          <a:lstStyle>
            <a:lvl1pPr marL="342900" indent="-342900">
              <a:lnSpc>
                <a:spcPct val="120000"/>
              </a:lnSpc>
              <a:buFont typeface="Wingdings" pitchFamily="2" charset="2"/>
              <a:buChar char="Ø"/>
              <a:defRPr/>
            </a:lvl1pPr>
            <a:lvl2pPr marL="283464" indent="-283464">
              <a:lnSpc>
                <a:spcPct val="120000"/>
              </a:lnSpc>
              <a:buFont typeface="Wingdings" pitchFamily="2" charset="2"/>
              <a:buChar char="Ø"/>
              <a:defRPr/>
            </a:lvl2pPr>
            <a:lvl3pPr marL="685800" indent="-228600">
              <a:lnSpc>
                <a:spcPct val="120000"/>
              </a:lnSpc>
              <a:buFont typeface="Wingdings" pitchFamily="2" charset="2"/>
              <a:buChar char="Ø"/>
              <a:defRPr sz="1800"/>
            </a:lvl3pPr>
            <a:lvl4pPr marL="1143000" indent="-228600">
              <a:lnSpc>
                <a:spcPct val="120000"/>
              </a:lnSpc>
              <a:buFont typeface="Wingdings" pitchFamily="2" charset="2"/>
              <a:buChar char="Ø"/>
              <a:defRPr sz="1800"/>
            </a:lvl4pPr>
            <a:lvl5pPr marL="1600200" indent="-228600">
              <a:lnSpc>
                <a:spcPct val="120000"/>
              </a:lnSpc>
              <a:buFont typeface="Wingdings" pitchFamily="2" charset="2"/>
              <a:buChar char="Ø"/>
              <a:defRPr sz="1800"/>
            </a:lvl5pPr>
            <a:lvl6pPr>
              <a:defRPr sz="1800"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4B779-A11A-32C9-0CDA-25CE5F8CCC9E}"/>
              </a:ext>
            </a:extLst>
          </p:cNvPr>
          <p:cNvCxnSpPr>
            <a:cxnSpLocks/>
          </p:cNvCxnSpPr>
          <p:nvPr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82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AA8F-57F5-4D49-9211-FFCBF714BF9F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8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BE117-9C9B-AC4C-9D75-5294622254B1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99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B96-792C-F84F-A57D-49C697467307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51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0990-33C2-6B46-924F-F601A9D4C7A1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87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5760-289E-1B4D-A722-3278D72E93DE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065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AB215-B99B-F34C-9631-9E3AC1FD085C}" type="datetime1">
              <a:rPr lang="en-AU" smtClean="0"/>
              <a:t>7/7/2025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414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A309-8CD1-D54F-8EDE-2B68C89739B9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20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F7E0-30AF-0241-97B6-3567FF49457E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5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83BF5-8A3E-9540-BAD3-CBDCCC591CEE}" type="datetime1">
              <a:rPr lang="en-AU" smtClean="0"/>
              <a:t>7/7/2025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5330952" cy="46017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04E943F-C687-D3B3-4E36-65D69E3E2F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8690" y="1463040"/>
            <a:ext cx="5330952" cy="46017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3D6EA4-2DC3-30D6-8CC7-134A0D182214}"/>
              </a:ext>
            </a:extLst>
          </p:cNvPr>
          <p:cNvCxnSpPr>
            <a:cxnSpLocks/>
          </p:cNvCxnSpPr>
          <p:nvPr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31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EC98-3FDB-C043-8BD3-638CF2F22559}" type="datetime1">
              <a:rPr lang="en-AU" smtClean="0"/>
              <a:t>7/7/2025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5330952" cy="46017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746308-A1F8-ED71-CC2A-3C3BEC93B410}"/>
              </a:ext>
            </a:extLst>
          </p:cNvPr>
          <p:cNvCxnSpPr>
            <a:cxnSpLocks/>
          </p:cNvCxnSpPr>
          <p:nvPr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46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E9EF-CB03-E54D-8B56-1CD1B1826C47}" type="datetime1">
              <a:rPr lang="en-AU" smtClean="0"/>
              <a:t>7/7/2025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FEDD4C-932D-18A8-73E5-67D479382228}"/>
              </a:ext>
            </a:extLst>
          </p:cNvPr>
          <p:cNvCxnSpPr>
            <a:cxnSpLocks/>
          </p:cNvCxnSpPr>
          <p:nvPr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78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4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6C4BD-5C12-354D-AE95-008DADF00511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6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F41AA-2982-8F4D-A442-42DCD652421B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2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2B81418-2874-F645-AB4F-B593BE3D0FD5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6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4500" y="430609"/>
            <a:ext cx="11210544" cy="557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56" y="1447800"/>
            <a:ext cx="11210543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099" y="6427391"/>
            <a:ext cx="3276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CFEBBB7-B289-3E41-89F8-57C6D8D4BA70}" type="datetime1">
              <a:rPr lang="en-AU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427391"/>
            <a:ext cx="2895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Wenhui Jing | Yunnan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3042" y="6427391"/>
            <a:ext cx="3276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916C00D-8F71-A945-9608-A8E534C6A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7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2">
              <a:lumMod val="25000"/>
            </a:schemeClr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Tx/>
        <a:buNone/>
        <a:defRPr lang="en-US" sz="20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lang="en-US" sz="20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lang="en-US" sz="20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696">
          <p15:clr>
            <a:srgbClr val="F26B43"/>
          </p15:clr>
        </p15:guide>
        <p15:guide id="7" pos="36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D8D38F4-0231-6248-8908-9D8E6F544229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Wenhui Jing | Yunnan University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8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ecThomson/RACS-tool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artavis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410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20.png"/><Relationship Id="rId3" Type="http://schemas.openxmlformats.org/officeDocument/2006/relationships/image" Target="../media/image150.png"/><Relationship Id="rId7" Type="http://schemas.openxmlformats.org/officeDocument/2006/relationships/image" Target="../media/image18.png"/><Relationship Id="rId12" Type="http://schemas.openxmlformats.org/officeDocument/2006/relationships/customXml" Target="../ink/ink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110.png"/><Relationship Id="rId5" Type="http://schemas.openxmlformats.org/officeDocument/2006/relationships/image" Target="../media/image16.png"/><Relationship Id="rId10" Type="http://schemas.openxmlformats.org/officeDocument/2006/relationships/customXml" Target="../ink/ink2.xml"/><Relationship Id="rId4" Type="http://schemas.openxmlformats.org/officeDocument/2006/relationships/image" Target="../media/image15.png"/><Relationship Id="rId9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i.adsabs.harvard.edu/search/q=author:%22Purcell%2C+C.+R.%22&amp;sort=date%20desc,%20bibcode%20desc" TargetMode="External"/><Relationship Id="rId5" Type="http://schemas.openxmlformats.org/officeDocument/2006/relationships/hyperlink" Target="https://github.com/CIRADA-Tools/RM-Tools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964AF-3E28-BFCF-FC6D-0A2AB1C33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70353-B7E0-3869-9085-4E82DC4D9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5570913" cy="2956897"/>
          </a:xfrm>
        </p:spPr>
        <p:txBody>
          <a:bodyPr/>
          <a:lstStyle/>
          <a:p>
            <a:r>
              <a:rPr lang="en-US" cap="none" dirty="0"/>
              <a:t>RM synthesis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431954-BD8D-B93D-F44F-B4EFD0D02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498324"/>
            <a:ext cx="7891272" cy="106984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Wenhui</a:t>
            </a:r>
            <a:r>
              <a:rPr lang="zh-CN" altLang="en-US" sz="2400" dirty="0"/>
              <a:t> </a:t>
            </a:r>
            <a:r>
              <a:rPr lang="en-US" altLang="zh-CN" sz="2400" dirty="0"/>
              <a:t>Jing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zh-CN" altLang="en-US" sz="2400" dirty="0"/>
              <a:t>荆文慧）</a:t>
            </a:r>
            <a:r>
              <a:rPr lang="en-US" altLang="zh-CN" sz="2400" dirty="0"/>
              <a:t>|</a:t>
            </a:r>
            <a:r>
              <a:rPr lang="zh-CN" altLang="en-US" sz="2400" dirty="0"/>
              <a:t> </a:t>
            </a:r>
            <a:r>
              <a:rPr lang="en-US" altLang="zh-CN" sz="2400" dirty="0"/>
              <a:t>Yunnan</a:t>
            </a:r>
            <a:r>
              <a:rPr lang="zh-CN" altLang="en-US" sz="2400" dirty="0"/>
              <a:t> </a:t>
            </a:r>
            <a:r>
              <a:rPr lang="en-US" altLang="zh-CN" sz="2400" dirty="0"/>
              <a:t>University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zh-CN" altLang="en-US" sz="2400" dirty="0"/>
              <a:t>云南大学</a:t>
            </a:r>
            <a:r>
              <a:rPr lang="en-US" altLang="zh-CN" sz="2400" dirty="0"/>
              <a:t>)</a:t>
            </a:r>
          </a:p>
          <a:p>
            <a:r>
              <a:rPr lang="en-US" altLang="zh-CN" sz="2400" dirty="0"/>
              <a:t>2025.07.07</a:t>
            </a:r>
            <a:r>
              <a:rPr lang="zh-CN" altLang="en-US" sz="2400" dirty="0"/>
              <a:t>  </a:t>
            </a:r>
            <a:r>
              <a:rPr lang="en-US" altLang="zh-CN" sz="2400" dirty="0"/>
              <a:t>|</a:t>
            </a:r>
            <a:r>
              <a:rPr lang="zh-CN" altLang="en-US" sz="2400" dirty="0"/>
              <a:t> </a:t>
            </a:r>
            <a:r>
              <a:rPr lang="en-US" altLang="zh-CN" sz="2400" dirty="0"/>
              <a:t>Email:</a:t>
            </a:r>
            <a:r>
              <a:rPr lang="zh-CN" altLang="en-US" sz="2400" dirty="0"/>
              <a:t> </a:t>
            </a:r>
            <a:r>
              <a:rPr lang="en-US" altLang="zh-CN" sz="2400" dirty="0" err="1"/>
              <a:t>wh.jing@outlook.com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82C488-700C-5F88-724C-9CAFA24DAB80}"/>
              </a:ext>
            </a:extLst>
          </p:cNvPr>
          <p:cNvSpPr txBox="1">
            <a:spLocks/>
          </p:cNvSpPr>
          <p:nvPr/>
        </p:nvSpPr>
        <p:spPr>
          <a:xfrm>
            <a:off x="6315679" y="1176099"/>
            <a:ext cx="4824761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sz="96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</a:rPr>
              <a:t>in</a:t>
            </a:r>
            <a:r>
              <a:rPr lang="zh-CN" altLang="en-US" b="1" dirty="0"/>
              <a:t> </a:t>
            </a:r>
            <a:r>
              <a:rPr lang="en-US" altLang="zh-CN" sz="9600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</a:rPr>
              <a:t>practice</a:t>
            </a:r>
            <a:endParaRPr lang="en-US" sz="9600" dirty="0">
              <a:blipFill dpi="0" rotWithShape="1">
                <a:blip r:embed="rId3"/>
                <a:srcRect/>
                <a:tile tx="6350" ty="-127000" sx="65000" sy="64000" flip="none" algn="tl"/>
              </a:blip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05338-B3F1-5AB2-3786-C0273FA34E4C}"/>
              </a:ext>
            </a:extLst>
          </p:cNvPr>
          <p:cNvSpPr txBox="1"/>
          <p:nvPr/>
        </p:nvSpPr>
        <p:spPr>
          <a:xfrm>
            <a:off x="9975273" y="472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536E328-22F2-DA19-E69B-CB7F9E2E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F058-4D4F-414E-97B9-2F8A7EF8CD1A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D5F9295-1602-7EA1-816C-854FEB49F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D11B-7F35-2584-034D-FB077C7F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Obtain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U</a:t>
            </a:r>
            <a:r>
              <a:rPr lang="zh-CN" altLang="en-US" dirty="0"/>
              <a:t> </a:t>
            </a:r>
            <a:r>
              <a:rPr lang="en-US" altLang="zh-CN" dirty="0"/>
              <a:t>cube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A4F4FC-5FF4-48E5-0DFF-93ADC2BED7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5D6C83-BA65-A394-A3AB-EC56C4DC1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41" y="988690"/>
            <a:ext cx="10969539" cy="5869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F6F46-F031-65DC-3116-2292BB120E9E}"/>
              </a:ext>
            </a:extLst>
          </p:cNvPr>
          <p:cNvSpPr txBox="1"/>
          <p:nvPr/>
        </p:nvSpPr>
        <p:spPr>
          <a:xfrm>
            <a:off x="5424401" y="522547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CASDA:</a:t>
            </a:r>
            <a:r>
              <a:rPr lang="zh-CN" altLang="en-US" dirty="0"/>
              <a:t>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en-US" u="sng" dirty="0" err="1">
                <a:solidFill>
                  <a:schemeClr val="accent1">
                    <a:lumMod val="50000"/>
                  </a:schemeClr>
                </a:solidFill>
              </a:rPr>
              <a:t>data.csiro.au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/domain/</a:t>
            </a:r>
            <a:r>
              <a:rPr lang="en-US" u="sng" dirty="0" err="1">
                <a:solidFill>
                  <a:schemeClr val="accent1">
                    <a:lumMod val="50000"/>
                  </a:schemeClr>
                </a:solidFill>
              </a:rPr>
              <a:t>casdaObservation</a:t>
            </a:r>
            <a:endParaRPr lang="en-US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4BAEA7-014C-76BB-DF5E-2BF0538BC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8734" y="2974693"/>
            <a:ext cx="7234177" cy="1122235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4113E-51ED-2E8F-B943-D49AD47F71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04"/>
          <a:stretch>
            <a:fillRect/>
          </a:stretch>
        </p:blipFill>
        <p:spPr>
          <a:xfrm>
            <a:off x="5775452" y="4188941"/>
            <a:ext cx="6330050" cy="177208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109D69-DDD0-1DEB-E73D-021043E73373}"/>
              </a:ext>
            </a:extLst>
          </p:cNvPr>
          <p:cNvSpPr txBox="1"/>
          <p:nvPr/>
        </p:nvSpPr>
        <p:spPr>
          <a:xfrm>
            <a:off x="9242854" y="4188941"/>
            <a:ext cx="2749471" cy="36933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/>
              <a:t>Please</a:t>
            </a:r>
            <a:r>
              <a:rPr lang="zh-CN" altLang="en-US" dirty="0"/>
              <a:t> </a:t>
            </a:r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account!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E8865-3C44-86AD-C181-70604F66C5CC}"/>
              </a:ext>
            </a:extLst>
          </p:cNvPr>
          <p:cNvSpPr txBox="1"/>
          <p:nvPr/>
        </p:nvSpPr>
        <p:spPr>
          <a:xfrm>
            <a:off x="1717588" y="4263501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AS203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POSSUM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46F9CB6-2B2E-3A4B-4598-DA669E7E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2BBFD-C889-FD47-A9A4-915BED8932F9}" type="datetime1">
              <a:rPr lang="en-AU" smtClean="0"/>
              <a:t>7/7/2025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FCACE31-623D-6377-5CE1-DE42D3307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C7EEE6-150B-16AA-2586-F51F5C89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51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38EDDE-08F1-BCBD-DCF2-39D93AB2A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65" y="430609"/>
            <a:ext cx="11775677" cy="627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5EF0A-0098-760D-98DC-A7F45BA37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55" y="372630"/>
            <a:ext cx="7772400" cy="61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ED4374-895C-8EE2-C65C-8357D1CBF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48" y="198999"/>
            <a:ext cx="10930004" cy="2637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468031-C88F-E2F7-B8CA-8D5D451A2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48" y="2945352"/>
            <a:ext cx="8945880" cy="33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560C69-5FAD-9357-55D0-43B5E53148AA}"/>
              </a:ext>
            </a:extLst>
          </p:cNvPr>
          <p:cNvSpPr txBox="1"/>
          <p:nvPr/>
        </p:nvSpPr>
        <p:spPr>
          <a:xfrm>
            <a:off x="684289" y="2437832"/>
            <a:ext cx="588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tutorial:</a:t>
            </a:r>
            <a:r>
              <a:rPr lang="zh-CN" altLang="en-US" dirty="0"/>
              <a:t> </a:t>
            </a:r>
            <a:r>
              <a:rPr lang="en-US" altLang="zh-CN" dirty="0"/>
              <a:t>Resolution:</a:t>
            </a:r>
            <a:r>
              <a:rPr lang="zh-CN" altLang="en-US" dirty="0"/>
              <a:t> </a:t>
            </a:r>
            <a:r>
              <a:rPr lang="en-US" altLang="zh-CN" dirty="0"/>
              <a:t>20</a:t>
            </a:r>
            <a:r>
              <a:rPr lang="zh-CN" altLang="en-US" dirty="0"/>
              <a:t> </a:t>
            </a:r>
            <a:r>
              <a:rPr lang="en-US" altLang="zh-CN" dirty="0"/>
              <a:t>arcsec,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size: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arcsec.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EF281F-4119-9D8C-04D1-2D7B502F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running</a:t>
            </a:r>
            <a:r>
              <a:rPr lang="zh-CN" altLang="en-US" dirty="0"/>
              <a:t> </a:t>
            </a:r>
            <a:r>
              <a:rPr lang="en-US" altLang="zh-CN" dirty="0"/>
              <a:t>RM-Tools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49CF3-19D4-2C8E-0F76-084EF80615D5}"/>
              </a:ext>
            </a:extLst>
          </p:cNvPr>
          <p:cNvSpPr txBox="1"/>
          <p:nvPr/>
        </p:nvSpPr>
        <p:spPr>
          <a:xfrm>
            <a:off x="684289" y="1357725"/>
            <a:ext cx="8575168" cy="871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Must: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Convolve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them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to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the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same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resolution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(Tool:</a:t>
            </a:r>
            <a:r>
              <a:rPr lang="zh-CN" altLang="en-US" dirty="0"/>
              <a:t> </a:t>
            </a:r>
            <a:r>
              <a:rPr lang="en-US" altLang="zh-CN" dirty="0">
                <a:hlinkClick r:id="rId3"/>
              </a:rPr>
              <a:t>RACS-tools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ASKAP)</a:t>
            </a:r>
            <a:r>
              <a:rPr lang="zh-CN" altLang="en-US" dirty="0"/>
              <a:t> 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Optional:</a:t>
            </a:r>
            <a:r>
              <a:rPr lang="zh-CN" altLang="en-US" dirty="0"/>
              <a:t> </a:t>
            </a:r>
            <a:r>
              <a:rPr lang="en-US" altLang="zh-CN" dirty="0"/>
              <a:t>Regird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4D65B7-6F7D-34C7-5037-BC704EEAB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BC43-8F69-C84C-A980-18F3D5AC4526}" type="datetime1">
              <a:rPr lang="en-AU" smtClean="0"/>
              <a:t>7/7/2025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74C5BA-80FA-DBFB-1E78-DEF018A7A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483788-6045-ADE8-5D06-75DC3125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49880-D2D9-5147-6B82-1FEE3154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410" b="16031"/>
          <a:stretch>
            <a:fillRect/>
          </a:stretch>
        </p:blipFill>
        <p:spPr>
          <a:xfrm>
            <a:off x="1051884" y="2868321"/>
            <a:ext cx="10489842" cy="37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01B48-9249-075B-7F10-81C8D5F7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1d</a:t>
            </a:r>
            <a:r>
              <a:rPr lang="zh-CN" altLang="en-US" dirty="0"/>
              <a:t> </a:t>
            </a:r>
            <a:r>
              <a:rPr lang="en-US" altLang="zh-CN" dirty="0"/>
              <a:t>analysis: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spectrum</a:t>
            </a:r>
            <a:r>
              <a:rPr lang="zh-CN" altLang="en-US" dirty="0"/>
              <a:t> </a:t>
            </a:r>
            <a:r>
              <a:rPr lang="en-US" altLang="zh-CN" dirty="0"/>
              <a:t>toward</a:t>
            </a:r>
            <a:r>
              <a:rPr lang="zh-CN" altLang="en-US" dirty="0"/>
              <a:t> </a:t>
            </a:r>
            <a:r>
              <a:rPr lang="en-US" altLang="zh-CN" dirty="0"/>
              <a:t>pulsar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4254F-6EEC-A8B2-ACF7-C069DF6DFD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6766" y="1296366"/>
            <a:ext cx="10817667" cy="173122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position,</a:t>
            </a:r>
            <a:r>
              <a:rPr lang="zh-CN" altLang="en-US" dirty="0"/>
              <a:t> </a:t>
            </a:r>
            <a:r>
              <a:rPr lang="en-US" altLang="zh-CN" dirty="0"/>
              <a:t>extract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Stokes</a:t>
            </a:r>
            <a:r>
              <a:rPr lang="zh-CN" altLang="en-US" dirty="0"/>
              <a:t> </a:t>
            </a:r>
            <a:r>
              <a:rPr lang="en-US" altLang="zh-CN" dirty="0"/>
              <a:t>Q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U</a:t>
            </a:r>
            <a:r>
              <a:rPr lang="zh-CN" altLang="en-US" dirty="0"/>
              <a:t> </a:t>
            </a:r>
            <a:r>
              <a:rPr lang="en-US" altLang="zh-CN" dirty="0"/>
              <a:t>data.</a:t>
            </a:r>
            <a:r>
              <a:rPr lang="zh-CN" altLang="en-US" dirty="0"/>
              <a:t> </a:t>
            </a:r>
            <a:endParaRPr lang="en-AU" altLang="zh-CN" dirty="0"/>
          </a:p>
          <a:p>
            <a:pPr marL="457200" indent="-457200">
              <a:buAutoNum type="arabicPeriod"/>
            </a:pPr>
            <a:r>
              <a:rPr lang="en-US" altLang="zh-CN" dirty="0"/>
              <a:t>Wrote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file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columns:</a:t>
            </a:r>
            <a:r>
              <a:rPr lang="zh-CN" altLang="en-US" dirty="0"/>
              <a:t> </a:t>
            </a:r>
            <a:r>
              <a:rPr lang="en-AU" dirty="0">
                <a:latin typeface="Songti TC" panose="02010600040101010101" pitchFamily="2" charset="-120"/>
                <a:ea typeface="Songti TC" panose="02010600040101010101" pitchFamily="2" charset="-120"/>
              </a:rPr>
              <a:t>G282_1d_149-78.dat</a:t>
            </a:r>
            <a:endParaRPr lang="en-AU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1" indent="0">
              <a:buNone/>
            </a:pPr>
            <a:r>
              <a:rPr lang="zh-CN" altLang="en-US" dirty="0"/>
              <a:t>    </a:t>
            </a:r>
            <a:r>
              <a:rPr lang="en-US" altLang="zh-CN" dirty="0"/>
              <a:t>[</a:t>
            </a:r>
            <a:r>
              <a:rPr lang="en-US" altLang="zh-CN" dirty="0" err="1"/>
              <a:t>freq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Q,</a:t>
            </a:r>
            <a:r>
              <a:rPr lang="zh-CN" altLang="en-US" dirty="0"/>
              <a:t> </a:t>
            </a:r>
            <a:r>
              <a:rPr lang="en-US" altLang="zh-CN" dirty="0"/>
              <a:t>U,</a:t>
            </a:r>
            <a:r>
              <a:rPr lang="zh-CN" altLang="en-US" dirty="0"/>
              <a:t> </a:t>
            </a:r>
            <a:r>
              <a:rPr lang="en-US" altLang="zh-CN" dirty="0" err="1"/>
              <a:t>Q_error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U_error</a:t>
            </a:r>
            <a:r>
              <a:rPr lang="en-US" altLang="zh-CN" dirty="0"/>
              <a:t>]</a:t>
            </a:r>
            <a:r>
              <a:rPr lang="zh-CN" altLang="en-US" dirty="0"/>
              <a:t> </a:t>
            </a:r>
            <a:r>
              <a:rPr lang="en-US" altLang="zh-CN" dirty="0"/>
              <a:t>(We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3e-5</a:t>
            </a:r>
            <a:r>
              <a:rPr lang="zh-CN" altLang="en-US" dirty="0"/>
              <a:t> </a:t>
            </a:r>
            <a:r>
              <a:rPr lang="en-US" altLang="zh-CN" dirty="0"/>
              <a:t>Jy/beam</a:t>
            </a:r>
            <a:r>
              <a:rPr lang="zh-CN" altLang="en-US" dirty="0"/>
              <a:t> </a:t>
            </a:r>
            <a:r>
              <a:rPr lang="en-US" altLang="zh-CN" dirty="0"/>
              <a:t>here)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D1068-17E9-123C-8FDD-08E15D18C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04" y="2755743"/>
            <a:ext cx="12020111" cy="3830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AB3E09-9CC4-952A-80A2-177BCC789C3E}"/>
              </a:ext>
            </a:extLst>
          </p:cNvPr>
          <p:cNvSpPr txBox="1"/>
          <p:nvPr/>
        </p:nvSpPr>
        <p:spPr>
          <a:xfrm>
            <a:off x="2866767" y="5721863"/>
            <a:ext cx="96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Stokes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I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C6846-99A3-92C7-B370-2E8989BB12BC}"/>
              </a:ext>
            </a:extLst>
          </p:cNvPr>
          <p:cNvSpPr txBox="1"/>
          <p:nvPr/>
        </p:nvSpPr>
        <p:spPr>
          <a:xfrm>
            <a:off x="6719300" y="5684793"/>
            <a:ext cx="107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Stokes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Q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FCE792-015B-2339-94A3-9A3CCD6C84EB}"/>
              </a:ext>
            </a:extLst>
          </p:cNvPr>
          <p:cNvSpPr txBox="1"/>
          <p:nvPr/>
        </p:nvSpPr>
        <p:spPr>
          <a:xfrm>
            <a:off x="10905880" y="5721863"/>
            <a:ext cx="107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Stokes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U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501B4F4-8CAB-4438-4633-EB91B7FAB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5041-3292-DE4F-A59E-5F8E5AE84C1E}" type="datetime1">
              <a:rPr lang="en-AU" smtClean="0"/>
              <a:t>7/7/2025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4A1854D-D38F-A3FB-7A74-9E1C44D23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FDBDB75-F651-B847-8309-D23FECA7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09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EC74-E8FF-F1F0-CA17-36E423DEE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A2A7E54-D122-9C8A-6B5A-2B10B353A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087-CB33-7F41-86DF-B14429D6AE9D}" type="datetime1">
              <a:rPr lang="en-AU" smtClean="0"/>
              <a:t>7/7/2025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D796FBE-79EC-C6DB-7135-FE1D22E12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122F319-3619-EA03-12C0-ECBBCA9C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D95DB-2F5A-3D71-164D-849393AE820D}"/>
              </a:ext>
            </a:extLst>
          </p:cNvPr>
          <p:cNvSpPr txBox="1"/>
          <p:nvPr/>
        </p:nvSpPr>
        <p:spPr>
          <a:xfrm>
            <a:off x="827382" y="2147455"/>
            <a:ext cx="123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Frequency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C0E3C6-C2EF-0183-40D5-A89E75BB2085}"/>
                  </a:ext>
                </a:extLst>
              </p:cNvPr>
              <p:cNvSpPr txBox="1"/>
              <p:nvPr/>
            </p:nvSpPr>
            <p:spPr>
              <a:xfrm>
                <a:off x="-1605610" y="4714331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C0E3C6-C2EF-0183-40D5-A89E75BB2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05610" y="4714331"/>
                <a:ext cx="6096000" cy="369332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2E3533F-260F-0080-9B60-2AD898594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953" y="1111349"/>
            <a:ext cx="6567056" cy="52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3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2A9F16D-5189-4589-30C3-2DC5CF9C105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17479" y="1918890"/>
            <a:ext cx="9245600" cy="450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543FAB-F49B-47CF-AE94-F4EBDF83E36C}"/>
                  </a:ext>
                </a:extLst>
              </p:cNvPr>
              <p:cNvSpPr txBox="1"/>
              <p:nvPr/>
            </p:nvSpPr>
            <p:spPr>
              <a:xfrm>
                <a:off x="8038907" y="2698538"/>
                <a:ext cx="3868367" cy="25337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-l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max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searched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do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not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AU" dirty="0"/>
                  <a:t>max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(8080)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-d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steps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1/3</a:t>
                </a:r>
                <a:r>
                  <a:rPr lang="zh-CN" altLang="en-US" dirty="0"/>
                  <a:t> </a:t>
                </a:r>
                <a:r>
                  <a:rPr lang="en-AU" dirty="0"/>
                  <a:t>FWHM of RMSF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enough</a:t>
                </a:r>
                <a:r>
                  <a:rPr lang="zh-CN" altLang="en-US" dirty="0"/>
                  <a:t> </a:t>
                </a:r>
                <a:endParaRPr lang="en-AU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-S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save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plot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–D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show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debug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plot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543FAB-F49B-47CF-AE94-F4EBDF83E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907" y="2698538"/>
                <a:ext cx="3868367" cy="2533707"/>
              </a:xfrm>
              <a:prstGeom prst="rect">
                <a:avLst/>
              </a:prstGeom>
              <a:blipFill>
                <a:blip r:embed="rId4"/>
                <a:stretch>
                  <a:fillRect l="-1639" r="-65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FF87F17C-8E79-6244-EB91-F7DBA1217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rmsynth1d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628B1F-3AFA-3B75-9388-26939F78F1B4}"/>
                  </a:ext>
                </a:extLst>
              </p:cNvPr>
              <p:cNvSpPr txBox="1"/>
              <p:nvPr/>
            </p:nvSpPr>
            <p:spPr>
              <a:xfrm>
                <a:off x="617479" y="1383957"/>
                <a:ext cx="73760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Find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peaks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from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-2000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2000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rad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with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step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10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rad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628B1F-3AFA-3B75-9388-26939F78F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79" y="1383957"/>
                <a:ext cx="7376058" cy="369332"/>
              </a:xfrm>
              <a:prstGeom prst="rect">
                <a:avLst/>
              </a:prstGeom>
              <a:blipFill>
                <a:blip r:embed="rId5"/>
                <a:stretch>
                  <a:fillRect l="-687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F4DDB55-D3F1-7FE5-0023-09054017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A833-457E-AB42-A923-2B815C23B7BD}" type="datetime1">
              <a:rPr lang="en-AU" smtClean="0"/>
              <a:t>7/7/2025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8C3CA92-B6F8-ABA9-8999-92925478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B03F041-E65F-FA71-8531-402C2C1A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B7464-18BC-A237-0734-C3AF00387640}"/>
              </a:ext>
            </a:extLst>
          </p:cNvPr>
          <p:cNvSpPr/>
          <p:nvPr/>
        </p:nvSpPr>
        <p:spPr>
          <a:xfrm>
            <a:off x="617479" y="1918890"/>
            <a:ext cx="7196485" cy="256274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6269CE-F788-516E-0FBE-EB33A91A9D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16"/>
          <a:stretch>
            <a:fillRect/>
          </a:stretch>
        </p:blipFill>
        <p:spPr>
          <a:xfrm>
            <a:off x="5854795" y="2716663"/>
            <a:ext cx="6322282" cy="4085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3712FE-5FE4-6FC2-A494-00306C8E5C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207" b="3872"/>
          <a:stretch>
            <a:fillRect/>
          </a:stretch>
        </p:blipFill>
        <p:spPr>
          <a:xfrm>
            <a:off x="92317" y="3888077"/>
            <a:ext cx="5957455" cy="25393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E3347F0-A421-DC23-9F6C-5F56FAB2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33510"/>
            <a:ext cx="11210544" cy="557784"/>
          </a:xfrm>
        </p:spPr>
        <p:txBody>
          <a:bodyPr/>
          <a:lstStyle/>
          <a:p>
            <a:r>
              <a:rPr lang="en-US" altLang="zh-CN" dirty="0"/>
              <a:t>rmsynth1d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1F9329-EC78-26FE-F963-D7C2072D56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201"/>
          <a:stretch>
            <a:fillRect/>
          </a:stretch>
        </p:blipFill>
        <p:spPr>
          <a:xfrm>
            <a:off x="333758" y="1550057"/>
            <a:ext cx="4902200" cy="1941451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92BC15-5073-A3BC-A17E-D9AAB278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EEC0-44AB-5044-AAF4-C06A3D2B680D}" type="datetime1">
              <a:rPr lang="en-AU" smtClean="0"/>
              <a:t>7/7/2025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E655223-BB20-4D02-89D9-48EA51FA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2E3B618-2F31-DF06-0763-5BD5BB6A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18</a:t>
            </a:fld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12A5740A-32C4-5586-8295-766735744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53042" y="2336160"/>
            <a:ext cx="333758" cy="38050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8F47F-E63F-4478-DBD5-25CC8D11CE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02" b="50416"/>
          <a:stretch>
            <a:fillRect/>
          </a:stretch>
        </p:blipFill>
        <p:spPr>
          <a:xfrm>
            <a:off x="5854794" y="-37584"/>
            <a:ext cx="6322283" cy="252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31F1-1FBA-0498-9F83-9270EC8E2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545D7-9559-9E5B-EEC9-43FD8B561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846" y="1713457"/>
            <a:ext cx="5788154" cy="3830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F574B-9530-98E3-F40F-A3E1B057CB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94" b="375"/>
          <a:stretch>
            <a:fillRect/>
          </a:stretch>
        </p:blipFill>
        <p:spPr>
          <a:xfrm>
            <a:off x="0" y="1745287"/>
            <a:ext cx="5671751" cy="370404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B27A6-73A9-7EB0-CD2E-D49F5F3D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229D6-439B-DA45-932C-1BA41338F92F}" type="datetime1">
              <a:rPr lang="en-AU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47044-F2C1-0422-8215-042B273BE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79673-BFF4-5EFD-4C40-8FFDF931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44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8B3958-9614-EE6C-9969-E3BAA897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Goals</a:t>
            </a:r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B04C0540-67AB-ABBB-A7C0-36F0E8B43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6900" y="2124635"/>
            <a:ext cx="11210543" cy="4092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Ø"/>
              <a:defRPr lang="en-US"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Ø"/>
              <a:defRPr lang="en-US"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Ø"/>
              <a:defRPr lang="en-US"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Ø"/>
              <a:defRPr lang="en-US"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Ø"/>
              <a:defRPr lang="en-US"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altLang="zh-CN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38CA9C-5D0C-ACB1-CA74-07B41C57D7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1" y="1561171"/>
            <a:ext cx="10821598" cy="4754707"/>
          </a:xfrm>
        </p:spPr>
        <p:txBody>
          <a:bodyPr numCol="2">
            <a:normAutofit fontScale="92500" lnSpcReduction="10000"/>
          </a:bodyPr>
          <a:lstStyle/>
          <a:p>
            <a:r>
              <a:rPr lang="en-US" altLang="zh-CN" sz="2400" dirty="0"/>
              <a:t>Tutorial:</a:t>
            </a:r>
            <a:r>
              <a:rPr lang="zh-CN" altLang="en-US" sz="2400" dirty="0"/>
              <a:t> </a:t>
            </a:r>
            <a:r>
              <a:rPr lang="en-AU" sz="2400" dirty="0" err="1">
                <a:latin typeface="Songti TC" panose="02010600040101010101" pitchFamily="2" charset="-120"/>
                <a:ea typeface="Songti TC" panose="02010600040101010101" pitchFamily="2" charset="-120"/>
              </a:rPr>
              <a:t>polarization_tutorial</a:t>
            </a:r>
            <a:endParaRPr lang="en-US" altLang="zh-CN" sz="24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/>
            <a:r>
              <a:rPr lang="en-US" altLang="zh-CN" sz="2400" dirty="0" err="1">
                <a:latin typeface="Songti TC" panose="02010600040101010101" pitchFamily="2" charset="-120"/>
                <a:ea typeface="Songti TC" panose="02010600040101010101" pitchFamily="2" charset="-120"/>
              </a:rPr>
              <a:t>fits_cube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: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Stokes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I,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Q,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U</a:t>
            </a:r>
            <a:endParaRPr lang="en-US" altLang="zh-CN" sz="2400" dirty="0"/>
          </a:p>
          <a:p>
            <a:pPr lvl="2"/>
            <a:r>
              <a:rPr lang="en-US" altLang="zh-CN" sz="2600" dirty="0">
                <a:latin typeface="Songti TC" panose="02010600040101010101" pitchFamily="2" charset="-120"/>
                <a:ea typeface="Songti TC" panose="02010600040101010101" pitchFamily="2" charset="-120"/>
              </a:rPr>
              <a:t>spectrum_1d</a:t>
            </a:r>
          </a:p>
          <a:p>
            <a:pPr lvl="2"/>
            <a:r>
              <a:rPr lang="en-US" altLang="zh-CN" sz="2400" dirty="0" err="1">
                <a:latin typeface="Songti TC" panose="02010600040101010101" pitchFamily="2" charset="-120"/>
                <a:ea typeface="Songti TC" panose="02010600040101010101" pitchFamily="2" charset="-120"/>
              </a:rPr>
              <a:t>src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: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AU" altLang="zh-CN" sz="2400" b="1" dirty="0" err="1">
                <a:latin typeface="Songti TC" panose="02010600040101010101" pitchFamily="2" charset="-120"/>
                <a:ea typeface="Songti TC" panose="02010600040101010101" pitchFamily="2" charset="-120"/>
              </a:rPr>
              <a:t>tutorial.ipynb</a:t>
            </a:r>
            <a:endParaRPr lang="en-AU" altLang="zh-CN" sz="2400" b="1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/>
            <a:endParaRPr lang="en-US" altLang="zh-CN" sz="2400" b="1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sz="2400" dirty="0"/>
              <a:t>Tools:</a:t>
            </a:r>
          </a:p>
          <a:p>
            <a:pPr marL="745236" lvl="2" indent="-342900"/>
            <a:r>
              <a:rPr lang="en-US" altLang="zh-CN" sz="2400" dirty="0"/>
              <a:t>RM-Tools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pip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install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</a:rPr>
              <a:t>RM-Tools</a:t>
            </a:r>
            <a:r>
              <a:rPr lang="en-US" altLang="zh-CN" sz="2400" dirty="0"/>
              <a:t>)</a:t>
            </a:r>
          </a:p>
          <a:p>
            <a:pPr marL="745236" lvl="2" indent="-342900"/>
            <a:r>
              <a:rPr lang="en-AU" sz="2400" dirty="0"/>
              <a:t>visualization</a:t>
            </a:r>
            <a:r>
              <a:rPr lang="zh-CN" altLang="en-US" sz="2400" dirty="0"/>
              <a:t> </a:t>
            </a:r>
            <a:r>
              <a:rPr lang="en-US" altLang="zh-CN" sz="2400" dirty="0"/>
              <a:t>software:</a:t>
            </a:r>
            <a:r>
              <a:rPr lang="zh-CN" altLang="en-US" sz="2400" dirty="0"/>
              <a:t> </a:t>
            </a:r>
            <a:endParaRPr lang="en-AU" altLang="zh-CN" sz="2400" dirty="0"/>
          </a:p>
          <a:p>
            <a:pPr marL="1202436" lvl="3" indent="-342900"/>
            <a:r>
              <a:rPr lang="en-US" altLang="zh-CN" sz="2400" b="1" dirty="0"/>
              <a:t>carta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ds9,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kvis</a:t>
            </a:r>
            <a:r>
              <a:rPr lang="en-US" altLang="zh-CN" sz="2400" dirty="0"/>
              <a:t>...</a:t>
            </a:r>
          </a:p>
          <a:p>
            <a:endParaRPr lang="en-US" altLang="zh-CN" sz="2400" dirty="0"/>
          </a:p>
          <a:p>
            <a:r>
              <a:rPr lang="en-US" altLang="zh-CN" sz="2400" dirty="0"/>
              <a:t>Dataset</a:t>
            </a:r>
          </a:p>
          <a:p>
            <a:pPr lvl="2" indent="-342900"/>
            <a:r>
              <a:rPr lang="en-US" altLang="zh-CN" sz="2400" dirty="0"/>
              <a:t>ASKAP</a:t>
            </a:r>
          </a:p>
          <a:p>
            <a:pPr lvl="2" indent="-342900"/>
            <a:r>
              <a:rPr lang="en-US" altLang="zh-CN" sz="2400" dirty="0"/>
              <a:t>FAST</a:t>
            </a:r>
          </a:p>
          <a:p>
            <a:pPr lvl="2" indent="-342900"/>
            <a:endParaRPr lang="en-US" altLang="zh-CN" sz="2400" dirty="0"/>
          </a:p>
          <a:p>
            <a:r>
              <a:rPr lang="en-US" altLang="zh-CN" sz="2400" dirty="0"/>
              <a:t>Goals</a:t>
            </a:r>
          </a:p>
          <a:p>
            <a:pPr lvl="2"/>
            <a:r>
              <a:rPr lang="en-US" altLang="zh-CN" sz="2400" dirty="0"/>
              <a:t>U</a:t>
            </a:r>
            <a:r>
              <a:rPr lang="en-AU" sz="2400" dirty="0" err="1"/>
              <a:t>nderstand</a:t>
            </a:r>
            <a:r>
              <a:rPr lang="en-AU" sz="2400" dirty="0"/>
              <a:t> the basic workflow of </a:t>
            </a:r>
            <a:r>
              <a:rPr lang="en-AU" sz="2400" b="1" dirty="0"/>
              <a:t>RM synthesis</a:t>
            </a:r>
            <a:endParaRPr lang="en-AU" sz="2400" dirty="0"/>
          </a:p>
          <a:p>
            <a:pPr lvl="2"/>
            <a:r>
              <a:rPr lang="en-US" altLang="zh-CN" sz="2400" dirty="0"/>
              <a:t>H</a:t>
            </a:r>
            <a:r>
              <a:rPr lang="en-AU" sz="2400" dirty="0"/>
              <a:t>ow to use </a:t>
            </a:r>
            <a:r>
              <a:rPr lang="en-AU" sz="2400" b="1" dirty="0"/>
              <a:t>RM-tools</a:t>
            </a:r>
            <a:r>
              <a:rPr lang="en-AU" sz="2400" dirty="0"/>
              <a:t> on both 1D and 3D datasets.</a:t>
            </a:r>
            <a:endParaRPr lang="en-AU" altLang="zh-CN" sz="2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0515BD-0B13-2B38-0982-15A7E89F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55565-E4E8-9546-8B84-89A99C8BC267}" type="datetime1">
              <a:rPr lang="en-AU" smtClean="0"/>
              <a:t>7/7/2025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7D77C66-2CC8-3B30-92C4-13863CFC2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05276D-1EB1-BACE-21E8-E9B743A5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0538B5-7FE8-DD4C-E751-DA32BE730D67}"/>
              </a:ext>
            </a:extLst>
          </p:cNvPr>
          <p:cNvSpPr txBox="1"/>
          <p:nvPr/>
        </p:nvSpPr>
        <p:spPr>
          <a:xfrm>
            <a:off x="1599211" y="5817637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cartavis.org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6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DB8AC-3453-8A1B-4DAC-30B2D140D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51753" cy="38723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6D882-BEFA-EBE4-022C-194D8CCA2C09}"/>
              </a:ext>
            </a:extLst>
          </p:cNvPr>
          <p:cNvSpPr txBox="1"/>
          <p:nvPr/>
        </p:nvSpPr>
        <p:spPr>
          <a:xfrm>
            <a:off x="2508741" y="1787224"/>
            <a:ext cx="6593856" cy="523220"/>
          </a:xfrm>
          <a:prstGeom prst="rect">
            <a:avLst/>
          </a:prstGeom>
          <a:solidFill>
            <a:srgbClr val="262626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Now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let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run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RM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synthesis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on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each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pixel!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0BB67-60C6-29CE-1F8E-93F5ED7E55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353" b="647"/>
          <a:stretch>
            <a:fillRect/>
          </a:stretch>
        </p:blipFill>
        <p:spPr>
          <a:xfrm>
            <a:off x="1061021" y="3581401"/>
            <a:ext cx="8990532" cy="315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5055-3C01-2BE9-8630-E1194D13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RM</a:t>
            </a:r>
            <a:r>
              <a:rPr lang="zh-CN" altLang="en-US" dirty="0"/>
              <a:t> </a:t>
            </a:r>
            <a:r>
              <a:rPr lang="en-US" altLang="zh-CN" dirty="0"/>
              <a:t>synthesis</a:t>
            </a:r>
            <a:r>
              <a:rPr lang="zh-CN" altLang="en-US" dirty="0"/>
              <a:t> </a:t>
            </a:r>
            <a:r>
              <a:rPr lang="en-US" altLang="zh-CN" dirty="0"/>
              <a:t>3d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5AC37B-ACC4-7158-8B11-F3A230A39F98}"/>
              </a:ext>
            </a:extLst>
          </p:cNvPr>
          <p:cNvSpPr txBox="1"/>
          <p:nvPr/>
        </p:nvSpPr>
        <p:spPr>
          <a:xfrm>
            <a:off x="647218" y="2986268"/>
            <a:ext cx="834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requires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Stokes</a:t>
            </a:r>
            <a:r>
              <a:rPr lang="zh-CN" altLang="en-US" dirty="0"/>
              <a:t> </a:t>
            </a:r>
            <a:r>
              <a:rPr lang="en-US" altLang="zh-CN" dirty="0"/>
              <a:t>Q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U</a:t>
            </a:r>
            <a:r>
              <a:rPr lang="zh-CN" altLang="en-US" dirty="0"/>
              <a:t> </a:t>
            </a:r>
            <a:r>
              <a:rPr lang="en-US" altLang="zh-CN" dirty="0"/>
              <a:t>cubes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file</a:t>
            </a:r>
            <a:r>
              <a:rPr lang="zh-CN" altLang="en-US" dirty="0"/>
              <a:t> </a:t>
            </a:r>
            <a:r>
              <a:rPr lang="en-US" altLang="zh-CN" dirty="0"/>
              <a:t>that contains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frequency</a:t>
            </a:r>
            <a:r>
              <a:rPr lang="zh-CN" altLang="en-US" dirty="0"/>
              <a:t> </a:t>
            </a:r>
            <a:r>
              <a:rPr lang="en-US" altLang="zh-CN" dirty="0"/>
              <a:t>array.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5910E-2C2E-8081-C93B-DD0AF4646F90}"/>
              </a:ext>
            </a:extLst>
          </p:cNvPr>
          <p:cNvSpPr txBox="1"/>
          <p:nvPr/>
        </p:nvSpPr>
        <p:spPr>
          <a:xfrm>
            <a:off x="973178" y="5326475"/>
            <a:ext cx="6052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Note:</a:t>
            </a:r>
            <a:endParaRPr lang="en-AU" altLang="zh-CN" dirty="0"/>
          </a:p>
          <a:p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works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ASKAP</a:t>
            </a:r>
            <a:r>
              <a:rPr lang="zh-CN" altLang="en-US" dirty="0"/>
              <a:t> </a:t>
            </a:r>
            <a:r>
              <a:rPr lang="en-US" altLang="zh-CN" dirty="0" err="1"/>
              <a:t>datacube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CASDA.</a:t>
            </a:r>
            <a:r>
              <a:rPr lang="zh-CN" altLang="en-US" dirty="0"/>
              <a:t> </a:t>
            </a:r>
            <a:endParaRPr lang="en-AU" altLang="zh-CN" dirty="0"/>
          </a:p>
          <a:p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wrote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scripts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dataset.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DFD89-9912-7508-0671-A36854BADDC9}"/>
              </a:ext>
            </a:extLst>
          </p:cNvPr>
          <p:cNvSpPr txBox="1"/>
          <p:nvPr/>
        </p:nvSpPr>
        <p:spPr>
          <a:xfrm>
            <a:off x="721902" y="3977059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Extracted</a:t>
            </a:r>
            <a:r>
              <a:rPr lang="zh-CN" altLang="en-US" b="1" dirty="0"/>
              <a:t> </a:t>
            </a:r>
            <a:r>
              <a:rPr lang="en-US" altLang="zh-CN" b="1" dirty="0"/>
              <a:t>frequencies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B18F33-865D-A3BA-16F5-8C9A3DA0B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218" y="3977059"/>
            <a:ext cx="8719204" cy="2450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78036CF-ABF2-0A9A-2827-6C9D6512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1AC7-C67A-4C4D-8252-38741FC83FA8}" type="datetime1">
              <a:rPr lang="en-AU" smtClean="0"/>
              <a:t>7/7/2025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9CB2E43-6FB3-8F57-19F6-1E55EE97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0D4B321-ACF1-B5A5-7919-79FCF113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BE0BC-B233-0B39-B08A-2B08500C9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18" y="1244184"/>
            <a:ext cx="8492662" cy="1742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0298A6-B509-4485-E407-76F61716A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02" y="4550310"/>
            <a:ext cx="10262502" cy="6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20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23F0-4A17-41F1-E3CF-FFBF65EA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rmsynth3d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7410450-6B53-9B70-5774-1468748D08E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21275" y="1204184"/>
            <a:ext cx="7920681" cy="54707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68E290-262B-0CBD-9154-ECFDFFA4B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1275" y="1204184"/>
            <a:ext cx="6981568" cy="463978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60BD83F9-F4AA-9E5A-7A3D-88F0EDFE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181C-59A4-8C4E-A677-9DD6F0B68270}" type="datetime1">
              <a:rPr lang="en-AU" smtClean="0"/>
              <a:t>7/7/2025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F33B5FB-C8FC-9A46-CAEE-CBE90355C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FB048BF-B585-E6D5-14E5-E9ABDA7B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2AF42E-BD87-5836-ED54-413D7055995D}"/>
                  </a:ext>
                </a:extLst>
              </p:cNvPr>
              <p:cNvSpPr txBox="1"/>
              <p:nvPr/>
            </p:nvSpPr>
            <p:spPr>
              <a:xfrm>
                <a:off x="7850980" y="2065164"/>
                <a:ext cx="4070730" cy="25337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-l</a:t>
                </a:r>
                <a:r>
                  <a:rPr lang="zh-CN" altLang="en-US" dirty="0"/>
                  <a:t>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max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searched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do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not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than</a:t>
                </a:r>
                <a:r>
                  <a:rPr lang="zh-CN" altLang="en-US" dirty="0"/>
                  <a:t> </a:t>
                </a:r>
                <a:r>
                  <a:rPr lang="en-AU" dirty="0"/>
                  <a:t>max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(8080)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-d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steps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1/3</a:t>
                </a:r>
                <a:r>
                  <a:rPr lang="zh-CN" altLang="en-US" dirty="0"/>
                  <a:t> </a:t>
                </a:r>
                <a:r>
                  <a:rPr lang="en-AU" dirty="0"/>
                  <a:t>FWHM of RMSF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enough</a:t>
                </a:r>
                <a:r>
                  <a:rPr lang="zh-CN" altLang="en-US" dirty="0"/>
                  <a:t> </a:t>
                </a:r>
                <a:endParaRPr lang="en-AU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-o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set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prefix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products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You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find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products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../</a:t>
                </a:r>
                <a:r>
                  <a:rPr lang="en-US" altLang="zh-CN" dirty="0" err="1"/>
                  <a:t>rmproducts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2AF42E-BD87-5836-ED54-413D70559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980" y="2065164"/>
                <a:ext cx="4070730" cy="2533707"/>
              </a:xfrm>
              <a:prstGeom prst="rect">
                <a:avLst/>
              </a:prstGeom>
              <a:blipFill>
                <a:blip r:embed="rId4"/>
                <a:stretch>
                  <a:fillRect l="-1558" r="-312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86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DDA639-CA3F-2EC7-012E-6F689BEC33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FDF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cube</a:t>
                </a:r>
                <a:r>
                  <a:rPr lang="zh-CN" altLang="en-US" dirty="0"/>
                  <a:t> </a:t>
                </a:r>
                <a:r>
                  <a:rPr lang="en-US" altLang="zh-CN" sz="2000" dirty="0"/>
                  <a:t>(RM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range: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-200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~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+200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rad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DDA639-CA3F-2EC7-012E-6F689BEC33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246" t="-1363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F692E-5DAB-30B1-69FA-ACCD453D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AAE47-36D7-AD4F-A5A3-B574436CBBE8}" type="datetime1">
              <a:rPr lang="en-AU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89FA0-612D-7CF8-D14F-966805E41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7909A-84EC-77BF-B673-B27122B1F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AD9AE4-F3A0-CB50-F1A2-791426800F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1" t="13504" r="1346" b="18863"/>
          <a:stretch>
            <a:fillRect/>
          </a:stretch>
        </p:blipFill>
        <p:spPr>
          <a:xfrm>
            <a:off x="0" y="1534067"/>
            <a:ext cx="12195814" cy="424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15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559F878-5D68-18F5-8469-37EDDD6B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*</a:t>
            </a:r>
            <a:r>
              <a:rPr lang="en-US" altLang="zh-CN" dirty="0" err="1"/>
              <a:t>FDF_tot_dirty.fits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E760F-2B9B-3178-13F5-3333E1C0A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7551"/>
            <a:ext cx="3996513" cy="3921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57FC74-B004-9DFF-4BA5-28DA13FDA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699" y="1817551"/>
            <a:ext cx="4173384" cy="3921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9BFC44-CAFD-584C-1778-8B07AF3D7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136" y="1817551"/>
            <a:ext cx="4319864" cy="39211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C07C32-ED04-4FB3-EE9E-246064C9A7FF}"/>
                  </a:ext>
                </a:extLst>
              </p:cNvPr>
              <p:cNvSpPr txBox="1"/>
              <p:nvPr/>
            </p:nvSpPr>
            <p:spPr>
              <a:xfrm>
                <a:off x="285704" y="1280195"/>
                <a:ext cx="20360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RM</a:t>
                </a:r>
                <a:r>
                  <a:rPr lang="en-US" altLang="zh-CN" dirty="0"/>
                  <a:t>=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-30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rad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C07C32-ED04-4FB3-EE9E-246064C9A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04" y="1280195"/>
                <a:ext cx="2036070" cy="369332"/>
              </a:xfrm>
              <a:prstGeom prst="rect">
                <a:avLst/>
              </a:prstGeom>
              <a:blipFill>
                <a:blip r:embed="rId6"/>
                <a:stretch>
                  <a:fillRect l="-2484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5263A4-FFE9-1C4C-E0D0-4956B2496A1D}"/>
                  </a:ext>
                </a:extLst>
              </p:cNvPr>
              <p:cNvSpPr txBox="1"/>
              <p:nvPr/>
            </p:nvSpPr>
            <p:spPr>
              <a:xfrm>
                <a:off x="4386649" y="1248803"/>
                <a:ext cx="19430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RM</a:t>
                </a:r>
                <a:r>
                  <a:rPr lang="en-US" altLang="zh-CN" dirty="0"/>
                  <a:t>=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10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rad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5263A4-FFE9-1C4C-E0D0-4956B2496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649" y="1248803"/>
                <a:ext cx="1943096" cy="369332"/>
              </a:xfrm>
              <a:prstGeom prst="rect">
                <a:avLst/>
              </a:prstGeom>
              <a:blipFill>
                <a:blip r:embed="rId7"/>
                <a:stretch>
                  <a:fillRect l="-259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AA2492-3FEC-922A-6FC7-C69F67D34766}"/>
                  </a:ext>
                </a:extLst>
              </p:cNvPr>
              <p:cNvSpPr txBox="1"/>
              <p:nvPr/>
            </p:nvSpPr>
            <p:spPr>
              <a:xfrm>
                <a:off x="8622770" y="1248803"/>
                <a:ext cx="2193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RM</a:t>
                </a:r>
                <a:r>
                  <a:rPr lang="en-US" altLang="zh-CN" dirty="0"/>
                  <a:t>=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1000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rad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AA2492-3FEC-922A-6FC7-C69F67D34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770" y="1248803"/>
                <a:ext cx="2193164" cy="369332"/>
              </a:xfrm>
              <a:prstGeom prst="rect">
                <a:avLst/>
              </a:prstGeom>
              <a:blipFill>
                <a:blip r:embed="rId8"/>
                <a:stretch>
                  <a:fillRect l="-229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E0E8B-7B4B-353C-98D1-6794EF33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EB0-3E9A-7C42-BFB9-CFD5B8D0D4CA}" type="datetime1">
              <a:rPr lang="en-AU" smtClean="0"/>
              <a:t>7/7/2025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31713-087B-5479-F239-C7089A972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DF0D6-E4C1-2979-038C-11666BDEE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26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0C9F-C275-E186-9F7A-A0B9629EA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*</a:t>
            </a:r>
            <a:r>
              <a:rPr lang="en-US" altLang="zh-CN" dirty="0" err="1"/>
              <a:t>FDF_maxPI.fits</a:t>
            </a:r>
            <a:r>
              <a:rPr lang="zh-CN" altLang="en-US" dirty="0"/>
              <a:t>                                 *</a:t>
            </a:r>
            <a:r>
              <a:rPr lang="en-US" altLang="zh-CN" dirty="0" err="1"/>
              <a:t>FDF_peakRM.fits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D3928-508C-4CA5-0354-4AE5CB21E8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55610-7E7A-F491-F105-E7A27CF1E70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233F5-434A-C91C-6177-1B141F189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87" y="1119241"/>
            <a:ext cx="10977847" cy="530815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5DE4A4-39A5-603B-2328-297064199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16E4-0161-FB43-BEFB-2B9A5D24AC0D}" type="datetime1">
              <a:rPr lang="en-AU" smtClean="0"/>
              <a:t>7/7/2025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C86E8A-6ADD-4476-E927-5E2A620B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FC1E09-5912-E084-BE82-B6EE50A4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73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A1432-0193-C3DB-5083-9F53E2E7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rmtools_peakfitcube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99DC9-49DB-E28C-2DE2-345B356F6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352550"/>
            <a:ext cx="7366000" cy="698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9F561-4C0A-8A81-E929-41FC023D2457}"/>
              </a:ext>
            </a:extLst>
          </p:cNvPr>
          <p:cNvSpPr txBox="1"/>
          <p:nvPr/>
        </p:nvSpPr>
        <p:spPr>
          <a:xfrm>
            <a:off x="4446736" y="2299763"/>
            <a:ext cx="644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max</a:t>
            </a:r>
            <a:r>
              <a:rPr lang="zh-CN" altLang="en-US" dirty="0"/>
              <a:t> </a:t>
            </a:r>
            <a:r>
              <a:rPr lang="en-US" altLang="zh-CN" dirty="0"/>
              <a:t>PI</a:t>
            </a:r>
            <a:r>
              <a:rPr lang="zh-CN" altLang="en-US" dirty="0"/>
              <a:t> </a:t>
            </a:r>
            <a:r>
              <a:rPr lang="en-US" altLang="zh-CN" dirty="0"/>
              <a:t>overlay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PA.</a:t>
            </a:r>
            <a:r>
              <a:rPr lang="zh-CN" altLang="en-US" dirty="0"/>
              <a:t>  </a:t>
            </a:r>
            <a:r>
              <a:rPr lang="en-US" altLang="zh-CN" dirty="0"/>
              <a:t>@943MHz</a:t>
            </a:r>
            <a:r>
              <a:rPr lang="zh-CN" altLang="en-US" dirty="0"/>
              <a:t>                     </a:t>
            </a:r>
            <a:r>
              <a:rPr lang="en-US" altLang="zh-CN" dirty="0"/>
              <a:t>peal</a:t>
            </a:r>
            <a:r>
              <a:rPr lang="zh-CN" altLang="en-US" dirty="0"/>
              <a:t> </a:t>
            </a:r>
            <a:r>
              <a:rPr lang="en-US" altLang="zh-CN" dirty="0"/>
              <a:t>RM</a:t>
            </a:r>
            <a:r>
              <a:rPr lang="zh-CN" altLang="en-US" dirty="0"/>
              <a:t> </a:t>
            </a:r>
            <a:r>
              <a:rPr lang="en-US" altLang="zh-CN" dirty="0"/>
              <a:t>map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19F137-0DBF-3698-C6A9-BA462A039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9" y="2918404"/>
            <a:ext cx="4044341" cy="3777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C1F7D0-43AE-21E2-7775-516CDAB8F929}"/>
              </a:ext>
            </a:extLst>
          </p:cNvPr>
          <p:cNvSpPr txBox="1"/>
          <p:nvPr/>
        </p:nvSpPr>
        <p:spPr>
          <a:xfrm>
            <a:off x="8353042" y="1083182"/>
            <a:ext cx="29565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Fitted</a:t>
            </a:r>
            <a:r>
              <a:rPr lang="zh-CN" altLang="en-US" dirty="0"/>
              <a:t> </a:t>
            </a:r>
            <a:r>
              <a:rPr lang="en-US" altLang="zh-CN" dirty="0"/>
              <a:t>map.</a:t>
            </a:r>
            <a:endParaRPr lang="en-AU" dirty="0"/>
          </a:p>
          <a:p>
            <a:r>
              <a:rPr lang="en-US" altLang="zh-CN" dirty="0"/>
              <a:t>E</a:t>
            </a:r>
            <a:r>
              <a:rPr lang="en-AU" dirty="0" err="1"/>
              <a:t>rror</a:t>
            </a:r>
            <a:r>
              <a:rPr lang="en-AU" dirty="0"/>
              <a:t> map,</a:t>
            </a:r>
          </a:p>
          <a:p>
            <a:r>
              <a:rPr lang="en-US" altLang="zh-CN" dirty="0"/>
              <a:t>P</a:t>
            </a:r>
            <a:r>
              <a:rPr lang="en-AU" dirty="0" err="1"/>
              <a:t>olarization</a:t>
            </a:r>
            <a:r>
              <a:rPr lang="en-AU" dirty="0"/>
              <a:t> angle (PA),</a:t>
            </a:r>
          </a:p>
          <a:p>
            <a:r>
              <a:rPr lang="en-US" altLang="zh-CN" dirty="0"/>
              <a:t>S</a:t>
            </a:r>
            <a:r>
              <a:rPr lang="en-AU" dirty="0" err="1"/>
              <a:t>ignal</a:t>
            </a:r>
            <a:r>
              <a:rPr lang="en-AU" dirty="0"/>
              <a:t>-to-noise ratio 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B4293B3-5D2D-DE40-1E32-7AC820DFA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B29B-8F9D-6A4E-8E8C-D74894D4C0E2}" type="datetime1">
              <a:rPr lang="en-AU" smtClean="0"/>
              <a:t>7/7/2025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2FD8B6E-654F-27EC-572D-5FE55A17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92B822A-7E81-5A29-D029-9BF8FF21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26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BD4E23-4085-5463-0C0D-A5AF8E686E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71869" y="2727354"/>
            <a:ext cx="7683662" cy="39909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DEB1B0-9753-0693-0296-85D7A7224C65}"/>
              </a:ext>
            </a:extLst>
          </p:cNvPr>
          <p:cNvSpPr txBox="1"/>
          <p:nvPr/>
        </p:nvSpPr>
        <p:spPr>
          <a:xfrm>
            <a:off x="444500" y="2293975"/>
            <a:ext cx="388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ATCA</a:t>
            </a:r>
            <a:r>
              <a:rPr lang="zh-CN" altLang="en-US" sz="1800" dirty="0"/>
              <a:t> </a:t>
            </a:r>
            <a:r>
              <a:rPr lang="en-US" altLang="zh-CN" sz="1800" dirty="0"/>
              <a:t>6cm</a:t>
            </a:r>
            <a:r>
              <a:rPr lang="zh-CN" altLang="en-US" sz="1800" dirty="0"/>
              <a:t> </a:t>
            </a:r>
            <a:r>
              <a:rPr lang="en-US" altLang="zh-CN" sz="1800" dirty="0"/>
              <a:t>(~5</a:t>
            </a:r>
            <a:r>
              <a:rPr lang="zh-CN" altLang="en-US" sz="1800" dirty="0"/>
              <a:t> </a:t>
            </a:r>
            <a:r>
              <a:rPr lang="en-US" altLang="zh-CN" sz="1800" dirty="0"/>
              <a:t>GHz)</a:t>
            </a:r>
            <a:r>
              <a:rPr lang="zh-CN" altLang="en-US" sz="1800" dirty="0"/>
              <a:t> </a:t>
            </a:r>
            <a:r>
              <a:rPr lang="en-US" altLang="zh-CN" sz="1800" dirty="0"/>
              <a:t>total</a:t>
            </a:r>
            <a:r>
              <a:rPr lang="zh-CN" altLang="en-US" sz="1800" dirty="0"/>
              <a:t> </a:t>
            </a:r>
            <a:r>
              <a:rPr lang="en-US" altLang="zh-CN" sz="1800" dirty="0"/>
              <a:t>intensity</a:t>
            </a:r>
            <a:r>
              <a:rPr lang="zh-CN" altLang="en-US" sz="1800" dirty="0"/>
              <a:t> </a:t>
            </a:r>
            <a:r>
              <a:rPr lang="en-US" altLang="zh-CN" sz="1800" dirty="0"/>
              <a:t>map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Goose</a:t>
            </a:r>
            <a:r>
              <a:rPr lang="zh-CN" altLang="en-US" sz="1800" dirty="0"/>
              <a:t> </a:t>
            </a:r>
            <a:r>
              <a:rPr lang="en-US" altLang="zh-CN" sz="1800" dirty="0"/>
              <a:t>overlay</a:t>
            </a:r>
            <a:r>
              <a:rPr lang="zh-CN" altLang="en-US" sz="1800" dirty="0"/>
              <a:t> </a:t>
            </a:r>
            <a:r>
              <a:rPr lang="en-US" altLang="zh-CN" sz="1800" dirty="0"/>
              <a:t>with</a:t>
            </a:r>
            <a:r>
              <a:rPr lang="zh-CN" altLang="en-US" sz="1800" dirty="0"/>
              <a:t> </a:t>
            </a:r>
            <a:r>
              <a:rPr lang="en-US" altLang="zh-CN" sz="1800" dirty="0"/>
              <a:t>PA.</a:t>
            </a:r>
            <a:r>
              <a:rPr lang="zh-CN" altLang="en-US" sz="1800" dirty="0"/>
              <a:t> </a:t>
            </a: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98E7DD-6E32-1DA5-738F-9649467CB23F}"/>
              </a:ext>
            </a:extLst>
          </p:cNvPr>
          <p:cNvSpPr txBox="1"/>
          <p:nvPr/>
        </p:nvSpPr>
        <p:spPr>
          <a:xfrm>
            <a:off x="7503498" y="1488541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&gt;&gt;&gt;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5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A792-183B-8A8E-9E7E-2FD83A5BF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3E9FF3-F19D-0C3E-B11D-CF75C4DAA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57785" y="4154942"/>
            <a:ext cx="240144" cy="41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F73F88-28B7-D009-5D1C-D986D095A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28" y="-409056"/>
            <a:ext cx="12238228" cy="767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662CB-D7B8-0F3B-FC96-3C35302E1A12}"/>
              </a:ext>
            </a:extLst>
          </p:cNvPr>
          <p:cNvSpPr txBox="1"/>
          <p:nvPr/>
        </p:nvSpPr>
        <p:spPr>
          <a:xfrm>
            <a:off x="-46228" y="2152246"/>
            <a:ext cx="8816154" cy="800219"/>
          </a:xfrm>
          <a:prstGeom prst="rect">
            <a:avLst/>
          </a:prstGeom>
          <a:solidFill>
            <a:schemeClr val="tx1">
              <a:lumMod val="75000"/>
              <a:lumOff val="25000"/>
              <a:alpha val="6902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 </a:t>
            </a:r>
            <a:endParaRPr lang="en-US" dirty="0"/>
          </a:p>
          <a:p>
            <a:r>
              <a:rPr lang="en-US" altLang="zh-CN" sz="2800" dirty="0"/>
              <a:t>Q:</a:t>
            </a:r>
            <a:r>
              <a:rPr lang="zh-CN" altLang="en-US" sz="2800" dirty="0"/>
              <a:t> </a:t>
            </a:r>
            <a:r>
              <a:rPr lang="en-US" sz="2800" dirty="0"/>
              <a:t>Can</a:t>
            </a:r>
            <a:r>
              <a:rPr lang="zh-CN" altLang="en-US" sz="2800" dirty="0"/>
              <a:t> </a:t>
            </a:r>
            <a:r>
              <a:rPr lang="en-US" altLang="zh-CN" sz="2800" dirty="0"/>
              <a:t>we</a:t>
            </a:r>
            <a:r>
              <a:rPr lang="zh-CN" altLang="en-US" sz="2800" dirty="0"/>
              <a:t> </a:t>
            </a:r>
            <a:r>
              <a:rPr lang="en-US" altLang="zh-CN" sz="2800" dirty="0"/>
              <a:t>run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same</a:t>
            </a:r>
            <a:r>
              <a:rPr lang="zh-CN" altLang="en-US" sz="2800" dirty="0"/>
              <a:t> </a:t>
            </a:r>
            <a:r>
              <a:rPr lang="en-US" altLang="zh-CN" sz="2800" dirty="0"/>
              <a:t>procedure</a:t>
            </a:r>
            <a:r>
              <a:rPr lang="zh-CN" altLang="en-US" sz="2800" dirty="0"/>
              <a:t> </a:t>
            </a:r>
            <a:r>
              <a:rPr lang="en-US" altLang="zh-CN" sz="2800" dirty="0"/>
              <a:t>on</a:t>
            </a:r>
            <a:r>
              <a:rPr lang="zh-CN" altLang="en-US" sz="2800" dirty="0"/>
              <a:t> </a:t>
            </a:r>
            <a:r>
              <a:rPr lang="en-US" altLang="zh-CN" sz="2800" dirty="0"/>
              <a:t>FAST</a:t>
            </a:r>
            <a:r>
              <a:rPr lang="zh-CN" altLang="en-US" sz="2800" dirty="0"/>
              <a:t> </a:t>
            </a:r>
            <a:r>
              <a:rPr lang="en-US" altLang="zh-CN" sz="2800" dirty="0"/>
              <a:t>dataset?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002CC-CE48-A0A9-F0CA-941F3B153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588" y="5530013"/>
            <a:ext cx="4965700" cy="14478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14F4B5-7252-0D46-28D6-322DDDB40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D9B3-8BD0-7B4E-9273-4FC107E2C77C}" type="datetime1">
              <a:rPr lang="en-AU" smtClean="0"/>
              <a:t>7/7/2025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87C7AC-2DAC-EFF4-71BE-FBD82C4E4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89318-D4F5-CB38-64AD-088F6D12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DC2FF-40EB-058F-96D4-952779DBE33C}"/>
              </a:ext>
            </a:extLst>
          </p:cNvPr>
          <p:cNvSpPr txBox="1"/>
          <p:nvPr/>
        </p:nvSpPr>
        <p:spPr>
          <a:xfrm>
            <a:off x="-180109" y="780490"/>
            <a:ext cx="12614685" cy="1047567"/>
          </a:xfrm>
          <a:prstGeom prst="rect">
            <a:avLst/>
          </a:prstGeom>
          <a:solidFill>
            <a:schemeClr val="tx1">
              <a:lumMod val="85000"/>
              <a:lumOff val="15000"/>
              <a:alpha val="6902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/>
              <a:t> </a:t>
            </a:r>
            <a:endParaRPr lang="en-AU" sz="1600" b="1" dirty="0"/>
          </a:p>
          <a:p>
            <a:r>
              <a:rPr lang="zh-CN" altLang="en-US" sz="2800" b="1" dirty="0"/>
              <a:t>   </a:t>
            </a:r>
            <a:r>
              <a:rPr lang="en-AU" sz="2800" b="1" dirty="0"/>
              <a:t>Five-hundred-meter Aperture Spherical radio Telescope (FAST)</a:t>
            </a:r>
          </a:p>
          <a:p>
            <a:r>
              <a:rPr lang="zh-CN" altLang="en-US" b="1" dirty="0"/>
              <a:t> 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FBBDDA-A7BC-FD0A-A94E-296E82BFD98C}"/>
              </a:ext>
            </a:extLst>
          </p:cNvPr>
          <p:cNvSpPr txBox="1"/>
          <p:nvPr/>
        </p:nvSpPr>
        <p:spPr>
          <a:xfrm>
            <a:off x="152400" y="6673334"/>
            <a:ext cx="6317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Credit: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Xinhua/Ou </a:t>
            </a:r>
            <a:r>
              <a:rPr lang="en-AU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Dongqu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9BC8-0B5E-295E-C138-53A65530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FAST: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gap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frequency</a:t>
            </a:r>
            <a:r>
              <a:rPr lang="zh-CN" altLang="en-US" dirty="0"/>
              <a:t> </a:t>
            </a:r>
            <a:r>
              <a:rPr lang="en-US" altLang="zh-CN" dirty="0"/>
              <a:t>band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1EDAE-6376-2A5F-EBF1-28FEC85444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ASKAP</a:t>
            </a:r>
            <a:r>
              <a:rPr lang="zh-CN" altLang="en-US" dirty="0"/>
              <a:t> </a:t>
            </a:r>
            <a:r>
              <a:rPr lang="en-US" altLang="zh-CN" dirty="0"/>
              <a:t>low:</a:t>
            </a:r>
            <a:r>
              <a:rPr lang="zh-CN" altLang="en-US" dirty="0"/>
              <a:t>  </a:t>
            </a:r>
            <a:r>
              <a:rPr lang="en-US" altLang="zh-CN" dirty="0"/>
              <a:t>799.5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1087.5</a:t>
            </a:r>
            <a:r>
              <a:rPr lang="zh-CN" altLang="en-US" dirty="0"/>
              <a:t>  </a:t>
            </a:r>
            <a:r>
              <a:rPr lang="en-US" altLang="zh-CN" dirty="0"/>
              <a:t>MHz</a:t>
            </a:r>
            <a:r>
              <a:rPr lang="zh-CN" altLang="en-US" dirty="0"/>
              <a:t>  </a:t>
            </a:r>
            <a:r>
              <a:rPr lang="en-US" altLang="zh-CN" dirty="0"/>
              <a:t>=&gt;</a:t>
            </a:r>
            <a:r>
              <a:rPr lang="zh-CN" altLang="en-US" dirty="0"/>
              <a:t>  *</a:t>
            </a:r>
            <a:r>
              <a:rPr lang="en-AU" dirty="0"/>
              <a:t>continuous</a:t>
            </a:r>
            <a:r>
              <a:rPr lang="zh-CN" altLang="en-US" dirty="0"/>
              <a:t> </a:t>
            </a:r>
            <a:r>
              <a:rPr lang="en-US" altLang="zh-CN" dirty="0"/>
              <a:t>coverage</a:t>
            </a:r>
            <a:endParaRPr lang="en-AU" altLang="zh-CN" dirty="0"/>
          </a:p>
          <a:p>
            <a:pPr marL="0" indent="0">
              <a:buNone/>
            </a:pPr>
            <a:r>
              <a:rPr lang="en-US" altLang="zh-CN" dirty="0"/>
              <a:t>FAST:</a:t>
            </a:r>
            <a:r>
              <a:rPr lang="zh-CN" altLang="en-US" dirty="0"/>
              <a:t> </a:t>
            </a:r>
            <a:r>
              <a:rPr lang="en-US" altLang="zh-CN" dirty="0"/>
              <a:t>backend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1.5</a:t>
            </a:r>
            <a:r>
              <a:rPr lang="zh-CN" altLang="en-US" dirty="0"/>
              <a:t> </a:t>
            </a:r>
            <a:r>
              <a:rPr lang="en-US" altLang="zh-CN" dirty="0"/>
              <a:t>GHz,</a:t>
            </a:r>
            <a:r>
              <a:rPr lang="zh-CN" altLang="en-US" dirty="0"/>
              <a:t> 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1.15</a:t>
            </a:r>
            <a:r>
              <a:rPr lang="zh-CN" altLang="en-US" dirty="0"/>
              <a:t> </a:t>
            </a:r>
            <a:r>
              <a:rPr lang="en-US" altLang="zh-CN" dirty="0"/>
              <a:t>-1.3</a:t>
            </a:r>
            <a:r>
              <a:rPr lang="zh-CN" altLang="en-US" dirty="0"/>
              <a:t> </a:t>
            </a:r>
            <a:r>
              <a:rPr lang="en-US" altLang="zh-CN" dirty="0"/>
              <a:t>GHz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contaminated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RFI</a:t>
            </a:r>
            <a:r>
              <a:rPr lang="zh-CN" altLang="en-US" dirty="0"/>
              <a:t>  </a:t>
            </a:r>
            <a:r>
              <a:rPr lang="en-US" altLang="zh-CN" dirty="0"/>
              <a:t>[spectrum_1d/G182_1d_239-58.dat]</a:t>
            </a:r>
            <a:endParaRPr lang="en-AU" altLang="zh-CN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498CDB5-DEB8-4885-FAE0-9153D6653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B8AE-CAEC-2A4D-87FF-0A5B578D77CD}" type="datetime1">
              <a:rPr lang="en-AU" smtClean="0"/>
              <a:t>7/7/2025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249B04F-6E50-0076-438B-06F82615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2A2C01E-0520-A19A-87A9-912031EC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7691A-A078-E15B-5ABB-9A8001594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624" b="50000"/>
          <a:stretch>
            <a:fillRect/>
          </a:stretch>
        </p:blipFill>
        <p:spPr>
          <a:xfrm>
            <a:off x="1825337" y="2967138"/>
            <a:ext cx="7820891" cy="30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48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B031-381B-6B78-E197-9BF878FDB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RM</a:t>
            </a:r>
            <a:r>
              <a:rPr lang="zh-CN" altLang="en-US" dirty="0"/>
              <a:t> </a:t>
            </a:r>
            <a:r>
              <a:rPr lang="en-US" altLang="zh-CN" dirty="0"/>
              <a:t>synthesis</a:t>
            </a:r>
            <a:r>
              <a:rPr lang="zh-CN" altLang="en-US" dirty="0"/>
              <a:t> </a:t>
            </a:r>
            <a:r>
              <a:rPr lang="en-US" altLang="zh-CN" dirty="0"/>
              <a:t>1d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363D5-7CCC-4398-A6CB-64CC0318A050}"/>
              </a:ext>
            </a:extLst>
          </p:cNvPr>
          <p:cNvSpPr txBox="1"/>
          <p:nvPr/>
        </p:nvSpPr>
        <p:spPr>
          <a:xfrm>
            <a:off x="8315751" y="2382890"/>
            <a:ext cx="2550827" cy="958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UV</a:t>
            </a:r>
            <a:r>
              <a:rPr lang="zh-CN" altLang="en-US" sz="2000" dirty="0"/>
              <a:t> </a:t>
            </a:r>
            <a:r>
              <a:rPr lang="en-US" sz="2000" dirty="0"/>
              <a:t>cover</a:t>
            </a:r>
            <a:r>
              <a:rPr lang="en-US" altLang="zh-CN" sz="2000" dirty="0"/>
              <a:t>age</a:t>
            </a:r>
            <a:r>
              <a:rPr lang="zh-CN" altLang="en-US" sz="2000" dirty="0"/>
              <a:t> </a:t>
            </a:r>
            <a:r>
              <a:rPr lang="en-US" altLang="zh-CN" sz="2000" dirty="0"/>
              <a:t>=&gt;</a:t>
            </a:r>
            <a:r>
              <a:rPr lang="zh-CN" altLang="en-US" sz="2000" dirty="0"/>
              <a:t> </a:t>
            </a:r>
            <a:r>
              <a:rPr lang="en-US" altLang="zh-CN" sz="2000" dirty="0"/>
              <a:t>PSF</a:t>
            </a:r>
          </a:p>
          <a:p>
            <a:pPr>
              <a:lnSpc>
                <a:spcPct val="150000"/>
              </a:lnSpc>
            </a:pPr>
            <a:r>
              <a:rPr lang="en-US" altLang="zh-CN" sz="2000" dirty="0" err="1"/>
              <a:t>λ</a:t>
            </a:r>
            <a:r>
              <a:rPr lang="zh-CN" altLang="en-US" sz="2000" dirty="0"/>
              <a:t> </a:t>
            </a:r>
            <a:r>
              <a:rPr lang="en-US" altLang="zh-CN" sz="2000" dirty="0"/>
              <a:t>coverage</a:t>
            </a:r>
            <a:r>
              <a:rPr lang="zh-CN" altLang="en-US" sz="2000" dirty="0"/>
              <a:t> </a:t>
            </a:r>
            <a:r>
              <a:rPr lang="en-US" altLang="zh-CN" sz="2000" dirty="0"/>
              <a:t>=&gt;</a:t>
            </a:r>
            <a:r>
              <a:rPr lang="zh-CN" altLang="en-US" sz="2000" dirty="0"/>
              <a:t> </a:t>
            </a:r>
            <a:r>
              <a:rPr lang="en-US" altLang="zh-CN" sz="2000" dirty="0"/>
              <a:t>RMSF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D7537-FE4F-57E2-DF9E-402DD8A74338}"/>
              </a:ext>
            </a:extLst>
          </p:cNvPr>
          <p:cNvSpPr txBox="1"/>
          <p:nvPr/>
        </p:nvSpPr>
        <p:spPr>
          <a:xfrm>
            <a:off x="8094079" y="4361058"/>
            <a:ext cx="3339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/>
              <a:t>Clean</a:t>
            </a:r>
            <a:r>
              <a:rPr lang="zh-CN" altLang="en-US" sz="2800" dirty="0"/>
              <a:t> </a:t>
            </a:r>
            <a:r>
              <a:rPr lang="en-US" altLang="zh-CN" sz="2800" dirty="0"/>
              <a:t>=&gt;RM</a:t>
            </a:r>
            <a:r>
              <a:rPr lang="zh-CN" altLang="en-US" sz="2800" dirty="0"/>
              <a:t> </a:t>
            </a:r>
            <a:r>
              <a:rPr lang="en-US" altLang="zh-CN" sz="2800" dirty="0"/>
              <a:t>clean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4B1DE-AF7C-1FB3-740E-5DD4537BC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56" y="1266541"/>
            <a:ext cx="7277100" cy="27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D63E9D-CABD-B380-19C9-ED3B200934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35"/>
          <a:stretch>
            <a:fillRect/>
          </a:stretch>
        </p:blipFill>
        <p:spPr>
          <a:xfrm>
            <a:off x="549746" y="1774661"/>
            <a:ext cx="7270705" cy="486654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4E9678A-E538-F045-2F7D-5857FB66D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967BC-E717-144F-B702-69553121FA46}" type="datetime1">
              <a:rPr lang="en-AU" smtClean="0"/>
              <a:t>7/7/2025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E006C1D-4CC0-2FFB-72CD-97F3AC4C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CECFAA0-582C-A5D4-C0F7-147BD0BD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3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6855E7-11BD-80EF-D8C4-6BE9ED48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RM</a:t>
            </a:r>
            <a:r>
              <a:rPr lang="zh-CN" altLang="en-US" dirty="0"/>
              <a:t> </a:t>
            </a:r>
            <a:r>
              <a:rPr lang="en-US" altLang="zh-CN" dirty="0"/>
              <a:t>synthesis: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54709-CEA1-3863-13A1-766D1299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937" y="1409697"/>
            <a:ext cx="4694208" cy="11492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645C6-F070-272F-B9A3-5E236630A8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497" r="37641" b="27063"/>
          <a:stretch>
            <a:fillRect/>
          </a:stretch>
        </p:blipFill>
        <p:spPr>
          <a:xfrm>
            <a:off x="2817144" y="4261870"/>
            <a:ext cx="5746218" cy="883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4D3125-21A7-4FDE-ECB5-482172619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41041" y="299197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92703D-1E99-3962-1F1A-FE4ED8D7D660}"/>
              </a:ext>
            </a:extLst>
          </p:cNvPr>
          <p:cNvSpPr txBox="1"/>
          <p:nvPr/>
        </p:nvSpPr>
        <p:spPr>
          <a:xfrm>
            <a:off x="288733" y="1568635"/>
            <a:ext cx="115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theory: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3CB56-AAEC-B93C-81FC-B75740F565D8}"/>
              </a:ext>
            </a:extLst>
          </p:cNvPr>
          <p:cNvSpPr txBox="1"/>
          <p:nvPr/>
        </p:nvSpPr>
        <p:spPr>
          <a:xfrm>
            <a:off x="287927" y="2573359"/>
            <a:ext cx="218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observation:</a:t>
            </a:r>
            <a:r>
              <a:rPr lang="zh-CN" altLang="en-US" dirty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5DF9A4-D9A2-D1C7-BE7A-A8E1472C0D6D}"/>
                  </a:ext>
                </a:extLst>
              </p:cNvPr>
              <p:cNvSpPr txBox="1"/>
              <p:nvPr/>
            </p:nvSpPr>
            <p:spPr>
              <a:xfrm>
                <a:off x="3199047" y="2696650"/>
                <a:ext cx="7233583" cy="871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AU" dirty="0"/>
                  <a:t>We </a:t>
                </a:r>
                <a:r>
                  <a:rPr lang="en-AU" b="1" dirty="0"/>
                  <a:t>do not measure</a:t>
                </a:r>
                <a:r>
                  <a:rPr lang="en-AU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&lt; 0 at all</a:t>
                </a:r>
              </a:p>
              <a:p>
                <a:pPr>
                  <a:lnSpc>
                    <a:spcPct val="150000"/>
                  </a:lnSpc>
                </a:pPr>
                <a:r>
                  <a:rPr lang="en-AU" dirty="0"/>
                  <a:t>We have </a:t>
                </a:r>
                <a:r>
                  <a:rPr lang="en-AU" b="1" dirty="0"/>
                  <a:t>finite bandwidth</a:t>
                </a:r>
                <a:r>
                  <a:rPr lang="en-AU" dirty="0"/>
                  <a:t>, so we only measure a limited set of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dirty="0"/>
                  <a:t> &gt; 0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5DF9A4-D9A2-D1C7-BE7A-A8E1472C0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047" y="2696650"/>
                <a:ext cx="7233583" cy="871713"/>
              </a:xfrm>
              <a:prstGeom prst="rect">
                <a:avLst/>
              </a:prstGeom>
              <a:blipFill>
                <a:blip r:embed="rId5"/>
                <a:stretch>
                  <a:fillRect l="-877" r="-526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08425C-86ED-D408-9AE6-0F04AA5475C9}"/>
                  </a:ext>
                </a:extLst>
              </p:cNvPr>
              <p:cNvSpPr txBox="1"/>
              <p:nvPr/>
            </p:nvSpPr>
            <p:spPr>
              <a:xfrm>
                <a:off x="303767" y="3889335"/>
                <a:ext cx="2895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W(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AU" i="0" dirty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altLang="zh-CN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dirty="0"/>
                  <a:t> 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 </a:t>
                </a:r>
                <a:r>
                  <a:rPr lang="en-AU" b="1" dirty="0"/>
                  <a:t>window function</a:t>
                </a:r>
                <a:r>
                  <a:rPr lang="en-AU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08425C-86ED-D408-9AE6-0F04AA547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67" y="3889335"/>
                <a:ext cx="2895280" cy="369332"/>
              </a:xfrm>
              <a:prstGeom prst="rect">
                <a:avLst/>
              </a:prstGeom>
              <a:blipFill>
                <a:blip r:embed="rId6"/>
                <a:stretch>
                  <a:fillRect l="-2183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408C8D0-75A5-1769-0590-503C70C287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749"/>
          <a:stretch>
            <a:fillRect/>
          </a:stretch>
        </p:blipFill>
        <p:spPr>
          <a:xfrm>
            <a:off x="1536529" y="5619681"/>
            <a:ext cx="10124650" cy="1238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6690FD-363E-DB8D-4334-378B9BB1A5AA}"/>
                  </a:ext>
                </a:extLst>
              </p:cNvPr>
              <p:cNvSpPr txBox="1"/>
              <p:nvPr/>
            </p:nvSpPr>
            <p:spPr>
              <a:xfrm>
                <a:off x="287927" y="5114732"/>
                <a:ext cx="6252882" cy="456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AU" b="1" dirty="0"/>
                  <a:t>Inverse Transform (with </a:t>
                </a:r>
                <a:r>
                  <a:rPr lang="en-AU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b="1" dirty="0"/>
                  <a:t>shift):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6690FD-363E-DB8D-4334-378B9BB1A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27" y="5114732"/>
                <a:ext cx="6252882" cy="456215"/>
              </a:xfrm>
              <a:prstGeom prst="rect">
                <a:avLst/>
              </a:prstGeom>
              <a:blipFill>
                <a:blip r:embed="rId7"/>
                <a:stretch>
                  <a:fillRect l="-81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1A9E54A-5766-3281-4B47-9A9BFEA21AA6}"/>
              </a:ext>
            </a:extLst>
          </p:cNvPr>
          <p:cNvSpPr txBox="1"/>
          <p:nvPr/>
        </p:nvSpPr>
        <p:spPr>
          <a:xfrm>
            <a:off x="9394466" y="5388848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C00000"/>
                </a:solidFill>
              </a:rPr>
              <a:t>RMSF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3C921F-72A8-29E8-EBDF-3F01F8A6ADBD}"/>
              </a:ext>
            </a:extLst>
          </p:cNvPr>
          <p:cNvSpPr txBox="1"/>
          <p:nvPr/>
        </p:nvSpPr>
        <p:spPr>
          <a:xfrm>
            <a:off x="10025637" y="1272185"/>
            <a:ext cx="18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Slide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Heald</a:t>
            </a:r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B848485A-0315-0303-D992-CC99032AE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9882" y="3803247"/>
            <a:ext cx="322730" cy="36933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A616BA0-37ED-AC53-1BA9-33EDCEA5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38DF-9DDA-234A-92BE-F19ED61B4BB0}" type="datetime1">
              <a:rPr lang="en-AU" smtClean="0"/>
              <a:t>7/7/2025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D06AAA1-11DA-3D68-0AD2-AA1BD417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08DDFC3-7AC0-B1F3-EA36-8C79B1D7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67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0AA5-D894-3CB0-CFFE-3A9D4EAEE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RM</a:t>
            </a:r>
            <a:r>
              <a:rPr lang="zh-CN" altLang="en-US" dirty="0"/>
              <a:t> </a:t>
            </a:r>
            <a:r>
              <a:rPr lang="en-US" altLang="zh-CN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(Heald</a:t>
            </a:r>
            <a:r>
              <a:rPr lang="zh-CN" altLang="en-US" dirty="0"/>
              <a:t> </a:t>
            </a:r>
            <a:r>
              <a:rPr lang="en-US" altLang="zh-CN" dirty="0"/>
              <a:t>2009)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32C1C-3037-FE5E-AA93-19EA201F12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39"/>
            <a:ext cx="11210543" cy="5130265"/>
          </a:xfrm>
        </p:spPr>
        <p:txBody>
          <a:bodyPr>
            <a:normAutofit/>
          </a:bodyPr>
          <a:lstStyle/>
          <a:p>
            <a:r>
              <a:rPr lang="en-AU" dirty="0"/>
              <a:t>In </a:t>
            </a:r>
            <a:r>
              <a:rPr lang="en-AU" b="1" dirty="0"/>
              <a:t>realistic cases</a:t>
            </a:r>
            <a:r>
              <a:rPr lang="en-US" altLang="zh-CN" b="1" dirty="0"/>
              <a:t>:</a:t>
            </a:r>
            <a:r>
              <a:rPr lang="zh-CN" altLang="en-US" b="1" dirty="0"/>
              <a:t> </a:t>
            </a:r>
            <a:r>
              <a:rPr lang="en-AU" dirty="0"/>
              <a:t>where multiple RM components are present</a:t>
            </a:r>
            <a:r>
              <a:rPr lang="en-US" altLang="zh-CN" dirty="0"/>
              <a:t>,</a:t>
            </a:r>
            <a:r>
              <a:rPr lang="en-AU" dirty="0"/>
              <a:t> the RMSF sidelobes can overlap and distort the signal.</a:t>
            </a:r>
          </a:p>
          <a:p>
            <a:r>
              <a:rPr lang="en-US" dirty="0"/>
              <a:t>Technique (just like CLEAN in interferometric imaging): </a:t>
            </a:r>
            <a:r>
              <a:rPr lang="zh-CN" altLang="en-US" dirty="0"/>
              <a:t> </a:t>
            </a:r>
            <a:endParaRPr lang="en-US" dirty="0"/>
          </a:p>
          <a:p>
            <a:pPr lvl="2"/>
            <a:r>
              <a:rPr lang="en-US" b="1" dirty="0"/>
              <a:t>Find the peak </a:t>
            </a:r>
            <a:r>
              <a:rPr lang="en-US" dirty="0"/>
              <a:t>in the reconstructed Faraday dispersion function</a:t>
            </a:r>
          </a:p>
          <a:p>
            <a:pPr lvl="2"/>
            <a:r>
              <a:rPr lang="en-US" b="1" dirty="0"/>
              <a:t>Subtract</a:t>
            </a:r>
            <a:r>
              <a:rPr lang="en-US" dirty="0"/>
              <a:t> a scaled version of the RMSF, centered at that location</a:t>
            </a:r>
          </a:p>
          <a:p>
            <a:pPr lvl="2"/>
            <a:r>
              <a:rPr lang="en-US" b="1" dirty="0"/>
              <a:t>Store</a:t>
            </a:r>
            <a:r>
              <a:rPr lang="en-US" dirty="0"/>
              <a:t> a delta-function component at that location </a:t>
            </a:r>
          </a:p>
          <a:p>
            <a:pPr lvl="2"/>
            <a:r>
              <a:rPr lang="en-AU" b="1" dirty="0"/>
              <a:t>Repeat</a:t>
            </a:r>
            <a:r>
              <a:rPr lang="en-AU" dirty="0"/>
              <a:t> this process</a:t>
            </a:r>
            <a:r>
              <a:rPr lang="zh-CN" altLang="en-US" dirty="0"/>
              <a:t> </a:t>
            </a:r>
            <a:r>
              <a:rPr lang="en-US" altLang="zh-CN" dirty="0"/>
              <a:t>=&gt;</a:t>
            </a:r>
            <a:r>
              <a:rPr lang="zh-CN" altLang="en-US" dirty="0"/>
              <a:t> </a:t>
            </a:r>
            <a:r>
              <a:rPr lang="en-US" altLang="zh-CN" dirty="0"/>
              <a:t>niter</a:t>
            </a:r>
            <a:endParaRPr lang="en-AU" dirty="0"/>
          </a:p>
          <a:p>
            <a:pPr lvl="2"/>
            <a:r>
              <a:rPr lang="en-AU" dirty="0"/>
              <a:t>Stop when the residuals are below the noise (or a threshold).</a:t>
            </a:r>
          </a:p>
          <a:p>
            <a:r>
              <a:rPr lang="en-AU" b="1" dirty="0"/>
              <a:t>Restore</a:t>
            </a:r>
            <a:r>
              <a:rPr lang="en-AU" dirty="0"/>
              <a:t> the final result:</a:t>
            </a:r>
          </a:p>
          <a:p>
            <a:pPr lvl="2"/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stored</a:t>
            </a:r>
            <a:r>
              <a:rPr lang="zh-CN" altLang="en-US" dirty="0"/>
              <a:t> </a:t>
            </a:r>
            <a:r>
              <a:rPr lang="en-US" altLang="zh-CN" dirty="0"/>
              <a:t>delta-function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  <a:r>
              <a:rPr lang="zh-CN" altLang="en-US" dirty="0"/>
              <a:t> * </a:t>
            </a:r>
            <a:r>
              <a:rPr lang="en-US" altLang="zh-CN" dirty="0"/>
              <a:t>restoring</a:t>
            </a:r>
            <a:r>
              <a:rPr lang="zh-CN" altLang="en-US" dirty="0"/>
              <a:t> </a:t>
            </a:r>
            <a:r>
              <a:rPr lang="en-US" altLang="zh-CN" dirty="0"/>
              <a:t>RMSF</a:t>
            </a:r>
            <a:r>
              <a:rPr lang="zh-CN" altLang="en-US" dirty="0"/>
              <a:t> </a:t>
            </a:r>
            <a:r>
              <a:rPr lang="en-US" altLang="zh-CN" dirty="0"/>
              <a:t>(Gaussian)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residual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10D2FE-FBE2-9F22-C45B-4A5476B80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47B-708F-F14D-B5C8-863AD2D93039}" type="datetime1">
              <a:rPr lang="en-AU" smtClean="0"/>
              <a:t>7/7/2025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835A4-B505-3A46-E2C0-29590D6B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B76BC-5A06-15A9-07F7-EA52C671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30</a:t>
            </a:fld>
            <a:endParaRPr lang="en-US"/>
          </a:p>
        </p:txBody>
      </p:sp>
      <p:sp>
        <p:nvSpPr>
          <p:cNvPr id="4" name="U-turn Arrow 3">
            <a:extLst>
              <a:ext uri="{FF2B5EF4-FFF2-40B4-BE49-F238E27FC236}">
                <a16:creationId xmlns:a16="http://schemas.microsoft.com/office/drawing/2014/main" id="{D90C29F5-84C2-77B6-63FD-BC44C853C755}"/>
              </a:ext>
            </a:extLst>
          </p:cNvPr>
          <p:cNvSpPr/>
          <p:nvPr/>
        </p:nvSpPr>
        <p:spPr>
          <a:xfrm rot="16200000" flipV="1">
            <a:off x="7801235" y="2561964"/>
            <a:ext cx="1373870" cy="1558543"/>
          </a:xfrm>
          <a:prstGeom prst="uturnArrow">
            <a:avLst>
              <a:gd name="adj1" fmla="val 12983"/>
              <a:gd name="adj2" fmla="val 25000"/>
              <a:gd name="adj3" fmla="val 28698"/>
              <a:gd name="adj4" fmla="val 38896"/>
              <a:gd name="adj5" fmla="val 7581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6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B284E8-6C5E-32B0-A484-EE3A2675EC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276"/>
          <a:stretch>
            <a:fillRect/>
          </a:stretch>
        </p:blipFill>
        <p:spPr>
          <a:xfrm>
            <a:off x="349191" y="3269391"/>
            <a:ext cx="7366000" cy="1809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937825-810B-6115-8BAA-2E43A2BE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RM</a:t>
            </a:r>
            <a:r>
              <a:rPr lang="zh-CN" altLang="en-US" dirty="0"/>
              <a:t> </a:t>
            </a:r>
            <a:r>
              <a:rPr lang="en-US" altLang="zh-CN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1d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63007-51DD-E52D-ACAE-F4DE33387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91" y="1247802"/>
            <a:ext cx="7721600" cy="168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4B032B-C532-63B3-404E-F25129FF8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574" y="1750944"/>
            <a:ext cx="7385426" cy="4967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A0111D-31E7-D5D6-D677-A9F56E354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131" y="5411116"/>
            <a:ext cx="5638800" cy="635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07E39E1-AC9C-F7B8-F127-50C42590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07FB-6497-1D47-8619-D5AA38FF4418}" type="datetime1">
              <a:rPr lang="en-AU" smtClean="0"/>
              <a:t>7/7/2025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4FB80C3-8436-A171-D186-476F5BC3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B50000-2FA9-143C-9A70-70C16FA3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31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AC0514-3956-8F96-6370-65BFDBEF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examples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F0C69-AD2B-8959-5A45-1D5BA2EAEF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43"/>
          <a:stretch>
            <a:fillRect/>
          </a:stretch>
        </p:blipFill>
        <p:spPr>
          <a:xfrm>
            <a:off x="758223" y="1163844"/>
            <a:ext cx="9904026" cy="2644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F4C11-155A-F667-A3CC-EBE92026E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72" y="3690683"/>
            <a:ext cx="10488658" cy="2740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30B4EE-D557-E32E-B448-7E5844B7FF9D}"/>
              </a:ext>
            </a:extLst>
          </p:cNvPr>
          <p:cNvSpPr txBox="1"/>
          <p:nvPr/>
        </p:nvSpPr>
        <p:spPr>
          <a:xfrm>
            <a:off x="8354276" y="631356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Vanderwoude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dirty="0"/>
              <a:t>2024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5FFCB44-A7D7-74B0-67D5-6681C0F30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50C8E-D97C-F84E-8599-BB32DDDEB0A9}" type="datetime1">
              <a:rPr lang="en-AU" smtClean="0"/>
              <a:t>7/7/2025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1A3FB93-77C4-2843-5F08-018EA8353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2C753D9-BCA3-8EC8-304A-E52D08AF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60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F7115A-AA56-F0C9-44A1-CCF218246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altLang="zh-CN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complex</a:t>
            </a:r>
            <a:r>
              <a:rPr lang="zh-CN" altLang="en-US" dirty="0"/>
              <a:t> </a:t>
            </a:r>
            <a:r>
              <a:rPr lang="en-US" altLang="zh-CN" dirty="0"/>
              <a:t>cases...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AD8DA6-5A95-08A8-F0CD-9AFB756FA9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463040"/>
            <a:ext cx="10740643" cy="46017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dirty="0"/>
              <a:t>Data cube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AU" dirty="0"/>
              <a:t>too large </a:t>
            </a:r>
          </a:p>
          <a:p>
            <a:pPr lvl="2">
              <a:lnSpc>
                <a:spcPct val="150000"/>
              </a:lnSpc>
            </a:pPr>
            <a:r>
              <a:rPr lang="en-US" altLang="zh-CN" dirty="0"/>
              <a:t>R</a:t>
            </a:r>
            <a:r>
              <a:rPr lang="en-AU" dirty="0" err="1"/>
              <a:t>egrid</a:t>
            </a:r>
            <a:r>
              <a:rPr lang="en-AU" dirty="0"/>
              <a:t> &amp; </a:t>
            </a:r>
            <a:r>
              <a:rPr lang="en-US" altLang="zh-CN" dirty="0"/>
              <a:t>C</a:t>
            </a:r>
            <a:r>
              <a:rPr lang="en-AU" dirty="0"/>
              <a:t>hunk (</a:t>
            </a:r>
            <a:r>
              <a:rPr lang="en-AU" dirty="0" err="1"/>
              <a:t>e.g</a:t>
            </a:r>
            <a:r>
              <a:rPr lang="en-US" altLang="zh-CN" dirty="0"/>
              <a:t>,</a:t>
            </a:r>
            <a:r>
              <a:rPr lang="en-AU" dirty="0"/>
              <a:t> with </a:t>
            </a:r>
            <a:r>
              <a:rPr lang="en-US" altLang="zh-CN" dirty="0"/>
              <a:t>RM-T</a:t>
            </a:r>
            <a:r>
              <a:rPr lang="en-AU" dirty="0" err="1"/>
              <a:t>ools</a:t>
            </a:r>
            <a:r>
              <a:rPr lang="en-AU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Stokes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spectrum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steep</a:t>
            </a:r>
          </a:p>
          <a:p>
            <a:pPr lvl="2">
              <a:lnSpc>
                <a:spcPct val="150000"/>
              </a:lnSpc>
            </a:pPr>
            <a:r>
              <a:rPr lang="en-US" altLang="zh-CN" dirty="0"/>
              <a:t>Including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Stokes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endParaRPr lang="en-AU" dirty="0"/>
          </a:p>
          <a:p>
            <a:pPr>
              <a:lnSpc>
                <a:spcPct val="150000"/>
              </a:lnSpc>
            </a:pPr>
            <a:r>
              <a:rPr lang="en-US" altLang="zh-CN" dirty="0"/>
              <a:t>Complex</a:t>
            </a:r>
            <a:r>
              <a:rPr lang="zh-CN" altLang="en-US" dirty="0"/>
              <a:t> </a:t>
            </a:r>
            <a:r>
              <a:rPr lang="en-US" altLang="zh-CN" dirty="0"/>
              <a:t>FDF</a:t>
            </a:r>
            <a:r>
              <a:rPr lang="zh-CN" altLang="en-US" dirty="0"/>
              <a:t> </a:t>
            </a:r>
            <a:r>
              <a:rPr lang="en-US" altLang="zh-CN" dirty="0"/>
              <a:t>spectra/foreground</a:t>
            </a:r>
            <a:endParaRPr lang="en-AU" dirty="0"/>
          </a:p>
          <a:p>
            <a:pPr lvl="2">
              <a:lnSpc>
                <a:spcPct val="150000"/>
              </a:lnSpc>
            </a:pPr>
            <a:r>
              <a:rPr lang="en-AU" dirty="0"/>
              <a:t>Deal with </a:t>
            </a:r>
            <a:r>
              <a:rPr lang="en-AU" b="1" dirty="0"/>
              <a:t>foreground RM</a:t>
            </a:r>
            <a:r>
              <a:rPr lang="en-AU" dirty="0"/>
              <a:t> and </a:t>
            </a:r>
            <a:r>
              <a:rPr lang="en-AU" b="1" dirty="0"/>
              <a:t>multiple components</a:t>
            </a:r>
            <a:endParaRPr lang="en-AU" dirty="0"/>
          </a:p>
          <a:p>
            <a:pPr>
              <a:lnSpc>
                <a:spcPct val="150000"/>
              </a:lnSpc>
            </a:pPr>
            <a:r>
              <a:rPr lang="en-US" altLang="zh-CN" dirty="0"/>
              <a:t>Missing</a:t>
            </a:r>
            <a:r>
              <a:rPr lang="zh-CN" altLang="en-US" dirty="0"/>
              <a:t> </a:t>
            </a:r>
            <a:r>
              <a:rPr lang="en-US" altLang="zh-CN" dirty="0"/>
              <a:t>flux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endParaRPr lang="en-AU" altLang="zh-CN" dirty="0"/>
          </a:p>
          <a:p>
            <a:pPr lvl="2">
              <a:lnSpc>
                <a:spcPct val="150000"/>
              </a:lnSpc>
            </a:pPr>
            <a:r>
              <a:rPr lang="en-AU" dirty="0"/>
              <a:t>Combine </a:t>
            </a:r>
            <a:r>
              <a:rPr lang="en-AU" b="1" dirty="0"/>
              <a:t>single-dish + interferometer</a:t>
            </a:r>
            <a:r>
              <a:rPr lang="en-AU" dirty="0"/>
              <a:t> data to recover missing scales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E197BA-A89A-70D7-9E4F-79D57934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20D9-533D-294F-A77F-AF2CE955B0BA}" type="datetime1">
              <a:rPr lang="en-AU" smtClean="0"/>
              <a:t>7/7/2025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BDCD1D-2C89-71CA-43C0-60EDE659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65330-E9D2-F8B5-6D8A-C3FE6FFF1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84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3D3738-A073-9DDB-2DAD-43F704D9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away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53DC8-FD19-ECD3-75CB-75597B8CE4F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 dirty="0"/>
              <a:t>Understand key RM synthesis concepts:</a:t>
            </a:r>
          </a:p>
          <a:p>
            <a:pPr lvl="2"/>
            <a:r>
              <a:rPr lang="en-AU" dirty="0"/>
              <a:t>RMSF, FWHM, Max accessible RM, Max RM scale</a:t>
            </a:r>
          </a:p>
          <a:p>
            <a:r>
              <a:rPr lang="en-AU" dirty="0"/>
              <a:t>Learn how to perform RM CLEAN</a:t>
            </a:r>
          </a:p>
          <a:p>
            <a:r>
              <a:rPr lang="en-AU" dirty="0"/>
              <a:t>Know how to:</a:t>
            </a:r>
          </a:p>
          <a:p>
            <a:pPr lvl="2"/>
            <a:r>
              <a:rPr lang="en-AU" dirty="0"/>
              <a:t>Load and view ASKAP polarization data</a:t>
            </a:r>
          </a:p>
          <a:p>
            <a:pPr lvl="2"/>
            <a:r>
              <a:rPr lang="en-AU" dirty="0"/>
              <a:t>Run RM-</a:t>
            </a:r>
            <a:r>
              <a:rPr lang="en-US" altLang="zh-CN" dirty="0"/>
              <a:t>T</a:t>
            </a:r>
            <a:r>
              <a:rPr lang="en-AU" dirty="0" err="1"/>
              <a:t>ools</a:t>
            </a:r>
            <a:endParaRPr lang="en-AU" dirty="0"/>
          </a:p>
          <a:p>
            <a:pPr lvl="3"/>
            <a:r>
              <a:rPr lang="en-AU" dirty="0"/>
              <a:t>RM synthesis  1D </a:t>
            </a:r>
            <a:r>
              <a:rPr lang="en-US" altLang="zh-CN" dirty="0"/>
              <a:t>&amp;</a:t>
            </a:r>
            <a:r>
              <a:rPr lang="en-AU" dirty="0"/>
              <a:t> 3D</a:t>
            </a:r>
          </a:p>
          <a:p>
            <a:pPr lvl="3"/>
            <a:r>
              <a:rPr lang="en-AU" dirty="0"/>
              <a:t>RM CLEAN</a:t>
            </a:r>
          </a:p>
          <a:p>
            <a:pPr lvl="3"/>
            <a:r>
              <a:rPr lang="en-AU" dirty="0" err="1"/>
              <a:t>peakfitcube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0ECA7-D06A-8B1D-B1B2-975708823A6F}"/>
              </a:ext>
            </a:extLst>
          </p:cNvPr>
          <p:cNvSpPr txBox="1"/>
          <p:nvPr/>
        </p:nvSpPr>
        <p:spPr>
          <a:xfrm>
            <a:off x="6759865" y="3975019"/>
            <a:ext cx="4987635" cy="141994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If</a:t>
            </a:r>
            <a:r>
              <a:rPr lang="zh-CN" altLang="en-US" sz="2000" dirty="0"/>
              <a:t> </a:t>
            </a:r>
            <a:r>
              <a:rPr lang="en-US" altLang="zh-CN" sz="2000" dirty="0"/>
              <a:t>you</a:t>
            </a:r>
            <a:r>
              <a:rPr lang="zh-CN" altLang="en-US" sz="2000" dirty="0"/>
              <a:t> </a:t>
            </a:r>
            <a:r>
              <a:rPr lang="en-US" altLang="zh-CN" sz="2000" dirty="0"/>
              <a:t>have</a:t>
            </a:r>
            <a:r>
              <a:rPr lang="zh-CN" altLang="en-US" sz="2000" dirty="0"/>
              <a:t> </a:t>
            </a:r>
            <a:r>
              <a:rPr lang="en-US" altLang="zh-CN" sz="2000" dirty="0"/>
              <a:t>any</a:t>
            </a:r>
            <a:r>
              <a:rPr lang="zh-CN" altLang="en-US" sz="2000" dirty="0"/>
              <a:t> </a:t>
            </a:r>
            <a:r>
              <a:rPr lang="en-US" altLang="zh-CN" sz="2000" dirty="0"/>
              <a:t>further</a:t>
            </a:r>
            <a:r>
              <a:rPr lang="zh-CN" altLang="en-US" sz="2000" dirty="0"/>
              <a:t> </a:t>
            </a:r>
            <a:r>
              <a:rPr lang="en-US" altLang="zh-CN" sz="2000" dirty="0"/>
              <a:t>question,</a:t>
            </a:r>
            <a:r>
              <a:rPr lang="zh-CN" altLang="en-US" sz="2000" dirty="0"/>
              <a:t> </a:t>
            </a:r>
            <a:r>
              <a:rPr lang="en-US" altLang="zh-CN" sz="2000" dirty="0"/>
              <a:t>welcome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contact</a:t>
            </a:r>
            <a:r>
              <a:rPr lang="zh-CN" altLang="en-US" sz="2000" dirty="0"/>
              <a:t> </a:t>
            </a:r>
            <a:r>
              <a:rPr lang="en-US" altLang="zh-CN" sz="2000" dirty="0"/>
              <a:t>me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more</a:t>
            </a:r>
            <a:r>
              <a:rPr lang="zh-CN" altLang="en-US" sz="2000" dirty="0"/>
              <a:t> </a:t>
            </a:r>
            <a:r>
              <a:rPr lang="en-US" altLang="zh-CN" sz="2000" dirty="0"/>
              <a:t>discussions!</a:t>
            </a:r>
            <a:r>
              <a:rPr lang="zh-CN" altLang="en-US" sz="2000" dirty="0"/>
              <a:t> </a:t>
            </a:r>
            <a:endParaRPr lang="en-AU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 err="1"/>
              <a:t>wh.jing@outlook.com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00F03-E230-D110-FA6B-0C523896F4D2}"/>
              </a:ext>
            </a:extLst>
          </p:cNvPr>
          <p:cNvSpPr txBox="1"/>
          <p:nvPr/>
        </p:nvSpPr>
        <p:spPr>
          <a:xfrm>
            <a:off x="6999860" y="1677480"/>
            <a:ext cx="4507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Many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thanks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&amp;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Have</a:t>
            </a:r>
            <a:r>
              <a:rPr lang="zh-CN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</a:rPr>
              <a:t>fun!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7D0AE9-69C8-161B-745D-1B515B02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01FC3-153C-3449-A43D-6982F1D29CD0}" type="datetime1">
              <a:rPr lang="en-AU" smtClean="0"/>
              <a:t>7/7/2025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3BF4766-5771-DABA-A2C9-DBA429ED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EE2EA6-6F6B-BFE2-B479-DE256788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4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4ACFA-2DA0-C193-B052-55E06072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RM</a:t>
            </a:r>
            <a:r>
              <a:rPr lang="zh-CN" altLang="en-US" dirty="0"/>
              <a:t> </a:t>
            </a:r>
            <a:r>
              <a:rPr lang="en-US" altLang="zh-CN" dirty="0"/>
              <a:t>synthesis: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practice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92629-9A46-D0D5-BBFA-DA437627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33" y="1258180"/>
            <a:ext cx="8823960" cy="559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2861B2-41AE-7F19-A757-CEFB2EF36AA8}"/>
              </a:ext>
            </a:extLst>
          </p:cNvPr>
          <p:cNvSpPr txBox="1"/>
          <p:nvPr/>
        </p:nvSpPr>
        <p:spPr>
          <a:xfrm>
            <a:off x="10025637" y="1272185"/>
            <a:ext cx="18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Slide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Heald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84AAD-A16C-76A1-B2E6-70ED4AA50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77C3-C0E0-2847-BC67-13B031750458}" type="datetime1">
              <a:rPr lang="en-AU" smtClean="0"/>
              <a:t>7/7/2025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DCF30-85AB-E021-CD05-207EA4E6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958392-EAE8-2496-01BA-E635C6B4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C791A6-751F-AC97-BE7E-C853D03498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749" b="3211"/>
          <a:stretch>
            <a:fillRect/>
          </a:stretch>
        </p:blipFill>
        <p:spPr>
          <a:xfrm>
            <a:off x="703012" y="1738562"/>
            <a:ext cx="9005171" cy="942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88D79-7654-74EC-A86C-50A74B4050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996" t="5774" r="21527"/>
          <a:stretch>
            <a:fillRect/>
          </a:stretch>
        </p:blipFill>
        <p:spPr>
          <a:xfrm>
            <a:off x="9035037" y="2499360"/>
            <a:ext cx="3124200" cy="363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23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B1D35-36B8-3216-84A3-0EDCAFA29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DB8B39-08BE-793D-385B-211C00956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55" y="113273"/>
            <a:ext cx="6216845" cy="61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056A34B-B7ED-3C3B-7D7D-DFBD377FA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2085"/>
            <a:ext cx="5897880" cy="223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A519AF-96D8-0344-6FDB-0C41274E7AAB}"/>
              </a:ext>
            </a:extLst>
          </p:cNvPr>
          <p:cNvSpPr txBox="1"/>
          <p:nvPr/>
        </p:nvSpPr>
        <p:spPr>
          <a:xfrm>
            <a:off x="548546" y="3965580"/>
            <a:ext cx="4664777" cy="2266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000" dirty="0"/>
              <a:t>FWHM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RMSF</a:t>
            </a:r>
          </a:p>
          <a:p>
            <a:pPr>
              <a:lnSpc>
                <a:spcPct val="250000"/>
              </a:lnSpc>
            </a:pPr>
            <a:r>
              <a:rPr lang="en-US" altLang="zh-CN" sz="2000" dirty="0"/>
              <a:t>Maximum</a:t>
            </a:r>
            <a:r>
              <a:rPr lang="zh-CN" altLang="en-US" sz="2000" dirty="0"/>
              <a:t> </a:t>
            </a:r>
            <a:r>
              <a:rPr lang="en-US" altLang="zh-CN" sz="2000" dirty="0"/>
              <a:t>RM</a:t>
            </a:r>
            <a:r>
              <a:rPr lang="zh-CN" altLang="en-US" sz="2000" dirty="0"/>
              <a:t> </a:t>
            </a:r>
            <a:r>
              <a:rPr lang="en-US" altLang="zh-CN" sz="2000" dirty="0"/>
              <a:t>scale</a:t>
            </a:r>
          </a:p>
          <a:p>
            <a:pPr>
              <a:lnSpc>
                <a:spcPct val="250000"/>
              </a:lnSpc>
            </a:pPr>
            <a:r>
              <a:rPr lang="en-US" altLang="zh-CN" sz="2000" dirty="0"/>
              <a:t>Maximum</a:t>
            </a:r>
            <a:r>
              <a:rPr lang="zh-CN" altLang="en-US" sz="2000" dirty="0"/>
              <a:t> </a:t>
            </a:r>
            <a:r>
              <a:rPr lang="en-US" altLang="zh-CN" sz="2000" dirty="0"/>
              <a:t>accessible</a:t>
            </a:r>
            <a:r>
              <a:rPr lang="zh-CN" altLang="en-US" sz="2000" dirty="0"/>
              <a:t> </a:t>
            </a:r>
            <a:r>
              <a:rPr lang="en-US" altLang="zh-CN" sz="2000" dirty="0"/>
              <a:t>RM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E66F8A1-9507-4524-04C8-703CD17B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</a:t>
            </a:r>
            <a:r>
              <a:rPr lang="en-US" altLang="zh-CN" dirty="0"/>
              <a:t>neral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BE51BC-D641-CB57-BFA8-D582E9B64563}"/>
                  </a:ext>
                </a:extLst>
              </p:cNvPr>
              <p:cNvSpPr txBox="1"/>
              <p:nvPr/>
            </p:nvSpPr>
            <p:spPr>
              <a:xfrm>
                <a:off x="7655417" y="2121941"/>
                <a:ext cx="1626792" cy="307777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zh-CN" sz="1400" dirty="0"/>
                  <a:t>RM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=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-50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rad</a:t>
                </a:r>
                <a:r>
                  <a:rPr lang="zh-CN" altLang="en-US" sz="1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BE51BC-D641-CB57-BFA8-D582E9B6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417" y="2121941"/>
                <a:ext cx="1626792" cy="307777"/>
              </a:xfrm>
              <a:prstGeom prst="rect">
                <a:avLst/>
              </a:prstGeom>
              <a:blipFill>
                <a:blip r:embed="rId8"/>
                <a:stretch>
                  <a:fillRect l="-769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091AF61-FD46-5C65-A748-32B92066AF1B}"/>
              </a:ext>
            </a:extLst>
          </p:cNvPr>
          <p:cNvSpPr txBox="1"/>
          <p:nvPr/>
        </p:nvSpPr>
        <p:spPr>
          <a:xfrm>
            <a:off x="9282209" y="3957086"/>
            <a:ext cx="351378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200" dirty="0"/>
              <a:t>50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07CB8E-36C1-6BA8-7795-0DF414E1867C}"/>
              </a:ext>
            </a:extLst>
          </p:cNvPr>
          <p:cNvSpPr txBox="1"/>
          <p:nvPr/>
        </p:nvSpPr>
        <p:spPr>
          <a:xfrm>
            <a:off x="10817120" y="633904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Heald</a:t>
            </a:r>
            <a:r>
              <a:rPr lang="zh-CN" altLang="en-US" dirty="0"/>
              <a:t> </a:t>
            </a:r>
            <a:r>
              <a:rPr lang="en-US" altLang="zh-CN" dirty="0"/>
              <a:t>2009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44302-B341-8E1C-E0ED-F3A74A2FB054}"/>
              </a:ext>
            </a:extLst>
          </p:cNvPr>
          <p:cNvSpPr txBox="1"/>
          <p:nvPr/>
        </p:nvSpPr>
        <p:spPr>
          <a:xfrm>
            <a:off x="2848851" y="3300460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Brentjens</a:t>
            </a:r>
            <a:r>
              <a:rPr lang="en-US" dirty="0"/>
              <a:t> &amp; de Bruyn (2005)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3CDCBA-6171-0F94-CB8A-0740FAF81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13405" y="5371170"/>
            <a:ext cx="3235747" cy="361807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460331-5E3C-1600-8573-3AC8C4715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470128" y="6116595"/>
            <a:ext cx="1612597" cy="303608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9F33B9-0B26-417A-376C-4F7A92FC3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916696" y="6116595"/>
            <a:ext cx="4031390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16D6418-4BF6-C89C-2C15-BBA9A4E1E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192C-BD95-3C48-ACF7-C5BCAE47E2CA}" type="datetime1">
              <a:rPr lang="en-AU" smtClean="0"/>
              <a:t>7/7/2025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ADEC01A8-ED35-BF02-8BDD-E7B082B78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619A7347-3C7B-18E2-6AE5-2C13C3E67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B71F61-FA92-F228-359B-CA2314D59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4659" y="3900847"/>
            <a:ext cx="1454882" cy="930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40DF3A-5435-06AF-F34F-17E2D750B3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52" y="4901403"/>
            <a:ext cx="943964" cy="796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83581-D7A1-C13A-ECD7-0BA1CD1BE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1861" y="5695361"/>
            <a:ext cx="1612597" cy="72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5F27-29BD-4FEA-81BD-83544E9DB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FB2E4F-B535-3C6F-0E17-9F9BD8B95348}"/>
                  </a:ext>
                </a:extLst>
              </p:cNvPr>
              <p:cNvSpPr txBox="1"/>
              <p:nvPr/>
            </p:nvSpPr>
            <p:spPr>
              <a:xfrm>
                <a:off x="444500" y="4030938"/>
                <a:ext cx="6055154" cy="1287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AU" dirty="0"/>
                  <a:t>FWHM of RMSF</a:t>
                </a:r>
                <a:r>
                  <a:rPr lang="en-US" altLang="zh-CN" dirty="0"/>
                  <a:t>:</a:t>
                </a:r>
                <a:r>
                  <a:rPr lang="en-AU" dirty="0"/>
                  <a:t> 58.91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rad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AU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AU" dirty="0"/>
                  <a:t>max scale: 41.38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rad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AU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AU" dirty="0"/>
                  <a:t>max</a:t>
                </a:r>
                <a:r>
                  <a:rPr lang="zh-CN" altLang="en-US" dirty="0"/>
                  <a:t> 𝜙</a:t>
                </a:r>
                <a:r>
                  <a:rPr lang="en-AU" dirty="0"/>
                  <a:t>: 4925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rad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AU" dirty="0"/>
                  <a:t>max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AU" dirty="0"/>
                  <a:t> average: 8077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rad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FB2E4F-B535-3C6F-0E17-9F9BD8B95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0" y="4030938"/>
                <a:ext cx="6055154" cy="1287212"/>
              </a:xfrm>
              <a:prstGeom prst="rect">
                <a:avLst/>
              </a:prstGeom>
              <a:blipFill>
                <a:blip r:embed="rId3"/>
                <a:stretch>
                  <a:fillRect l="-629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3C8BD400-99EE-3067-8A4A-51C6331CF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61" y="5875888"/>
            <a:ext cx="4658508" cy="313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914DFD-5CEF-1380-BC0B-77ADB362DBAF}"/>
              </a:ext>
            </a:extLst>
          </p:cNvPr>
          <p:cNvSpPr txBox="1"/>
          <p:nvPr/>
        </p:nvSpPr>
        <p:spPr>
          <a:xfrm>
            <a:off x="612961" y="1434345"/>
            <a:ext cx="3844322" cy="1289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ASKAP-low:</a:t>
            </a:r>
            <a:r>
              <a:rPr lang="zh-CN" altLang="en-US" dirty="0"/>
              <a:t> </a:t>
            </a:r>
            <a:endParaRPr lang="en-AU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799.5-1087.5</a:t>
            </a:r>
            <a:r>
              <a:rPr lang="zh-CN" altLang="en-US" dirty="0"/>
              <a:t> </a:t>
            </a:r>
            <a:r>
              <a:rPr lang="en-US" altLang="zh-CN" dirty="0"/>
              <a:t>MHz</a:t>
            </a:r>
            <a:endParaRPr lang="en-AU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</a:t>
            </a:r>
            <a:r>
              <a:rPr lang="en-AU" altLang="zh-CN" dirty="0"/>
              <a:t>h</a:t>
            </a:r>
            <a:r>
              <a:rPr lang="en-US" altLang="zh-CN" dirty="0" err="1"/>
              <a:t>annel</a:t>
            </a:r>
            <a:r>
              <a:rPr lang="zh-CN" altLang="en-US" dirty="0"/>
              <a:t> </a:t>
            </a:r>
            <a:r>
              <a:rPr lang="en-US" altLang="zh-CN" dirty="0"/>
              <a:t>width</a:t>
            </a:r>
            <a:r>
              <a:rPr lang="zh-CN" altLang="en-US" dirty="0"/>
              <a:t>：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MHz</a:t>
            </a:r>
            <a:r>
              <a:rPr lang="zh-CN" altLang="en-US" dirty="0"/>
              <a:t> * </a:t>
            </a:r>
            <a:r>
              <a:rPr lang="en-US" altLang="zh-CN" dirty="0"/>
              <a:t>288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BAD52-3A45-225A-E2B9-3E92691EC4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72" t="80260" r="6692"/>
          <a:stretch>
            <a:fillRect/>
          </a:stretch>
        </p:blipFill>
        <p:spPr>
          <a:xfrm>
            <a:off x="548545" y="3000896"/>
            <a:ext cx="5300787" cy="787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FD947-6762-8E13-8380-AFDB53C76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2670" y="3704211"/>
            <a:ext cx="5127964" cy="2918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DFED8-A504-71E9-6E2E-5B6E0CF2F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2670" y="709501"/>
            <a:ext cx="5127965" cy="29187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C759F37-6103-17C2-C14F-6A6F0881CE6C}"/>
                  </a:ext>
                </a:extLst>
              </p14:cNvPr>
              <p14:cNvContentPartPr/>
              <p14:nvPr/>
            </p14:nvContentPartPr>
            <p14:xfrm>
              <a:off x="9044112" y="1756728"/>
              <a:ext cx="281520" cy="17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C759F37-6103-17C2-C14F-6A6F0881CE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26472" y="1739088"/>
                <a:ext cx="3171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48B150F-D909-5F2E-30B4-B413276C055A}"/>
                  </a:ext>
                </a:extLst>
              </p14:cNvPr>
              <p14:cNvContentPartPr/>
              <p14:nvPr/>
            </p14:nvContentPartPr>
            <p14:xfrm>
              <a:off x="7300632" y="5720328"/>
              <a:ext cx="19440" cy="697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48B150F-D909-5F2E-30B4-B413276C05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82992" y="5702688"/>
                <a:ext cx="55080" cy="73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9F5237-61EE-05EA-22B0-DAF22A37E25C}"/>
                  </a:ext>
                </a:extLst>
              </p14:cNvPr>
              <p14:cNvContentPartPr/>
              <p14:nvPr/>
            </p14:nvContentPartPr>
            <p14:xfrm>
              <a:off x="10962192" y="5733648"/>
              <a:ext cx="33480" cy="678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9F5237-61EE-05EA-22B0-DAF22A37E25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944192" y="5716008"/>
                <a:ext cx="69120" cy="7138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34DC2-9511-5736-13BC-B1643D5F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9DB1-BA5F-8E43-9F6D-5E5A2D513E82}" type="datetime1">
              <a:rPr lang="en-AU" smtClean="0"/>
              <a:t>7/7/2025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DD979-D7A7-B715-7919-C38AAAD1D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22107-F904-EF49-35D2-4034F6CC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519682-9F2C-6A9C-BA3F-E1BDD00768B4}"/>
              </a:ext>
            </a:extLst>
          </p:cNvPr>
          <p:cNvSpPr txBox="1"/>
          <p:nvPr/>
        </p:nvSpPr>
        <p:spPr>
          <a:xfrm>
            <a:off x="6342670" y="1946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Reference:</a:t>
            </a:r>
            <a:r>
              <a:rPr lang="zh-CN" altLang="en-US" dirty="0"/>
              <a:t> </a:t>
            </a:r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csobey</a:t>
            </a:r>
            <a:r>
              <a:rPr lang="en-US" dirty="0"/>
              <a:t>/</a:t>
            </a:r>
            <a:r>
              <a:rPr lang="en-US" dirty="0" err="1"/>
              <a:t>simRMsynth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7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104F28-6F2C-9455-FCE2-FB2BDC7DA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RM-Tools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66A32-F973-5655-29C9-4C16C253EE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00" t="6370" r="21076"/>
          <a:stretch>
            <a:fillRect/>
          </a:stretch>
        </p:blipFill>
        <p:spPr>
          <a:xfrm>
            <a:off x="7488195" y="1786033"/>
            <a:ext cx="3814095" cy="4164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8F7DD-D90A-E9EC-3523-2B21E9C0EDE7}"/>
              </a:ext>
            </a:extLst>
          </p:cNvPr>
          <p:cNvSpPr txBox="1"/>
          <p:nvPr/>
        </p:nvSpPr>
        <p:spPr>
          <a:xfrm>
            <a:off x="4309730" y="6319382"/>
            <a:ext cx="5953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RM-Tools</a:t>
            </a:r>
            <a:r>
              <a:rPr lang="zh-CN" altLang="en-US" dirty="0"/>
              <a:t> </a:t>
            </a:r>
            <a:r>
              <a:rPr lang="en-US" altLang="zh-CN" dirty="0"/>
              <a:t>wiki</a:t>
            </a:r>
            <a:endParaRPr lang="en-AU" dirty="0"/>
          </a:p>
        </p:txBody>
      </p:sp>
      <p:pic>
        <p:nvPicPr>
          <p:cNvPr id="4" name="Picture 2" descr="RM-Tools component diagram">
            <a:extLst>
              <a:ext uri="{FF2B5EF4-FFF2-40B4-BE49-F238E27FC236}">
                <a16:creationId xmlns:a16="http://schemas.microsoft.com/office/drawing/2014/main" id="{A9C6175E-6551-DEF8-211B-0C4922142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" y="2214341"/>
            <a:ext cx="6065220" cy="38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590D1E-F105-A1B9-1631-C3BC2988C487}"/>
              </a:ext>
            </a:extLst>
          </p:cNvPr>
          <p:cNvSpPr txBox="1"/>
          <p:nvPr/>
        </p:nvSpPr>
        <p:spPr>
          <a:xfrm>
            <a:off x="444500" y="1357725"/>
            <a:ext cx="6753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RM-Tools:</a:t>
            </a:r>
            <a:r>
              <a:rPr lang="zh-CN" altLang="en-US" dirty="0"/>
              <a:t> </a:t>
            </a:r>
            <a:r>
              <a:rPr lang="en-AU" altLang="zh-CN" dirty="0">
                <a:hlinkClick r:id="rId5"/>
              </a:rPr>
              <a:t>https://github.com/CIRADA-Tools/RM-Tools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8DB6B-B6E9-3F16-52EB-3E45740B4112}"/>
              </a:ext>
            </a:extLst>
          </p:cNvPr>
          <p:cNvSpPr txBox="1"/>
          <p:nvPr/>
        </p:nvSpPr>
        <p:spPr>
          <a:xfrm>
            <a:off x="9824963" y="6134716"/>
            <a:ext cx="5953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Heald’s</a:t>
            </a:r>
            <a:r>
              <a:rPr lang="zh-CN" altLang="en-US" dirty="0"/>
              <a:t> </a:t>
            </a:r>
            <a:r>
              <a:rPr lang="en-US" altLang="zh-CN" dirty="0"/>
              <a:t>slide</a:t>
            </a:r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7E3D0-DFC6-8DAB-1770-46DEA0EB8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8BBF-5987-A64C-914F-6C5E2CFC00BA}" type="datetime1">
              <a:rPr lang="en-AU" smtClean="0"/>
              <a:t>7/7/2025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24BA84E-8421-1460-1667-CF444322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C523F8-52D8-627E-D7F5-75C6DE1E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7F2BC-DE0D-7411-8498-D0BF871B52B2}"/>
              </a:ext>
            </a:extLst>
          </p:cNvPr>
          <p:cNvSpPr txBox="1"/>
          <p:nvPr/>
        </p:nvSpPr>
        <p:spPr>
          <a:xfrm>
            <a:off x="6316654" y="1390240"/>
            <a:ext cx="7893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0" i="0" dirty="0">
                <a:effectLst/>
                <a:latin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Purcell</a:t>
            </a:r>
            <a:r>
              <a:rPr lang="zh-CN" altLang="en-US" dirty="0">
                <a:latin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</a:rPr>
              <a:t>et</a:t>
            </a:r>
            <a:r>
              <a:rPr lang="zh-CN" altLang="en-US" dirty="0">
                <a:latin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</a:rPr>
              <a:t>al</a:t>
            </a:r>
            <a:r>
              <a:rPr lang="zh-CN" altLang="en-US" dirty="0">
                <a:latin typeface="Helvetica Neue" panose="02000503000000020004" pitchFamily="2" charset="0"/>
              </a:rPr>
              <a:t> </a:t>
            </a:r>
            <a:r>
              <a:rPr lang="en-US" altLang="zh-CN" dirty="0">
                <a:latin typeface="Helvetica Neue" panose="02000503000000020004" pitchFamily="2" charset="0"/>
              </a:rPr>
              <a:t>2020</a:t>
            </a:r>
            <a:endParaRPr lang="en-AU" b="0" i="0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35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5691020-0BDF-E3C1-01D1-849F4882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50"/>
            <a:ext cx="12192000" cy="64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927EF4-5909-9C70-EA4C-D4CD04F91F53}"/>
              </a:ext>
            </a:extLst>
          </p:cNvPr>
          <p:cNvSpPr txBox="1"/>
          <p:nvPr/>
        </p:nvSpPr>
        <p:spPr>
          <a:xfrm>
            <a:off x="9994231" y="63683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FFFFFF"/>
                </a:solidFill>
                <a:effectLst/>
                <a:latin typeface="TelegrafRegular"/>
              </a:rPr>
              <a:t>credit: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TelegrafRegular"/>
              </a:rPr>
              <a:t> </a:t>
            </a:r>
            <a:r>
              <a:rPr lang="en-AU" b="0" i="0" dirty="0">
                <a:solidFill>
                  <a:srgbClr val="FFFFFF"/>
                </a:solidFill>
                <a:effectLst/>
                <a:latin typeface="TelegrafRegular"/>
              </a:rPr>
              <a:t>CSIRO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3014B-3910-8BDF-A115-633634F1B291}"/>
              </a:ext>
            </a:extLst>
          </p:cNvPr>
          <p:cNvSpPr txBox="1"/>
          <p:nvPr/>
        </p:nvSpPr>
        <p:spPr>
          <a:xfrm>
            <a:off x="0" y="716692"/>
            <a:ext cx="9588843" cy="523220"/>
          </a:xfrm>
          <a:prstGeom prst="rect">
            <a:avLst/>
          </a:prstGeom>
          <a:solidFill>
            <a:srgbClr val="262626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</a:rPr>
              <a:t>Australia's SKA Pathfinder (ASKAP) telescope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2A16F-A744-0A25-C441-857EB3A82344}"/>
              </a:ext>
            </a:extLst>
          </p:cNvPr>
          <p:cNvSpPr txBox="1"/>
          <p:nvPr/>
        </p:nvSpPr>
        <p:spPr>
          <a:xfrm>
            <a:off x="0" y="4381480"/>
            <a:ext cx="6780362" cy="1323439"/>
          </a:xfrm>
          <a:prstGeom prst="rect">
            <a:avLst/>
          </a:prstGeom>
          <a:solidFill>
            <a:srgbClr val="262626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zh-CN" sz="2000" dirty="0">
                <a:solidFill>
                  <a:schemeClr val="bg1"/>
                </a:solidFill>
              </a:rPr>
              <a:t>Joint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sky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survey: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endParaRPr lang="en-AU" altLang="zh-CN" sz="2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</a:rPr>
              <a:t>EMU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(continuum)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&amp;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POSSUM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(polarization)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</a:rPr>
              <a:t>Duration: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~10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/>
                </a:solidFill>
              </a:rPr>
              <a:t>Sensitivity: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30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</a:rPr>
              <a:t>μJy</a:t>
            </a:r>
            <a:r>
              <a:rPr lang="en-US" altLang="zh-CN" sz="2000" dirty="0">
                <a:solidFill>
                  <a:schemeClr val="bg1"/>
                </a:solidFill>
              </a:rPr>
              <a:t>/beam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375F-CA95-9BAB-97E7-8B58E01D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Observe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PWN</a:t>
            </a:r>
            <a:r>
              <a:rPr lang="zh-CN" altLang="en-US" dirty="0"/>
              <a:t> </a:t>
            </a:r>
            <a:r>
              <a:rPr lang="en-US" altLang="zh-CN" dirty="0"/>
              <a:t>”Goose”</a:t>
            </a:r>
            <a:endParaRPr lang="en-US" dirty="0"/>
          </a:p>
        </p:txBody>
      </p:sp>
      <p:pic>
        <p:nvPicPr>
          <p:cNvPr id="6" name="Picture 5" descr="A red and white cloud&#10;&#10;AI-generated content may be incorrect.">
            <a:extLst>
              <a:ext uri="{FF2B5EF4-FFF2-40B4-BE49-F238E27FC236}">
                <a16:creationId xmlns:a16="http://schemas.microsoft.com/office/drawing/2014/main" id="{F01E8A0A-9855-276D-6583-285D3EAB5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267" y="1129606"/>
            <a:ext cx="7033146" cy="5728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D542A-7F36-F98B-2AD7-64A0280E5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08" y="2533519"/>
            <a:ext cx="4044341" cy="3777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D8A3C-4BD5-B35A-C880-11BB222A638A}"/>
              </a:ext>
            </a:extLst>
          </p:cNvPr>
          <p:cNvSpPr txBox="1"/>
          <p:nvPr/>
        </p:nvSpPr>
        <p:spPr>
          <a:xfrm>
            <a:off x="496320" y="6165781"/>
            <a:ext cx="424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ATCA</a:t>
            </a:r>
            <a:r>
              <a:rPr lang="zh-CN" altLang="en-US" sz="1400" dirty="0"/>
              <a:t> </a:t>
            </a:r>
            <a:r>
              <a:rPr lang="en-US" altLang="zh-CN" sz="1400" dirty="0"/>
              <a:t>6cm</a:t>
            </a:r>
            <a:r>
              <a:rPr lang="zh-CN" altLang="en-US" sz="1400" dirty="0"/>
              <a:t> </a:t>
            </a:r>
            <a:r>
              <a:rPr lang="en-US" altLang="zh-CN" sz="1400" dirty="0"/>
              <a:t>(~5</a:t>
            </a:r>
            <a:r>
              <a:rPr lang="zh-CN" altLang="en-US" sz="1400" dirty="0"/>
              <a:t> </a:t>
            </a:r>
            <a:r>
              <a:rPr lang="en-US" altLang="zh-CN" sz="1400" dirty="0"/>
              <a:t>GHz)</a:t>
            </a:r>
            <a:r>
              <a:rPr lang="zh-CN" altLang="en-US" sz="1400" dirty="0"/>
              <a:t> </a:t>
            </a:r>
            <a:r>
              <a:rPr lang="en-US" altLang="zh-CN" sz="1400" dirty="0"/>
              <a:t>total</a:t>
            </a:r>
            <a:r>
              <a:rPr lang="zh-CN" altLang="en-US" sz="1400" dirty="0"/>
              <a:t> </a:t>
            </a:r>
            <a:r>
              <a:rPr lang="en-US" altLang="zh-CN" sz="1400" dirty="0"/>
              <a:t>intensity</a:t>
            </a:r>
            <a:r>
              <a:rPr lang="zh-CN" altLang="en-US" sz="1400" dirty="0"/>
              <a:t> </a:t>
            </a:r>
            <a:r>
              <a:rPr lang="en-US" altLang="zh-CN" sz="1400" dirty="0"/>
              <a:t>map</a:t>
            </a:r>
            <a:r>
              <a:rPr lang="zh-CN" altLang="en-US" sz="1400" dirty="0"/>
              <a:t> </a:t>
            </a:r>
            <a:r>
              <a:rPr lang="en-US" altLang="zh-CN" sz="1400" dirty="0"/>
              <a:t>of</a:t>
            </a:r>
            <a:r>
              <a:rPr lang="zh-CN" altLang="en-US" sz="1400" dirty="0"/>
              <a:t> </a:t>
            </a:r>
            <a:r>
              <a:rPr lang="en-US" altLang="zh-CN" sz="1400" dirty="0"/>
              <a:t>Goose</a:t>
            </a:r>
            <a:r>
              <a:rPr lang="zh-CN" altLang="en-US" sz="1400" dirty="0"/>
              <a:t> </a:t>
            </a:r>
            <a:r>
              <a:rPr lang="en-US" altLang="zh-CN" sz="1400" dirty="0"/>
              <a:t>overlay</a:t>
            </a:r>
            <a:r>
              <a:rPr lang="zh-CN" altLang="en-US" sz="1400" dirty="0"/>
              <a:t> </a:t>
            </a:r>
            <a:r>
              <a:rPr lang="en-US" altLang="zh-CN" sz="1400" dirty="0"/>
              <a:t>with</a:t>
            </a:r>
            <a:r>
              <a:rPr lang="zh-CN" altLang="en-US" sz="1400" dirty="0"/>
              <a:t> </a:t>
            </a:r>
            <a:r>
              <a:rPr lang="en-US" altLang="zh-CN" sz="1400" dirty="0"/>
              <a:t>polarization</a:t>
            </a:r>
            <a:r>
              <a:rPr lang="zh-CN" altLang="en-US" sz="1400" dirty="0"/>
              <a:t> </a:t>
            </a:r>
            <a:r>
              <a:rPr lang="en-US" altLang="zh-CN" sz="1400" dirty="0"/>
              <a:t>angle.</a:t>
            </a:r>
            <a:r>
              <a:rPr lang="zh-CN" altLang="en-US" sz="1400" dirty="0"/>
              <a:t> 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99D8C-9C64-EB87-78B5-86869E5863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660243" y="5497159"/>
            <a:ext cx="1994801" cy="9635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US" altLang="zh-CN" dirty="0"/>
              <a:t>ASAKP</a:t>
            </a:r>
            <a:r>
              <a:rPr lang="zh-CN" altLang="en-US" dirty="0"/>
              <a:t> </a:t>
            </a:r>
            <a:r>
              <a:rPr lang="en-US" altLang="zh-CN" dirty="0"/>
              <a:t>@943</a:t>
            </a:r>
            <a:r>
              <a:rPr lang="zh-CN" altLang="en-US" dirty="0"/>
              <a:t> </a:t>
            </a:r>
            <a:r>
              <a:rPr lang="en-US" altLang="zh-CN" dirty="0"/>
              <a:t>MHz</a:t>
            </a:r>
          </a:p>
          <a:p>
            <a:r>
              <a:rPr lang="en-US" altLang="zh-CN" dirty="0"/>
              <a:t>Date:</a:t>
            </a:r>
            <a:r>
              <a:rPr lang="zh-CN" altLang="en-US" dirty="0"/>
              <a:t> </a:t>
            </a:r>
            <a:r>
              <a:rPr lang="en-US" altLang="zh-CN" dirty="0"/>
              <a:t>2022-12-28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SBID:</a:t>
            </a:r>
            <a:r>
              <a:rPr lang="zh-CN" altLang="en-US" dirty="0"/>
              <a:t> </a:t>
            </a:r>
            <a:r>
              <a:rPr lang="en-US" dirty="0"/>
              <a:t>46953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916D7-408C-0E3C-45D5-319818061EB9}"/>
              </a:ext>
            </a:extLst>
          </p:cNvPr>
          <p:cNvSpPr txBox="1"/>
          <p:nvPr/>
        </p:nvSpPr>
        <p:spPr>
          <a:xfrm>
            <a:off x="496320" y="1142609"/>
            <a:ext cx="3531351" cy="128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Pulsar</a:t>
            </a:r>
            <a:r>
              <a:rPr lang="zh-CN" altLang="en-US" dirty="0"/>
              <a:t> </a:t>
            </a:r>
            <a:r>
              <a:rPr lang="en-US" altLang="zh-CN" dirty="0"/>
              <a:t>wind</a:t>
            </a:r>
            <a:r>
              <a:rPr lang="zh-CN" altLang="en-US" dirty="0"/>
              <a:t> </a:t>
            </a:r>
            <a:r>
              <a:rPr lang="en-US" altLang="zh-CN" dirty="0"/>
              <a:t>nebula</a:t>
            </a:r>
            <a:r>
              <a:rPr lang="zh-CN" altLang="en-US" dirty="0"/>
              <a:t> </a:t>
            </a:r>
            <a:r>
              <a:rPr lang="en-US" altLang="zh-CN" dirty="0"/>
              <a:t>(PWN)</a:t>
            </a:r>
            <a:r>
              <a:rPr lang="zh-CN" altLang="en-US" dirty="0"/>
              <a:t> </a:t>
            </a:r>
            <a:r>
              <a:rPr lang="en-US" altLang="zh-CN" dirty="0"/>
              <a:t>Goose</a:t>
            </a:r>
            <a:endParaRPr lang="en-AU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pulsar:</a:t>
            </a:r>
            <a:r>
              <a:rPr lang="zh-CN" altLang="en-US" dirty="0"/>
              <a:t> </a:t>
            </a:r>
            <a:r>
              <a:rPr lang="en-AU" altLang="zh-CN" dirty="0"/>
              <a:t>PSR J1016–5857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Size:</a:t>
            </a:r>
            <a:r>
              <a:rPr lang="zh-CN" altLang="en-US" dirty="0"/>
              <a:t> </a:t>
            </a:r>
            <a:r>
              <a:rPr lang="en-US" altLang="zh-CN" dirty="0"/>
              <a:t>~10</a:t>
            </a:r>
            <a:r>
              <a:rPr lang="zh-CN" altLang="en-US" dirty="0"/>
              <a:t> </a:t>
            </a:r>
            <a:r>
              <a:rPr lang="en-US" altLang="zh-CN" dirty="0"/>
              <a:t>arcmin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ADDA7-2228-2AC1-EF5D-600F098B9CE6}"/>
              </a:ext>
            </a:extLst>
          </p:cNvPr>
          <p:cNvSpPr txBox="1"/>
          <p:nvPr/>
        </p:nvSpPr>
        <p:spPr>
          <a:xfrm>
            <a:off x="5375564" y="4228121"/>
            <a:ext cx="6254078" cy="871713"/>
          </a:xfrm>
          <a:prstGeom prst="rect">
            <a:avLst/>
          </a:prstGeom>
          <a:solidFill>
            <a:srgbClr val="262626">
              <a:alpha val="80000"/>
            </a:srgbClr>
          </a:solidFill>
          <a:ln>
            <a:solidFill>
              <a:srgbClr val="000000">
                <a:alpha val="63137"/>
              </a:srgb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We need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the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Stokes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i="1" dirty="0">
                <a:solidFill>
                  <a:schemeClr val="bg1"/>
                </a:solidFill>
              </a:rPr>
              <a:t>Q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and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i="1" dirty="0">
                <a:solidFill>
                  <a:schemeClr val="bg1"/>
                </a:solidFill>
              </a:rPr>
              <a:t>U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cubes.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endParaRPr lang="en-AU" altLang="zh-CN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POSSUM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has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made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those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products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for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the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public!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16F0841-153C-179F-9ABA-87CBBF97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A76-7B78-2345-967B-2A8C7CEAF393}" type="datetime1">
              <a:rPr lang="en-AU" smtClean="0"/>
              <a:t>7/7/2025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D70FB2-702A-E6F9-61DE-F20E0654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C00D-8F71-A945-9608-A8E534C6A372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553FD-E262-1BB6-A540-A431884F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Wenhui Jing | Yunnan University</a:t>
            </a:r>
          </a:p>
        </p:txBody>
      </p:sp>
    </p:spTree>
    <p:extLst>
      <p:ext uri="{BB962C8B-B14F-4D97-AF65-F5344CB8AC3E}">
        <p14:creationId xmlns:p14="http://schemas.microsoft.com/office/powerpoint/2010/main" val="313009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ple-official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CF3D1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mple-official" id="{B783D829-29C1-E04A-AB3B-01346AC4750B}" vid="{73533C09-CCF3-4E48-A14D-2BE4A67BA176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simple-official</Template>
  <TotalTime>4663</TotalTime>
  <Words>1347</Words>
  <Application>Microsoft Macintosh PowerPoint</Application>
  <PresentationFormat>Widescreen</PresentationFormat>
  <Paragraphs>294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Songti TC</vt:lpstr>
      <vt:lpstr>TelegrafRegular</vt:lpstr>
      <vt:lpstr>Aptos</vt:lpstr>
      <vt:lpstr>Arial</vt:lpstr>
      <vt:lpstr>Calibri</vt:lpstr>
      <vt:lpstr>Cambria Math</vt:lpstr>
      <vt:lpstr>Helvetica Neue</vt:lpstr>
      <vt:lpstr>Rockwell</vt:lpstr>
      <vt:lpstr>Rockwell Condensed</vt:lpstr>
      <vt:lpstr>Rockwell Extra Bold</vt:lpstr>
      <vt:lpstr>Segoe UI</vt:lpstr>
      <vt:lpstr>Times New Roman</vt:lpstr>
      <vt:lpstr>Wingdings</vt:lpstr>
      <vt:lpstr>simple-official</vt:lpstr>
      <vt:lpstr>Wood Type</vt:lpstr>
      <vt:lpstr>RM synthesis</vt:lpstr>
      <vt:lpstr>Outline &amp; Goals</vt:lpstr>
      <vt:lpstr>RM synthesis: from theory to practice</vt:lpstr>
      <vt:lpstr>RM synthesis: from theory to practice</vt:lpstr>
      <vt:lpstr>General experiment layout</vt:lpstr>
      <vt:lpstr>For example</vt:lpstr>
      <vt:lpstr>RM-Tools</vt:lpstr>
      <vt:lpstr>PowerPoint Presentation</vt:lpstr>
      <vt:lpstr>Observe information about PWN ”Goose”</vt:lpstr>
      <vt:lpstr>Obtain the Q &amp; U cube</vt:lpstr>
      <vt:lpstr>PowerPoint Presentation</vt:lpstr>
      <vt:lpstr>PowerPoint Presentation</vt:lpstr>
      <vt:lpstr>PowerPoint Presentation</vt:lpstr>
      <vt:lpstr>Before running RM-Tools</vt:lpstr>
      <vt:lpstr>1d analysis: extract the pixel spectrum toward pulsar</vt:lpstr>
      <vt:lpstr>Check the dataset</vt:lpstr>
      <vt:lpstr>Run rmsynth1d</vt:lpstr>
      <vt:lpstr>rmsynth1d results</vt:lpstr>
      <vt:lpstr>PowerPoint Presentation</vt:lpstr>
      <vt:lpstr>PowerPoint Presentation</vt:lpstr>
      <vt:lpstr>RM synthesis 3d</vt:lpstr>
      <vt:lpstr>RUN rmsynth3d</vt:lpstr>
      <vt:lpstr>FDF cube (RM range: -200 ~ +200 rad m^(-2) )</vt:lpstr>
      <vt:lpstr>*FDF_tot_dirty.fits</vt:lpstr>
      <vt:lpstr>*FDF_maxPI.fits                                 *FDF_peakRM.fits</vt:lpstr>
      <vt:lpstr>rmtools_peakfitcube</vt:lpstr>
      <vt:lpstr>PowerPoint Presentation</vt:lpstr>
      <vt:lpstr>FAST: the gap between two frequency band</vt:lpstr>
      <vt:lpstr>Run RM synthesis 1d</vt:lpstr>
      <vt:lpstr>RM clean (Heald 2009)</vt:lpstr>
      <vt:lpstr>Run RM clean 1d</vt:lpstr>
      <vt:lpstr>More examples</vt:lpstr>
      <vt:lpstr>In more complex cases...</vt:lpstr>
      <vt:lpstr>Take 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Wenhui Jing</dc:creator>
  <cp:lastModifiedBy>Wenhui Jing</cp:lastModifiedBy>
  <cp:revision>2</cp:revision>
  <dcterms:created xsi:type="dcterms:W3CDTF">2025-06-20T04:58:56Z</dcterms:created>
  <dcterms:modified xsi:type="dcterms:W3CDTF">2025-07-07T07:34:57Z</dcterms:modified>
</cp:coreProperties>
</file>