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86" r:id="rId3"/>
    <p:sldId id="257" r:id="rId4"/>
    <p:sldId id="258" r:id="rId5"/>
    <p:sldId id="259" r:id="rId6"/>
    <p:sldId id="260" r:id="rId7"/>
    <p:sldId id="261" r:id="rId8"/>
    <p:sldId id="262" r:id="rId9"/>
    <p:sldId id="287" r:id="rId10"/>
    <p:sldId id="268" r:id="rId11"/>
    <p:sldId id="263" r:id="rId12"/>
    <p:sldId id="264" r:id="rId13"/>
    <p:sldId id="265" r:id="rId14"/>
    <p:sldId id="266" r:id="rId15"/>
    <p:sldId id="267" r:id="rId16"/>
    <p:sldId id="269" r:id="rId17"/>
    <p:sldId id="270" r:id="rId18"/>
    <p:sldId id="298" r:id="rId19"/>
    <p:sldId id="272" r:id="rId20"/>
    <p:sldId id="273" r:id="rId21"/>
    <p:sldId id="274" r:id="rId22"/>
    <p:sldId id="275" r:id="rId23"/>
    <p:sldId id="276" r:id="rId24"/>
    <p:sldId id="277" r:id="rId25"/>
    <p:sldId id="288" r:id="rId26"/>
    <p:sldId id="302" r:id="rId27"/>
    <p:sldId id="279" r:id="rId28"/>
    <p:sldId id="284" r:id="rId29"/>
    <p:sldId id="300" r:id="rId30"/>
    <p:sldId id="299" r:id="rId31"/>
    <p:sldId id="301" r:id="rId32"/>
    <p:sldId id="280" r:id="rId33"/>
    <p:sldId id="281" r:id="rId34"/>
    <p:sldId id="282" r:id="rId35"/>
    <p:sldId id="278" r:id="rId36"/>
    <p:sldId id="283" r:id="rId37"/>
    <p:sldId id="290" r:id="rId38"/>
    <p:sldId id="285" r:id="rId39"/>
    <p:sldId id="291" r:id="rId40"/>
    <p:sldId id="292" r:id="rId41"/>
    <p:sldId id="293" r:id="rId42"/>
    <p:sldId id="294" r:id="rId43"/>
    <p:sldId id="295" r:id="rId44"/>
    <p:sldId id="296" r:id="rId45"/>
    <p:sldId id="297" r:id="rId4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73"/>
    <p:restoredTop sz="94624"/>
  </p:normalViewPr>
  <p:slideViewPr>
    <p:cSldViewPr snapToGrid="0">
      <p:cViewPr varScale="1">
        <p:scale>
          <a:sx n="69" d="100"/>
          <a:sy n="69" d="100"/>
        </p:scale>
        <p:origin x="216" y="64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等线"/>
      </a:defRPr>
    </a:lvl1pPr>
    <a:lvl2pPr indent="228600" latinLnBrk="0">
      <a:defRPr sz="1200">
        <a:latin typeface="+mj-lt"/>
        <a:ea typeface="+mj-ea"/>
        <a:cs typeface="+mj-cs"/>
        <a:sym typeface="等线"/>
      </a:defRPr>
    </a:lvl2pPr>
    <a:lvl3pPr indent="457200" latinLnBrk="0">
      <a:defRPr sz="1200">
        <a:latin typeface="+mj-lt"/>
        <a:ea typeface="+mj-ea"/>
        <a:cs typeface="+mj-cs"/>
        <a:sym typeface="等线"/>
      </a:defRPr>
    </a:lvl3pPr>
    <a:lvl4pPr indent="685800" latinLnBrk="0">
      <a:defRPr sz="1200">
        <a:latin typeface="+mj-lt"/>
        <a:ea typeface="+mj-ea"/>
        <a:cs typeface="+mj-cs"/>
        <a:sym typeface="等线"/>
      </a:defRPr>
    </a:lvl4pPr>
    <a:lvl5pPr indent="914400" latinLnBrk="0">
      <a:defRPr sz="1200">
        <a:latin typeface="+mj-lt"/>
        <a:ea typeface="+mj-ea"/>
        <a:cs typeface="+mj-cs"/>
        <a:sym typeface="等线"/>
      </a:defRPr>
    </a:lvl5pPr>
    <a:lvl6pPr indent="1143000" latinLnBrk="0">
      <a:defRPr sz="1200">
        <a:latin typeface="+mj-lt"/>
        <a:ea typeface="+mj-ea"/>
        <a:cs typeface="+mj-cs"/>
        <a:sym typeface="等线"/>
      </a:defRPr>
    </a:lvl6pPr>
    <a:lvl7pPr indent="1371600" latinLnBrk="0">
      <a:defRPr sz="1200">
        <a:latin typeface="+mj-lt"/>
        <a:ea typeface="+mj-ea"/>
        <a:cs typeface="+mj-cs"/>
        <a:sym typeface="等线"/>
      </a:defRPr>
    </a:lvl7pPr>
    <a:lvl8pPr indent="1600200" latinLnBrk="0">
      <a:defRPr sz="1200">
        <a:latin typeface="+mj-lt"/>
        <a:ea typeface="+mj-ea"/>
        <a:cs typeface="+mj-cs"/>
        <a:sym typeface="等线"/>
      </a:defRPr>
    </a:lvl8pPr>
    <a:lvl9pPr indent="1828800" latinLnBrk="0">
      <a:defRPr sz="1200">
        <a:latin typeface="+mj-lt"/>
        <a:ea typeface="+mj-ea"/>
        <a:cs typeface="+mj-cs"/>
        <a:sym typeface="等线"/>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381000" y="685800"/>
            <a:ext cx="6096000" cy="3429000"/>
          </a:xfrm>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r>
              <a:t>各位专家下午好。很高兴有机会参加平方公里阵列射电望远镜专项项目答辩。我是来自厦门大学的方陶陶。和我一起参加答辩的还有国家天文台的朱明研究员和中山大学的朱维善副教授。</a:t>
            </a:r>
          </a:p>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1086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noRot="1" noChangeAspect="1"/>
          </p:cNvSpPr>
          <p:nvPr>
            <p:ph type="sldImg"/>
          </p:nvPr>
        </p:nvSpPr>
        <p:spPr>
          <a:xfrm>
            <a:off x="381000" y="685800"/>
            <a:ext cx="6096000" cy="3429000"/>
          </a:xfrm>
          <a:prstGeom prst="rect">
            <a:avLst/>
          </a:prstGeom>
        </p:spPr>
        <p:txBody>
          <a:bodyPr/>
          <a:lstStyle/>
          <a:p>
            <a:endParaRPr/>
          </a:p>
        </p:txBody>
      </p:sp>
      <p:sp>
        <p:nvSpPr>
          <p:cNvPr id="265" name="Shape 265"/>
          <p:cNvSpPr>
            <a:spLocks noGrp="1"/>
          </p:cNvSpPr>
          <p:nvPr>
            <p:ph type="body" sz="quarter" idx="1"/>
          </p:nvPr>
        </p:nvSpPr>
        <p:spPr>
          <a:prstGeom prst="rect">
            <a:avLst/>
          </a:prstGeom>
        </p:spPr>
        <p:txBody>
          <a:bodyPr/>
          <a:lstStyle>
            <a:lvl1pPr defTabSz="457200">
              <a:lnSpc>
                <a:spcPct val="117999"/>
              </a:lnSpc>
              <a:defRPr sz="1800">
                <a:latin typeface="Helvetica Neue"/>
                <a:ea typeface="Helvetica Neue"/>
                <a:cs typeface="Helvetica Neue"/>
                <a:sym typeface="Helvetica Neue"/>
              </a:defRPr>
            </a:lvl1pPr>
          </a:lstStyle>
          <a:p>
            <a:r>
              <a:t>magellanic stream, moving through a low density, hot medium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noRot="1" noChangeAspect="1"/>
          </p:cNvSpPr>
          <p:nvPr>
            <p:ph type="sldImg"/>
          </p:nvPr>
        </p:nvSpPr>
        <p:spPr>
          <a:xfrm>
            <a:off x="381000" y="685800"/>
            <a:ext cx="6096000" cy="3429000"/>
          </a:xfrm>
          <a:prstGeom prst="rect">
            <a:avLst/>
          </a:prstGeom>
        </p:spPr>
        <p:txBody>
          <a:bodyPr/>
          <a:lstStyle/>
          <a:p>
            <a:endParaRPr/>
          </a:p>
        </p:txBody>
      </p:sp>
      <p:sp>
        <p:nvSpPr>
          <p:cNvPr id="273" name="Shape 273"/>
          <p:cNvSpPr>
            <a:spLocks noGrp="1"/>
          </p:cNvSpPr>
          <p:nvPr>
            <p:ph type="body" sz="quarter" idx="1"/>
          </p:nvPr>
        </p:nvSpPr>
        <p:spPr>
          <a:prstGeom prst="rect">
            <a:avLst/>
          </a:prstGeom>
        </p:spPr>
        <p:txBody>
          <a:bodyPr/>
          <a:lstStyle/>
          <a:p>
            <a:pPr marL="228600" indent="-228600" defTabSz="457200">
              <a:lnSpc>
                <a:spcPct val="117999"/>
              </a:lnSpc>
              <a:buSzPct val="123000"/>
              <a:buChar char="-"/>
              <a:defRPr sz="1800">
                <a:latin typeface="Helvetica Neue"/>
                <a:ea typeface="Helvetica Neue"/>
                <a:cs typeface="Helvetica Neue"/>
                <a:sym typeface="Helvetica Neue"/>
              </a:defRPr>
            </a:pPr>
            <a:r>
              <a:t>COS-halo survey, background quasars to probe CGM of foreground galaxies, focus on OVI</a:t>
            </a:r>
          </a:p>
          <a:p>
            <a:pPr marL="228600" indent="-228600" defTabSz="457200">
              <a:lnSpc>
                <a:spcPct val="117999"/>
              </a:lnSpc>
              <a:buSzPct val="123000"/>
              <a:buChar char="-"/>
              <a:defRPr sz="1800">
                <a:latin typeface="Helvetica Neue"/>
                <a:ea typeface="Helvetica Neue"/>
                <a:cs typeface="Helvetica Neue"/>
                <a:sym typeface="Helvetica Neue"/>
              </a:defRPr>
            </a:pPr>
            <a:r>
              <a:t>star forming galaxy vs passive galaxies</a:t>
            </a:r>
          </a:p>
          <a:p>
            <a:pPr defTabSz="457200">
              <a:lnSpc>
                <a:spcPct val="117999"/>
              </a:lnSpc>
              <a:defRPr sz="1800">
                <a:latin typeface="Helvetica Neue"/>
                <a:ea typeface="Helvetica Neue"/>
                <a:cs typeface="Helvetica Neue"/>
                <a:sym typeface="Helvetica Neue"/>
              </a:defRPr>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a:spLocks noGrp="1" noRot="1" noChangeAspect="1"/>
          </p:cNvSpPr>
          <p:nvPr>
            <p:ph type="sldImg"/>
          </p:nvPr>
        </p:nvSpPr>
        <p:spPr>
          <a:xfrm>
            <a:off x="381000" y="685800"/>
            <a:ext cx="6096000" cy="3429000"/>
          </a:xfrm>
          <a:prstGeom prst="rect">
            <a:avLst/>
          </a:prstGeom>
        </p:spPr>
        <p:txBody>
          <a:bodyPr/>
          <a:lstStyle/>
          <a:p>
            <a:endParaRPr/>
          </a:p>
        </p:txBody>
      </p:sp>
      <p:sp>
        <p:nvSpPr>
          <p:cNvPr id="285" name="Shape 285"/>
          <p:cNvSpPr>
            <a:spLocks noGrp="1"/>
          </p:cNvSpPr>
          <p:nvPr>
            <p:ph type="body" sz="quarter" idx="1"/>
          </p:nvPr>
        </p:nvSpPr>
        <p:spPr>
          <a:prstGeom prst="rect">
            <a:avLst/>
          </a:prstGeom>
        </p:spPr>
        <p:txBody>
          <a:bodyPr/>
          <a:lstStyle/>
          <a:p>
            <a:pPr defTabSz="457200">
              <a:lnSpc>
                <a:spcPct val="117999"/>
              </a:lnSpc>
              <a:defRPr sz="1800">
                <a:latin typeface="Helvetica Neue"/>
                <a:ea typeface="Helvetica Neue"/>
                <a:cs typeface="Helvetica Neue"/>
                <a:sym typeface="Helvetica Neue"/>
              </a:defRPr>
            </a:pPr>
            <a:r>
              <a:t>circle: virial radius of a 10^12 M_sun galaxy</a:t>
            </a:r>
          </a:p>
          <a:p>
            <a:pPr defTabSz="457200">
              <a:lnSpc>
                <a:spcPct val="117999"/>
              </a:lnSpc>
              <a:defRPr sz="1800">
                <a:latin typeface="Helvetica Neue"/>
                <a:ea typeface="Helvetica Neue"/>
                <a:cs typeface="Helvetica Neue"/>
                <a:sym typeface="Helvetica Neue"/>
              </a:defRPr>
            </a:pPr>
            <a:endParaRPr/>
          </a:p>
          <a:p>
            <a:pPr defTabSz="457200">
              <a:lnSpc>
                <a:spcPct val="117999"/>
              </a:lnSpc>
              <a:defRPr sz="1800">
                <a:latin typeface="Helvetica Neue"/>
                <a:ea typeface="Helvetica Neue"/>
                <a:cs typeface="Helvetica Neue"/>
                <a:sym typeface="Helvetica Neue"/>
              </a:defRPr>
            </a:pPr>
            <a:r>
              <a:t>low density -&gt; emission is difficult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noRot="1" noChangeAspect="1"/>
          </p:cNvSpPr>
          <p:nvPr>
            <p:ph type="sldImg"/>
          </p:nvPr>
        </p:nvSpPr>
        <p:spPr>
          <a:xfrm>
            <a:off x="381000" y="685800"/>
            <a:ext cx="6096000" cy="3429000"/>
          </a:xfrm>
          <a:prstGeom prst="rect">
            <a:avLst/>
          </a:prstGeom>
        </p:spPr>
        <p:txBody>
          <a:bodyPr/>
          <a:lstStyle/>
          <a:p>
            <a:endParaRPr/>
          </a:p>
        </p:txBody>
      </p:sp>
      <p:sp>
        <p:nvSpPr>
          <p:cNvPr id="293" name="Shape 293"/>
          <p:cNvSpPr>
            <a:spLocks noGrp="1"/>
          </p:cNvSpPr>
          <p:nvPr>
            <p:ph type="body" sz="quarter" idx="1"/>
          </p:nvPr>
        </p:nvSpPr>
        <p:spPr>
          <a:prstGeom prst="rect">
            <a:avLst/>
          </a:prstGeom>
        </p:spPr>
        <p:txBody>
          <a:bodyPr/>
          <a:lstStyle>
            <a:lvl1pPr defTabSz="457200">
              <a:lnSpc>
                <a:spcPct val="117999"/>
              </a:lnSpc>
              <a:defRPr sz="1800">
                <a:latin typeface="Helvetica Neue"/>
                <a:ea typeface="Helvetica Neue"/>
                <a:cs typeface="Helvetica Neue"/>
                <a:sym typeface="Helvetica Neue"/>
              </a:defRPr>
            </a:lvl1pPr>
          </a:lstStyle>
          <a:p>
            <a:r>
              <a:t>HI - ionized, rely on metal species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304"/>
          <p:cNvSpPr>
            <a:spLocks noGrp="1" noRot="1" noChangeAspect="1"/>
          </p:cNvSpPr>
          <p:nvPr>
            <p:ph type="sldImg"/>
          </p:nvPr>
        </p:nvSpPr>
        <p:spPr>
          <a:xfrm>
            <a:off x="381000" y="685800"/>
            <a:ext cx="6096000" cy="3429000"/>
          </a:xfrm>
          <a:prstGeom prst="rect">
            <a:avLst/>
          </a:prstGeom>
        </p:spPr>
        <p:txBody>
          <a:bodyPr/>
          <a:lstStyle/>
          <a:p>
            <a:endParaRPr/>
          </a:p>
        </p:txBody>
      </p:sp>
      <p:sp>
        <p:nvSpPr>
          <p:cNvPr id="305" name="Shape 305"/>
          <p:cNvSpPr>
            <a:spLocks noGrp="1"/>
          </p:cNvSpPr>
          <p:nvPr>
            <p:ph type="body" sz="quarter" idx="1"/>
          </p:nvPr>
        </p:nvSpPr>
        <p:spPr>
          <a:prstGeom prst="rect">
            <a:avLst/>
          </a:prstGeom>
        </p:spPr>
        <p:txBody>
          <a:bodyPr/>
          <a:lstStyle/>
          <a:p>
            <a:pPr defTabSz="457200">
              <a:lnSpc>
                <a:spcPct val="117999"/>
              </a:lnSpc>
              <a:defRPr sz="1800">
                <a:latin typeface="Helvetica Neue"/>
                <a:ea typeface="Helvetica Neue"/>
                <a:cs typeface="Helvetica Neue"/>
                <a:sym typeface="Helvetica Neue"/>
              </a:defRPr>
            </a:pPr>
            <a:r>
              <a:t>CGM phase diagram, T vs n</a:t>
            </a:r>
          </a:p>
          <a:p>
            <a:pPr defTabSz="457200">
              <a:lnSpc>
                <a:spcPct val="117999"/>
              </a:lnSpc>
              <a:defRPr sz="1800">
                <a:latin typeface="Helvetica Neue"/>
                <a:ea typeface="Helvetica Neue"/>
                <a:cs typeface="Helvetica Neue"/>
                <a:sym typeface="Helvetica Neue"/>
              </a:defRPr>
            </a:pPr>
            <a:endParaRPr/>
          </a:p>
          <a:p>
            <a:pPr defTabSz="457200">
              <a:lnSpc>
                <a:spcPct val="117999"/>
              </a:lnSpc>
              <a:defRPr sz="1800">
                <a:latin typeface="Helvetica Neue"/>
                <a:ea typeface="Helvetica Neue"/>
                <a:cs typeface="Helvetica Neue"/>
                <a:sym typeface="Helvetica Neue"/>
              </a:defRPr>
            </a:pPr>
            <a:r>
              <a:t>ion species as probes, bottom right vs top left</a:t>
            </a:r>
          </a:p>
          <a:p>
            <a:pPr defTabSz="457200">
              <a:lnSpc>
                <a:spcPct val="117999"/>
              </a:lnSpc>
              <a:defRPr sz="1800">
                <a:latin typeface="Helvetica Neue"/>
                <a:ea typeface="Helvetica Neue"/>
                <a:cs typeface="Helvetica Neue"/>
                <a:sym typeface="Helvetica Neue"/>
              </a:defRPr>
            </a:pPr>
            <a:endParaRPr/>
          </a:p>
          <a:p>
            <a:pPr defTabSz="457200">
              <a:lnSpc>
                <a:spcPct val="117999"/>
              </a:lnSpc>
              <a:defRPr sz="1800">
                <a:latin typeface="Helvetica Neue"/>
                <a:ea typeface="Helvetica Neue"/>
                <a:cs typeface="Helvetica Neue"/>
                <a:sym typeface="Helvetica Neue"/>
              </a:defRPr>
            </a:pPr>
            <a:r>
              <a:t>top-right, majority in UV/space, for low z</a:t>
            </a:r>
          </a:p>
          <a:p>
            <a:pPr defTabSz="457200">
              <a:lnSpc>
                <a:spcPct val="117999"/>
              </a:lnSpc>
              <a:defRPr sz="1800">
                <a:latin typeface="Helvetica Neue"/>
                <a:ea typeface="Helvetica Neue"/>
                <a:cs typeface="Helvetica Neue"/>
                <a:sym typeface="Helvetica Neue"/>
              </a:defRPr>
            </a:pPr>
            <a:endParaRPr/>
          </a:p>
          <a:p>
            <a:pPr defTabSz="457200">
              <a:lnSpc>
                <a:spcPct val="117999"/>
              </a:lnSpc>
              <a:defRPr sz="1800">
                <a:latin typeface="Helvetica Neue"/>
                <a:ea typeface="Helvetica Neue"/>
                <a:cs typeface="Helvetica Neue"/>
                <a:sym typeface="Helvetica Neue"/>
              </a:defRPr>
            </a:pPr>
            <a:r>
              <a:t>photoionization line -&gt; collisional ionization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xfrm>
            <a:off x="381000" y="685800"/>
            <a:ext cx="6096000" cy="3429000"/>
          </a:xfrm>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r>
              <a:t>根据要求，我的答辩分为以下5个部分。</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xfrm>
            <a:off x="381000" y="685800"/>
            <a:ext cx="6096000" cy="3429000"/>
          </a:xfrm>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r>
              <a:t>根据要求，我的答辩分为以下5个部分。</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xfrm>
            <a:off x="381000" y="685800"/>
            <a:ext cx="6096000" cy="3429000"/>
          </a:xfrm>
          <a:prstGeom prst="rect">
            <a:avLst/>
          </a:prstGeom>
        </p:spPr>
        <p:txBody>
          <a:bodyPr/>
          <a:lstStyle/>
          <a:p>
            <a:endParaRPr/>
          </a:p>
        </p:txBody>
      </p:sp>
      <p:sp>
        <p:nvSpPr>
          <p:cNvPr id="163" name="Shape 163"/>
          <p:cNvSpPr>
            <a:spLocks noGrp="1"/>
          </p:cNvSpPr>
          <p:nvPr>
            <p:ph type="body" sz="quarter" idx="1"/>
          </p:nvPr>
        </p:nvSpPr>
        <p:spPr>
          <a:prstGeom prst="rect">
            <a:avLst/>
          </a:prstGeom>
        </p:spPr>
        <p:txBody>
          <a:bodyPr/>
          <a:lstStyle/>
          <a:p>
            <a:r>
              <a:t>根据要求，我的答辩分为以下5个部分。</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xfrm>
            <a:off x="381000" y="685800"/>
            <a:ext cx="6096000" cy="3429000"/>
          </a:xfrm>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r>
              <a:t>根据要求，我的答辩分为以下5个部分。</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r>
              <a:t>根据要求，我的答辩分为以下5个部分。</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lvl1pPr defTabSz="457200">
              <a:defRPr sz="1800">
                <a:uFill>
                  <a:solidFill>
                    <a:srgbClr val="000000"/>
                  </a:solidFill>
                </a:uFill>
                <a:latin typeface="Futura"/>
                <a:ea typeface="Futura"/>
                <a:cs typeface="Futura"/>
                <a:sym typeface="Futura"/>
              </a:defRPr>
            </a:lvl1pPr>
          </a:lstStyle>
          <a:p>
            <a:r>
              <a:t>It is very interesting to notice that this coronal X-ray emission only accounts for a tiny fraction of the expected supernova.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marL="228600" indent="-228600" defTabSz="457200">
              <a:lnSpc>
                <a:spcPct val="117999"/>
              </a:lnSpc>
              <a:buSzPct val="123000"/>
              <a:buChar char="-"/>
              <a:defRPr sz="1800">
                <a:latin typeface="Helvetica Neue"/>
                <a:ea typeface="Helvetica Neue"/>
                <a:cs typeface="Helvetica Neue"/>
                <a:sym typeface="Helvetica Neue"/>
              </a:defRPr>
            </a:pPr>
            <a:r>
              <a:t>modern view of galaxy and its environment, large scale structure</a:t>
            </a:r>
          </a:p>
          <a:p>
            <a:pPr marL="228600" indent="-228600" defTabSz="457200">
              <a:lnSpc>
                <a:spcPct val="117999"/>
              </a:lnSpc>
              <a:buSzPct val="123000"/>
              <a:buChar char="-"/>
              <a:defRPr sz="1800">
                <a:latin typeface="Helvetica Neue"/>
                <a:ea typeface="Helvetica Neue"/>
                <a:cs typeface="Helvetica Neue"/>
                <a:sym typeface="Helvetica Neue"/>
              </a:defRPr>
            </a:pPr>
            <a:r>
              <a:t>disk inside, diffuse gas at large distance from the center</a:t>
            </a:r>
          </a:p>
          <a:p>
            <a:pPr marL="228600" indent="-228600" defTabSz="457200">
              <a:lnSpc>
                <a:spcPct val="117999"/>
              </a:lnSpc>
              <a:buSzPct val="123000"/>
              <a:buChar char="-"/>
              <a:defRPr sz="1800">
                <a:latin typeface="Helvetica Neue"/>
                <a:ea typeface="Helvetica Neue"/>
                <a:cs typeface="Helvetica Neue"/>
                <a:sym typeface="Helvetica Neue"/>
              </a:defRPr>
            </a:pPr>
            <a:r>
              <a:t>accreting gas, outflow, recycling</a:t>
            </a:r>
          </a:p>
          <a:p>
            <a:pPr marL="228600" indent="-228600" defTabSz="457200">
              <a:lnSpc>
                <a:spcPct val="117999"/>
              </a:lnSpc>
              <a:buSzPct val="123000"/>
              <a:buChar char="-"/>
              <a:defRPr sz="1800">
                <a:latin typeface="Helvetica Neue"/>
                <a:ea typeface="Helvetica Neue"/>
                <a:cs typeface="Helvetica Neue"/>
                <a:sym typeface="Helvetica Neue"/>
              </a:defRPr>
            </a:pPr>
            <a:r>
              <a:t>definition of CGM</a:t>
            </a:r>
          </a:p>
          <a:p>
            <a:pPr marL="228600" indent="-228600" defTabSz="457200">
              <a:lnSpc>
                <a:spcPct val="117999"/>
              </a:lnSpc>
              <a:buSzPct val="123000"/>
              <a:buChar char="-"/>
              <a:defRPr sz="1800">
                <a:latin typeface="Helvetica Neue"/>
                <a:ea typeface="Helvetica Neue"/>
                <a:cs typeface="Helvetica Neue"/>
                <a:sym typeface="Helvetica Neue"/>
              </a:defRPr>
            </a:pPr>
            <a:r>
              <a:t>inner region 15 kpc, virial radius 300 kpc</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defTabSz="457200">
              <a:defRPr sz="1800">
                <a:uFill>
                  <a:solidFill>
                    <a:srgbClr val="000000"/>
                  </a:solidFill>
                </a:uFill>
                <a:latin typeface="Futura"/>
                <a:ea typeface="Futura"/>
                <a:cs typeface="Futura"/>
                <a:sym typeface="Futura"/>
              </a:defRPr>
            </a:pPr>
            <a:r>
              <a:t>由于位于环星系介质内的气体密度非常低，目前采用的比较多的观测方法是通过吸收线的方法。</a:t>
            </a:r>
          </a:p>
          <a:p>
            <a:pPr defTabSz="457200">
              <a:defRPr sz="1800">
                <a:uFill>
                  <a:solidFill>
                    <a:srgbClr val="000000"/>
                  </a:solidFill>
                </a:uFill>
                <a:latin typeface="Futura"/>
                <a:ea typeface="Futura"/>
                <a:cs typeface="Futura"/>
                <a:sym typeface="Futura"/>
              </a:defRPr>
            </a:pPr>
            <a:endParaRPr/>
          </a:p>
          <a:p>
            <a:pPr defTabSz="457200">
              <a:defRPr sz="1800">
                <a:uFill>
                  <a:solidFill>
                    <a:srgbClr val="000000"/>
                  </a:solidFill>
                </a:uFill>
                <a:latin typeface="Futura"/>
                <a:ea typeface="Futura"/>
                <a:cs typeface="Futura"/>
                <a:sym typeface="Futura"/>
              </a:defRPr>
            </a:pPr>
            <a:r>
              <a:t>即有一个明亮的背景源，前景星系的星系晕内气体离子会在背景源的光谱上产生吸收线</a:t>
            </a:r>
          </a:p>
          <a:p>
            <a:pPr defTabSz="457200">
              <a:defRPr sz="1800">
                <a:uFill>
                  <a:solidFill>
                    <a:srgbClr val="000000"/>
                  </a:solidFill>
                </a:uFill>
                <a:latin typeface="Futura"/>
                <a:ea typeface="Futura"/>
                <a:cs typeface="Futura"/>
                <a:sym typeface="Futura"/>
              </a:defRPr>
            </a:pPr>
            <a:endParaRPr/>
          </a:p>
          <a:p>
            <a:pPr defTabSz="457200">
              <a:defRPr sz="1800">
                <a:uFill>
                  <a:solidFill>
                    <a:srgbClr val="000000"/>
                  </a:solidFill>
                </a:uFill>
                <a:latin typeface="Futura"/>
                <a:ea typeface="Futura"/>
                <a:cs typeface="Futura"/>
                <a:sym typeface="Futura"/>
              </a:defRPr>
            </a:pPr>
            <a:r>
              <a:t>通过对吸收线的观测我们即可反推出在 CGM 里气体的各种物理性质，金属丰度分布等</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000000"/>
        </a:solidFill>
        <a:effectLst/>
      </p:bgPr>
    </p:bg>
    <p:spTree>
      <p:nvGrpSpPr>
        <p:cNvPr id="1" name=""/>
        <p:cNvGrpSpPr/>
        <p:nvPr/>
      </p:nvGrpSpPr>
      <p:grpSpPr>
        <a:xfrm>
          <a:off x="0" y="0"/>
          <a:ext cx="0" cy="0"/>
          <a:chOff x="0" y="0"/>
          <a:chExt cx="0" cy="0"/>
        </a:xfrm>
      </p:grpSpPr>
      <p:sp>
        <p:nvSpPr>
          <p:cNvPr id="92" name="Slide Number"/>
          <p:cNvSpPr txBox="1">
            <a:spLocks noGrp="1"/>
          </p:cNvSpPr>
          <p:nvPr>
            <p:ph type="sldNum" sz="quarter" idx="2"/>
          </p:nvPr>
        </p:nvSpPr>
        <p:spPr>
          <a:xfrm>
            <a:off x="10034699" y="6499287"/>
            <a:ext cx="176102" cy="214586"/>
          </a:xfrm>
          <a:prstGeom prst="rect">
            <a:avLst/>
          </a:prstGeom>
          <a:ln w="3175">
            <a:round/>
          </a:ln>
        </p:spPr>
        <p:txBody>
          <a:bodyPr lIns="26789" tIns="26789" rIns="26789" bIns="26789"/>
          <a:lstStyle>
            <a:lvl1pPr defTabSz="455414">
              <a:defRPr sz="1100">
                <a:solidFill>
                  <a:srgbClr val="9A9A9A"/>
                </a:solidFill>
                <a:uFill>
                  <a:solidFill>
                    <a:srgbClr val="9A9A9A"/>
                  </a:solidFill>
                </a:uFill>
                <a:latin typeface="Futura Condensed"/>
                <a:ea typeface="Futura Condensed"/>
                <a:cs typeface="Futura Condensed"/>
                <a:sym typeface="Futura Condensed"/>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 Blank">
    <p:spTree>
      <p:nvGrpSpPr>
        <p:cNvPr id="1" name=""/>
        <p:cNvGrpSpPr/>
        <p:nvPr/>
      </p:nvGrpSpPr>
      <p:grpSpPr>
        <a:xfrm>
          <a:off x="0" y="0"/>
          <a:ext cx="0" cy="0"/>
          <a:chOff x="0" y="0"/>
          <a:chExt cx="0" cy="0"/>
        </a:xfrm>
      </p:grpSpPr>
      <p:sp>
        <p:nvSpPr>
          <p:cNvPr id="99" name="Slide Number"/>
          <p:cNvSpPr txBox="1">
            <a:spLocks noGrp="1"/>
          </p:cNvSpPr>
          <p:nvPr>
            <p:ph type="sldNum" sz="quarter" idx="2"/>
          </p:nvPr>
        </p:nvSpPr>
        <p:spPr>
          <a:xfrm>
            <a:off x="10034699" y="6499287"/>
            <a:ext cx="176102" cy="214586"/>
          </a:xfrm>
          <a:prstGeom prst="rect">
            <a:avLst/>
          </a:prstGeom>
          <a:ln w="3175">
            <a:round/>
          </a:ln>
        </p:spPr>
        <p:txBody>
          <a:bodyPr lIns="26789" tIns="26789" rIns="26789" bIns="26789"/>
          <a:lstStyle>
            <a:lvl1pPr defTabSz="455414">
              <a:defRPr sz="1100">
                <a:solidFill>
                  <a:srgbClr val="9A9A9A"/>
                </a:solidFill>
                <a:uFill>
                  <a:solidFill>
                    <a:srgbClr val="9A9A9A"/>
                  </a:solidFill>
                </a:uFill>
                <a:latin typeface="Futura Condensed"/>
                <a:ea typeface="Futura Condensed"/>
                <a:cs typeface="Futura Condensed"/>
                <a:sym typeface="Futura Condensed"/>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323333"/>
        </a:solidFill>
        <a:effectLst/>
      </p:bgPr>
    </p:bg>
    <p:spTree>
      <p:nvGrpSpPr>
        <p:cNvPr id="1" name=""/>
        <p:cNvGrpSpPr/>
        <p:nvPr/>
      </p:nvGrpSpPr>
      <p:grpSpPr>
        <a:xfrm>
          <a:off x="0" y="0"/>
          <a:ext cx="0" cy="0"/>
          <a:chOff x="0" y="0"/>
          <a:chExt cx="0" cy="0"/>
        </a:xfrm>
      </p:grpSpPr>
      <p:sp>
        <p:nvSpPr>
          <p:cNvPr id="106" name="Title Text"/>
          <p:cNvSpPr txBox="1">
            <a:spLocks noGrp="1"/>
          </p:cNvSpPr>
          <p:nvPr>
            <p:ph type="title"/>
          </p:nvPr>
        </p:nvSpPr>
        <p:spPr>
          <a:xfrm>
            <a:off x="1979414" y="274638"/>
            <a:ext cx="8233172" cy="1143001"/>
          </a:xfrm>
          <a:prstGeom prst="rect">
            <a:avLst/>
          </a:prstGeom>
          <a:ln w="3175">
            <a:round/>
          </a:ln>
        </p:spPr>
        <p:txBody>
          <a:bodyPr lIns="26789" tIns="26789" rIns="26789" bIns="26789">
            <a:noAutofit/>
          </a:bodyPr>
          <a:lstStyle>
            <a:lvl1pPr algn="ctr" defTabSz="455414">
              <a:lnSpc>
                <a:spcPct val="100000"/>
              </a:lnSpc>
              <a:defRPr sz="4200">
                <a:solidFill>
                  <a:srgbClr val="FFFFFF"/>
                </a:solidFill>
                <a:uFill>
                  <a:solidFill>
                    <a:srgbClr val="FFFFFF"/>
                  </a:solidFill>
                </a:uFill>
                <a:latin typeface="Futura Condensed"/>
                <a:ea typeface="Futura Condensed"/>
                <a:cs typeface="Futura Condensed"/>
                <a:sym typeface="Futura Condensed"/>
              </a:defRPr>
            </a:lvl1pPr>
          </a:lstStyle>
          <a:p>
            <a:r>
              <a:t>Title Text</a:t>
            </a:r>
          </a:p>
        </p:txBody>
      </p:sp>
      <p:sp>
        <p:nvSpPr>
          <p:cNvPr id="107" name="Body Level One…"/>
          <p:cNvSpPr txBox="1">
            <a:spLocks noGrp="1"/>
          </p:cNvSpPr>
          <p:nvPr>
            <p:ph type="body" idx="1"/>
          </p:nvPr>
        </p:nvSpPr>
        <p:spPr>
          <a:xfrm>
            <a:off x="1979414" y="1598414"/>
            <a:ext cx="8233172" cy="4525964"/>
          </a:xfrm>
          <a:prstGeom prst="rect">
            <a:avLst/>
          </a:prstGeom>
          <a:ln w="3175">
            <a:round/>
          </a:ln>
        </p:spPr>
        <p:txBody>
          <a:bodyPr lIns="26789" tIns="26789" rIns="26789" bIns="26789">
            <a:noAutofit/>
          </a:bodyPr>
          <a:lstStyle>
            <a:lvl1pPr marL="233795" indent="-233795" defTabSz="455414">
              <a:lnSpc>
                <a:spcPct val="100000"/>
              </a:lnSpc>
              <a:spcBef>
                <a:spcPts val="700"/>
              </a:spcBef>
              <a:buClr>
                <a:srgbClr val="FFFFFF"/>
              </a:buClr>
              <a:defRPr sz="3000">
                <a:solidFill>
                  <a:srgbClr val="FFFFFF"/>
                </a:solidFill>
                <a:uFill>
                  <a:solidFill>
                    <a:srgbClr val="FFFFFF"/>
                  </a:solidFill>
                </a:uFill>
                <a:latin typeface="Futura"/>
                <a:ea typeface="Futura"/>
                <a:cs typeface="Futura"/>
                <a:sym typeface="Futura"/>
              </a:defRPr>
            </a:lvl1pPr>
            <a:lvl2pPr marL="652713" indent="-195513" defTabSz="455414">
              <a:lnSpc>
                <a:spcPct val="100000"/>
              </a:lnSpc>
              <a:spcBef>
                <a:spcPts val="600"/>
              </a:spcBef>
              <a:buClr>
                <a:srgbClr val="FFFFFF"/>
              </a:buClr>
              <a:buChar char="–"/>
              <a:defRPr sz="2600">
                <a:solidFill>
                  <a:srgbClr val="FFFFFF"/>
                </a:solidFill>
                <a:uFill>
                  <a:solidFill>
                    <a:srgbClr val="FFFFFF"/>
                  </a:solidFill>
                </a:uFill>
                <a:latin typeface="Futura"/>
                <a:ea typeface="Futura"/>
                <a:cs typeface="Futura"/>
                <a:sym typeface="Futura"/>
              </a:defRPr>
            </a:lvl2pPr>
            <a:lvl3pPr marL="1062317" indent="-147917" defTabSz="455414">
              <a:lnSpc>
                <a:spcPct val="100000"/>
              </a:lnSpc>
              <a:spcBef>
                <a:spcPts val="500"/>
              </a:spcBef>
              <a:buClr>
                <a:srgbClr val="FFFFFF"/>
              </a:buClr>
              <a:defRPr sz="2200">
                <a:solidFill>
                  <a:srgbClr val="FFFFFF"/>
                </a:solidFill>
                <a:uFill>
                  <a:solidFill>
                    <a:srgbClr val="FFFFFF"/>
                  </a:solidFill>
                </a:uFill>
                <a:latin typeface="Futura"/>
                <a:ea typeface="Futura"/>
                <a:cs typeface="Futura"/>
                <a:sym typeface="Futura"/>
              </a:defRPr>
            </a:lvl3pPr>
            <a:lvl4pPr marL="1518557" indent="-146957" defTabSz="455414">
              <a:lnSpc>
                <a:spcPct val="100000"/>
              </a:lnSpc>
              <a:spcBef>
                <a:spcPts val="400"/>
              </a:spcBef>
              <a:buClr>
                <a:srgbClr val="FFFFFF"/>
              </a:buClr>
              <a:buChar char="–"/>
              <a:defRPr sz="1800">
                <a:solidFill>
                  <a:srgbClr val="FFFFFF"/>
                </a:solidFill>
                <a:uFill>
                  <a:solidFill>
                    <a:srgbClr val="FFFFFF"/>
                  </a:solidFill>
                </a:uFill>
                <a:latin typeface="Futura"/>
                <a:ea typeface="Futura"/>
                <a:cs typeface="Futura"/>
                <a:sym typeface="Futura"/>
              </a:defRPr>
            </a:lvl4pPr>
            <a:lvl5pPr marL="1975757" indent="-146957" defTabSz="455414">
              <a:lnSpc>
                <a:spcPct val="100000"/>
              </a:lnSpc>
              <a:spcBef>
                <a:spcPts val="400"/>
              </a:spcBef>
              <a:buClr>
                <a:srgbClr val="FFFFFF"/>
              </a:buClr>
              <a:buChar char="»"/>
              <a:defRPr sz="1800">
                <a:solidFill>
                  <a:srgbClr val="FFFFFF"/>
                </a:solidFill>
                <a:uFill>
                  <a:solidFill>
                    <a:srgbClr val="FFFFFF"/>
                  </a:solidFill>
                </a:uFill>
                <a:latin typeface="Futura"/>
                <a:ea typeface="Futura"/>
                <a:cs typeface="Futura"/>
                <a:sym typeface="Futura"/>
              </a:defRPr>
            </a:lvl5pPr>
          </a:lstStyle>
          <a:p>
            <a:r>
              <a:t>Body Level One</a:t>
            </a:r>
          </a:p>
          <a:p>
            <a:pPr lvl="1"/>
            <a:r>
              <a:t>Body Level Two</a:t>
            </a:r>
          </a:p>
          <a:p>
            <a:pPr lvl="2"/>
            <a:r>
              <a:t>Body Level Three</a:t>
            </a:r>
          </a:p>
          <a:p>
            <a:pPr lvl="3"/>
            <a:r>
              <a:t>Body Level Four</a:t>
            </a:r>
          </a:p>
          <a:p>
            <a:pPr lvl="4"/>
            <a:r>
              <a:t>Body Level Five</a:t>
            </a:r>
          </a:p>
        </p:txBody>
      </p:sp>
      <p:sp>
        <p:nvSpPr>
          <p:cNvPr id="108" name="Slide Number"/>
          <p:cNvSpPr txBox="1">
            <a:spLocks noGrp="1"/>
          </p:cNvSpPr>
          <p:nvPr>
            <p:ph type="sldNum" sz="quarter" idx="2"/>
          </p:nvPr>
        </p:nvSpPr>
        <p:spPr>
          <a:xfrm>
            <a:off x="10034699" y="6499287"/>
            <a:ext cx="176102" cy="214586"/>
          </a:xfrm>
          <a:prstGeom prst="rect">
            <a:avLst/>
          </a:prstGeom>
          <a:ln w="3175">
            <a:round/>
          </a:ln>
        </p:spPr>
        <p:txBody>
          <a:bodyPr lIns="26789" tIns="26789" rIns="26789" bIns="26789"/>
          <a:lstStyle>
            <a:lvl1pPr defTabSz="455414">
              <a:defRPr sz="1100">
                <a:solidFill>
                  <a:srgbClr val="9A9A9A"/>
                </a:solidFill>
                <a:uFill>
                  <a:solidFill>
                    <a:srgbClr val="9A9A9A"/>
                  </a:solidFill>
                </a:uFill>
                <a:latin typeface="Futura Condensed"/>
                <a:ea typeface="Futura Condensed"/>
                <a:cs typeface="Futura Condensed"/>
                <a:sym typeface="Futura Condensed"/>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323333"/>
        </a:solidFill>
        <a:effectLst/>
      </p:bgPr>
    </p:bg>
    <p:spTree>
      <p:nvGrpSpPr>
        <p:cNvPr id="1" name=""/>
        <p:cNvGrpSpPr/>
        <p:nvPr/>
      </p:nvGrpSpPr>
      <p:grpSpPr>
        <a:xfrm>
          <a:off x="0" y="0"/>
          <a:ext cx="0" cy="0"/>
          <a:chOff x="0" y="0"/>
          <a:chExt cx="0" cy="0"/>
        </a:xfrm>
      </p:grpSpPr>
      <p:sp>
        <p:nvSpPr>
          <p:cNvPr id="124" name="Slide Number"/>
          <p:cNvSpPr txBox="1">
            <a:spLocks noGrp="1"/>
          </p:cNvSpPr>
          <p:nvPr>
            <p:ph type="sldNum" sz="quarter" idx="2"/>
          </p:nvPr>
        </p:nvSpPr>
        <p:spPr>
          <a:xfrm>
            <a:off x="10034699" y="6499287"/>
            <a:ext cx="176102" cy="214586"/>
          </a:xfrm>
          <a:prstGeom prst="rect">
            <a:avLst/>
          </a:prstGeom>
          <a:ln w="3175">
            <a:round/>
          </a:ln>
        </p:spPr>
        <p:txBody>
          <a:bodyPr lIns="26789" tIns="26789" rIns="26789" bIns="26789"/>
          <a:lstStyle>
            <a:lvl1pPr defTabSz="455414">
              <a:defRPr sz="1100">
                <a:solidFill>
                  <a:srgbClr val="9A9A9A"/>
                </a:solidFill>
                <a:uFill>
                  <a:solidFill>
                    <a:srgbClr val="9A9A9A"/>
                  </a:solidFill>
                </a:uFill>
                <a:latin typeface="Futura Condensed"/>
                <a:ea typeface="Futura Condensed"/>
                <a:cs typeface="Futura Condensed"/>
                <a:sym typeface="Futura Condensed"/>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两项内容">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文本占位符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与标题">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文本占位符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图片占位符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7260" y="6401179"/>
            <a:ext cx="256541" cy="275467"/>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ti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1.tif"/><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2.tif"/><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gif"/></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t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tif"/></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矩形 3"/>
          <p:cNvSpPr/>
          <p:nvPr/>
        </p:nvSpPr>
        <p:spPr>
          <a:xfrm>
            <a:off x="0" y="1190296"/>
            <a:ext cx="12192000" cy="1868212"/>
          </a:xfrm>
          <a:prstGeom prst="rect">
            <a:avLst/>
          </a:prstGeom>
          <a:noFill/>
          <a:ln w="12700">
            <a:miter lim="400000"/>
          </a:ln>
        </p:spPr>
        <p:txBody>
          <a:bodyPr lIns="45719" rIns="45719" anchor="ctr"/>
          <a:lstStyle/>
          <a:p>
            <a:pPr algn="ctr">
              <a:defRPr>
                <a:solidFill>
                  <a:srgbClr val="FFFFFF"/>
                </a:solidFill>
              </a:defRPr>
            </a:pPr>
            <a:endParaRPr/>
          </a:p>
        </p:txBody>
      </p:sp>
      <p:sp>
        <p:nvSpPr>
          <p:cNvPr id="134" name="标题 1"/>
          <p:cNvSpPr txBox="1">
            <a:spLocks noGrp="1"/>
          </p:cNvSpPr>
          <p:nvPr>
            <p:ph type="ctrTitle"/>
          </p:nvPr>
        </p:nvSpPr>
        <p:spPr>
          <a:xfrm>
            <a:off x="1287298" y="2120380"/>
            <a:ext cx="9617403" cy="1856054"/>
          </a:xfrm>
          <a:prstGeom prst="rect">
            <a:avLst/>
          </a:prstGeom>
        </p:spPr>
        <p:txBody>
          <a:bodyPr anchor="ctr"/>
          <a:lstStyle>
            <a:lvl1pPr>
              <a:lnSpc>
                <a:spcPct val="150000"/>
              </a:lnSpc>
              <a:defRPr sz="4000">
                <a:latin typeface="Microsoft YaHei"/>
                <a:ea typeface="Microsoft YaHei"/>
                <a:cs typeface="Microsoft YaHei"/>
                <a:sym typeface="Microsoft YaHei"/>
              </a:defRPr>
            </a:lvl1pPr>
          </a:lstStyle>
          <a:p>
            <a:pPr>
              <a:defRPr b="1">
                <a:latin typeface="Arial"/>
                <a:ea typeface="Arial"/>
                <a:cs typeface="Arial"/>
                <a:sym typeface="Arial"/>
              </a:defRPr>
            </a:pPr>
            <a:r>
              <a:rPr b="0" dirty="0" err="1">
                <a:latin typeface="Microsoft YaHei"/>
                <a:ea typeface="Microsoft YaHei"/>
                <a:cs typeface="Microsoft YaHei"/>
                <a:sym typeface="Microsoft YaHei"/>
              </a:rPr>
              <a:t>星系周介质、星系际介质与宇宙重子循环</a:t>
            </a:r>
            <a:endParaRPr b="0" dirty="0">
              <a:latin typeface="Microsoft YaHei"/>
              <a:ea typeface="Microsoft YaHei"/>
              <a:cs typeface="Microsoft YaHei"/>
              <a:sym typeface="Microsoft YaHei"/>
            </a:endParaRPr>
          </a:p>
        </p:txBody>
      </p:sp>
      <p:sp>
        <p:nvSpPr>
          <p:cNvPr id="135" name="副标题 2"/>
          <p:cNvSpPr txBox="1">
            <a:spLocks noGrp="1"/>
          </p:cNvSpPr>
          <p:nvPr>
            <p:ph type="subTitle" sz="quarter" idx="1"/>
          </p:nvPr>
        </p:nvSpPr>
        <p:spPr>
          <a:xfrm>
            <a:off x="1317171" y="4666956"/>
            <a:ext cx="9144000" cy="1296001"/>
          </a:xfrm>
          <a:prstGeom prst="rect">
            <a:avLst/>
          </a:prstGeom>
        </p:spPr>
        <p:txBody>
          <a:bodyPr/>
          <a:lstStyle/>
          <a:p>
            <a:pPr>
              <a:lnSpc>
                <a:spcPct val="150000"/>
              </a:lnSpc>
              <a:defRPr>
                <a:latin typeface="Microsoft YaHei"/>
                <a:ea typeface="Microsoft YaHei"/>
                <a:cs typeface="Microsoft YaHei"/>
                <a:sym typeface="Microsoft YaHei"/>
              </a:defRPr>
            </a:pPr>
            <a:r>
              <a:rPr dirty="0" err="1"/>
              <a:t>方陶陶</a:t>
            </a:r>
            <a:endParaRPr dirty="0"/>
          </a:p>
          <a:p>
            <a:pPr>
              <a:lnSpc>
                <a:spcPct val="150000"/>
              </a:lnSpc>
              <a:defRPr>
                <a:latin typeface="Microsoft YaHei"/>
                <a:ea typeface="Microsoft YaHei"/>
                <a:cs typeface="Microsoft YaHei"/>
                <a:sym typeface="Microsoft YaHei"/>
              </a:defRPr>
            </a:pPr>
            <a:r>
              <a:rPr dirty="0"/>
              <a:t>2026年8月21日</a:t>
            </a:r>
          </a:p>
        </p:txBody>
      </p:sp>
      <p:sp>
        <p:nvSpPr>
          <p:cNvPr id="136" name="文本框 4"/>
          <p:cNvSpPr txBox="1"/>
          <p:nvPr/>
        </p:nvSpPr>
        <p:spPr>
          <a:xfrm>
            <a:off x="4029093" y="1030497"/>
            <a:ext cx="4133811" cy="624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3200">
                <a:latin typeface="Microsoft YaHei"/>
                <a:ea typeface="Microsoft YaHei"/>
                <a:cs typeface="Microsoft YaHei"/>
                <a:sym typeface="Microsoft YaHei"/>
              </a:defRPr>
            </a:pPr>
            <a:r>
              <a:rPr dirty="0" err="1"/>
              <a:t>第十一届SKA暑期学校</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4" name="Slide Number"/>
          <p:cNvSpPr txBox="1">
            <a:spLocks noGrp="1"/>
          </p:cNvSpPr>
          <p:nvPr>
            <p:ph type="sldNum" sz="quarter" idx="2"/>
          </p:nvPr>
        </p:nvSpPr>
        <p:spPr>
          <a:xfrm>
            <a:off x="10037360" y="6499287"/>
            <a:ext cx="173441"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pic>
        <p:nvPicPr>
          <p:cNvPr id="225" name="2mass_allskyatlas.jpg" descr="2mass_allskyatlas.jpg"/>
          <p:cNvPicPr>
            <a:picLocks noChangeAspect="1"/>
          </p:cNvPicPr>
          <p:nvPr/>
        </p:nvPicPr>
        <p:blipFill>
          <a:blip r:embed="rId2"/>
          <a:stretch>
            <a:fillRect/>
          </a:stretch>
        </p:blipFill>
        <p:spPr>
          <a:xfrm>
            <a:off x="1524000" y="604729"/>
            <a:ext cx="9144000" cy="5648542"/>
          </a:xfrm>
          <a:prstGeom prst="rect">
            <a:avLst/>
          </a:prstGeom>
          <a:ln w="12700">
            <a:miter lim="400000"/>
          </a:ln>
        </p:spPr>
      </p:pic>
      <p:sp>
        <p:nvSpPr>
          <p:cNvPr id="226" name="Rectangle"/>
          <p:cNvSpPr/>
          <p:nvPr/>
        </p:nvSpPr>
        <p:spPr>
          <a:xfrm>
            <a:off x="4362773" y="524915"/>
            <a:ext cx="3682442" cy="465847"/>
          </a:xfrm>
          <a:prstGeom prst="rect">
            <a:avLst/>
          </a:prstGeom>
          <a:solidFill>
            <a:srgbClr val="000000"/>
          </a:solidFill>
          <a:ln w="12700">
            <a:miter lim="400000"/>
          </a:ln>
        </p:spPr>
        <p:txBody>
          <a:bodyPr lIns="35718" tIns="35718" rIns="35718" bIns="35718" anchor="ctr"/>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sp>
        <p:nvSpPr>
          <p:cNvPr id="227" name="Rectangle"/>
          <p:cNvSpPr/>
          <p:nvPr/>
        </p:nvSpPr>
        <p:spPr>
          <a:xfrm>
            <a:off x="4141352" y="5689280"/>
            <a:ext cx="3682442" cy="530811"/>
          </a:xfrm>
          <a:prstGeom prst="rect">
            <a:avLst/>
          </a:prstGeom>
          <a:solidFill>
            <a:srgbClr val="000000"/>
          </a:solidFill>
          <a:ln w="12700">
            <a:miter lim="400000"/>
          </a:ln>
        </p:spPr>
        <p:txBody>
          <a:bodyPr lIns="35718" tIns="35718" rIns="35718" bIns="35718" anchor="ctr"/>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sp>
        <p:nvSpPr>
          <p:cNvPr id="228" name="Star + ISM"/>
          <p:cNvSpPr txBox="1"/>
          <p:nvPr/>
        </p:nvSpPr>
        <p:spPr>
          <a:xfrm>
            <a:off x="2215358" y="3050215"/>
            <a:ext cx="2230616"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Star + ISM</a:t>
            </a:r>
          </a:p>
        </p:txBody>
      </p:sp>
      <p:sp>
        <p:nvSpPr>
          <p:cNvPr id="229" name="CGM"/>
          <p:cNvSpPr txBox="1"/>
          <p:nvPr/>
        </p:nvSpPr>
        <p:spPr>
          <a:xfrm>
            <a:off x="5518472" y="1674898"/>
            <a:ext cx="1123481"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CGM</a:t>
            </a:r>
          </a:p>
        </p:txBody>
      </p:sp>
      <p:sp>
        <p:nvSpPr>
          <p:cNvPr id="230" name="IGM"/>
          <p:cNvSpPr txBox="1"/>
          <p:nvPr/>
        </p:nvSpPr>
        <p:spPr>
          <a:xfrm>
            <a:off x="2308235" y="468032"/>
            <a:ext cx="930898"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IGM</a:t>
            </a:r>
          </a:p>
        </p:txBody>
      </p:sp>
      <p:sp>
        <p:nvSpPr>
          <p:cNvPr id="231" name="IGM"/>
          <p:cNvSpPr txBox="1"/>
          <p:nvPr/>
        </p:nvSpPr>
        <p:spPr>
          <a:xfrm>
            <a:off x="9143830" y="468032"/>
            <a:ext cx="930898"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IGM</a:t>
            </a:r>
          </a:p>
        </p:txBody>
      </p:sp>
      <p:sp>
        <p:nvSpPr>
          <p:cNvPr id="232" name="It is impossible to understand the process of galaxy formation and evolution by studying the stellar component alone; CGM, IGM, as well as the local environment, play vital role in this process"/>
          <p:cNvSpPr txBox="1"/>
          <p:nvPr/>
        </p:nvSpPr>
        <p:spPr>
          <a:xfrm>
            <a:off x="2045495" y="5299797"/>
            <a:ext cx="8101010" cy="978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lvl1pPr defTabSz="455414">
              <a:buClr>
                <a:srgbClr val="000000"/>
              </a:buClr>
              <a:buFont typeface="Futura Condensed"/>
              <a:defRPr sz="2000">
                <a:solidFill>
                  <a:srgbClr val="FFFFFF"/>
                </a:solidFill>
                <a:uFill>
                  <a:solidFill>
                    <a:srgbClr val="FFFFFF"/>
                  </a:solidFill>
                </a:uFill>
                <a:latin typeface="Helvetica Neue"/>
                <a:ea typeface="Helvetica Neue"/>
                <a:cs typeface="Helvetica Neue"/>
                <a:sym typeface="Helvetica Neue"/>
              </a:defRPr>
            </a:lvl1pPr>
          </a:lstStyle>
          <a:p>
            <a:r>
              <a:t>It is impossible to understand the process of galaxy formation and evolution by studying the stellar component alone; CGM, IGM, as well as the local environment, play vital role in this process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figure1.jpg" descr="figure1.jpg"/>
          <p:cNvPicPr>
            <a:picLocks/>
          </p:cNvPicPr>
          <p:nvPr/>
        </p:nvPicPr>
        <p:blipFill>
          <a:blip r:embed="rId3"/>
          <a:stretch>
            <a:fillRect/>
          </a:stretch>
        </p:blipFill>
        <p:spPr>
          <a:xfrm>
            <a:off x="-63436" y="-27361"/>
            <a:ext cx="13032458" cy="6912722"/>
          </a:xfrm>
          <a:prstGeom prst="rect">
            <a:avLst/>
          </a:prstGeom>
          <a:ln w="12700">
            <a:miter lim="400000"/>
          </a:ln>
        </p:spPr>
      </p:pic>
      <p:sp>
        <p:nvSpPr>
          <p:cNvPr id="190" name="The Circumgalactic Medium (CGM)"/>
          <p:cNvSpPr txBox="1"/>
          <p:nvPr/>
        </p:nvSpPr>
        <p:spPr>
          <a:xfrm>
            <a:off x="551076" y="366542"/>
            <a:ext cx="3549047" cy="533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latin typeface="Helvetica Neue"/>
                <a:ea typeface="Helvetica Neue"/>
                <a:cs typeface="Helvetica Neue"/>
                <a:sym typeface="Helvetica Neue"/>
              </a:defRPr>
            </a:lvl1pPr>
          </a:lstStyle>
          <a:p>
            <a:r>
              <a:rPr lang="en-US" i="0" u="none" dirty="0" err="1">
                <a:latin typeface="Microsoft YaHei" panose="020B0503020204020204" pitchFamily="34" charset="-122"/>
                <a:ea typeface="Microsoft YaHei" panose="020B0503020204020204" pitchFamily="34" charset="-122"/>
              </a:rPr>
              <a:t>星系周及星系际介质</a:t>
            </a:r>
            <a:endParaRPr i="0" u="none" dirty="0">
              <a:latin typeface="Microsoft YaHei" panose="020B0503020204020204" pitchFamily="34" charset="-122"/>
              <a:ea typeface="Microsoft YaHei" panose="020B0503020204020204" pitchFamily="34" charset="-122"/>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5" name="Double-click to edit"/>
          <p:cNvSpPr txBox="1">
            <a:spLocks noGrp="1"/>
          </p:cNvSpPr>
          <p:nvPr>
            <p:ph type="title"/>
          </p:nvPr>
        </p:nvSpPr>
        <p:spPr>
          <a:prstGeom prst="rect">
            <a:avLst/>
          </a:prstGeom>
        </p:spPr>
        <p:txBody>
          <a:bodyPr/>
          <a:lstStyle/>
          <a:p>
            <a:endParaRPr/>
          </a:p>
        </p:txBody>
      </p:sp>
      <p:sp>
        <p:nvSpPr>
          <p:cNvPr id="196" name="Double-click to edit"/>
          <p:cNvSpPr txBox="1">
            <a:spLocks noGrp="1"/>
          </p:cNvSpPr>
          <p:nvPr>
            <p:ph type="body" idx="1"/>
          </p:nvPr>
        </p:nvSpPr>
        <p:spPr>
          <a:prstGeom prst="rect">
            <a:avLst/>
          </a:prstGeom>
        </p:spPr>
        <p:txBody>
          <a:bodyPr/>
          <a:lstStyle/>
          <a:p>
            <a:endParaRPr/>
          </a:p>
        </p:txBody>
      </p:sp>
      <p:sp>
        <p:nvSpPr>
          <p:cNvPr id="197" name="Slide Number"/>
          <p:cNvSpPr txBox="1">
            <a:spLocks noGrp="1"/>
          </p:cNvSpPr>
          <p:nvPr>
            <p:ph type="sldNum" sz="quarter" idx="2"/>
          </p:nvPr>
        </p:nvSpPr>
        <p:spPr>
          <a:xfrm>
            <a:off x="10083800" y="6499287"/>
            <a:ext cx="127001"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pic>
        <p:nvPicPr>
          <p:cNvPr id="198" name="Prochaska_IGM (dragged).pdf" descr="Prochaska_IGM (dragged).pdf"/>
          <p:cNvPicPr>
            <a:picLocks noChangeAspect="1"/>
          </p:cNvPicPr>
          <p:nvPr/>
        </p:nvPicPr>
        <p:blipFill>
          <a:blip r:embed="rId2"/>
          <a:stretch>
            <a:fillRect/>
          </a:stretch>
        </p:blipFill>
        <p:spPr>
          <a:xfrm>
            <a:off x="1421423" y="13280"/>
            <a:ext cx="9144001" cy="7036594"/>
          </a:xfrm>
          <a:prstGeom prst="rect">
            <a:avLst/>
          </a:prstGeom>
          <a:ln w="12700">
            <a:miter lim="400000"/>
          </a:ln>
        </p:spPr>
      </p:pic>
      <p:sp>
        <p:nvSpPr>
          <p:cNvPr id="199" name="Prochaska (2016)"/>
          <p:cNvSpPr txBox="1"/>
          <p:nvPr/>
        </p:nvSpPr>
        <p:spPr>
          <a:xfrm>
            <a:off x="8222581" y="6168366"/>
            <a:ext cx="2145349" cy="3815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2000" b="1" i="1">
                <a:solidFill>
                  <a:srgbClr val="FFFFFF"/>
                </a:solidFill>
                <a:uFill>
                  <a:solidFill>
                    <a:srgbClr val="FFFFFF"/>
                  </a:solidFill>
                </a:uFill>
                <a:latin typeface="Helvetica Neue"/>
                <a:ea typeface="Helvetica Neue"/>
                <a:cs typeface="Helvetica Neue"/>
                <a:sym typeface="Helvetica Neue"/>
              </a:defRPr>
            </a:lvl1pPr>
          </a:lstStyle>
          <a:p>
            <a:r>
              <a:t>Prochaska (2016)</a:t>
            </a:r>
          </a:p>
        </p:txBody>
      </p:sp>
      <p:sp>
        <p:nvSpPr>
          <p:cNvPr id="200" name="Line"/>
          <p:cNvSpPr/>
          <p:nvPr/>
        </p:nvSpPr>
        <p:spPr>
          <a:xfrm flipV="1">
            <a:off x="5783200" y="1653231"/>
            <a:ext cx="1" cy="2296755"/>
          </a:xfrm>
          <a:prstGeom prst="line">
            <a:avLst/>
          </a:prstGeom>
          <a:ln w="88900">
            <a:solidFill>
              <a:srgbClr val="FFFFFF"/>
            </a:solidFill>
            <a:miter lim="400000"/>
            <a:headEnd type="triangle"/>
            <a:tailEnd type="triangle"/>
          </a:ln>
        </p:spPr>
        <p:txBody>
          <a:bodyPr lIns="0" tIns="0" rIns="0" bIns="0"/>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sp>
        <p:nvSpPr>
          <p:cNvPr id="201" name="100 Mpc"/>
          <p:cNvSpPr txBox="1"/>
          <p:nvPr/>
        </p:nvSpPr>
        <p:spPr>
          <a:xfrm>
            <a:off x="4841565" y="4197370"/>
            <a:ext cx="1827747"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100 Mpc</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3" name="Double-click to edit"/>
          <p:cNvSpPr txBox="1">
            <a:spLocks noGrp="1"/>
          </p:cNvSpPr>
          <p:nvPr>
            <p:ph type="title"/>
          </p:nvPr>
        </p:nvSpPr>
        <p:spPr>
          <a:prstGeom prst="rect">
            <a:avLst/>
          </a:prstGeom>
        </p:spPr>
        <p:txBody>
          <a:bodyPr/>
          <a:lstStyle/>
          <a:p>
            <a:endParaRPr/>
          </a:p>
        </p:txBody>
      </p:sp>
      <p:sp>
        <p:nvSpPr>
          <p:cNvPr id="204" name="Double-click to edit"/>
          <p:cNvSpPr txBox="1">
            <a:spLocks noGrp="1"/>
          </p:cNvSpPr>
          <p:nvPr>
            <p:ph type="body" idx="1"/>
          </p:nvPr>
        </p:nvSpPr>
        <p:spPr>
          <a:prstGeom prst="rect">
            <a:avLst/>
          </a:prstGeom>
        </p:spPr>
        <p:txBody>
          <a:bodyPr/>
          <a:lstStyle/>
          <a:p>
            <a:endParaRPr/>
          </a:p>
        </p:txBody>
      </p:sp>
      <p:sp>
        <p:nvSpPr>
          <p:cNvPr id="205" name="Slide Number"/>
          <p:cNvSpPr txBox="1">
            <a:spLocks noGrp="1"/>
          </p:cNvSpPr>
          <p:nvPr>
            <p:ph type="sldNum" sz="quarter" idx="2"/>
          </p:nvPr>
        </p:nvSpPr>
        <p:spPr>
          <a:xfrm>
            <a:off x="10035927" y="6499287"/>
            <a:ext cx="174874"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pic>
        <p:nvPicPr>
          <p:cNvPr id="206" name="Image" descr="Image"/>
          <p:cNvPicPr>
            <a:picLocks noChangeAspect="1"/>
          </p:cNvPicPr>
          <p:nvPr/>
        </p:nvPicPr>
        <p:blipFill>
          <a:blip r:embed="rId2"/>
          <a:stretch>
            <a:fillRect/>
          </a:stretch>
        </p:blipFill>
        <p:spPr>
          <a:xfrm>
            <a:off x="1281810" y="-182484"/>
            <a:ext cx="9386190" cy="7222968"/>
          </a:xfrm>
          <a:prstGeom prst="rect">
            <a:avLst/>
          </a:prstGeom>
          <a:ln w="12700">
            <a:miter lim="400000"/>
          </a:ln>
        </p:spPr>
      </p:pic>
      <p:sp>
        <p:nvSpPr>
          <p:cNvPr id="207" name="Prochaska (2016)"/>
          <p:cNvSpPr txBox="1"/>
          <p:nvPr/>
        </p:nvSpPr>
        <p:spPr>
          <a:xfrm>
            <a:off x="8222581" y="6168366"/>
            <a:ext cx="2145349" cy="3815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2000" b="1" i="1">
                <a:solidFill>
                  <a:srgbClr val="FFFFFF"/>
                </a:solidFill>
                <a:uFill>
                  <a:solidFill>
                    <a:srgbClr val="FFFFFF"/>
                  </a:solidFill>
                </a:uFill>
                <a:latin typeface="Helvetica Neue"/>
                <a:ea typeface="Helvetica Neue"/>
                <a:cs typeface="Helvetica Neue"/>
                <a:sym typeface="Helvetica Neue"/>
              </a:defRPr>
            </a:lvl1pPr>
          </a:lstStyle>
          <a:p>
            <a:r>
              <a:t>Prochaska (2016)</a:t>
            </a:r>
          </a:p>
        </p:txBody>
      </p:sp>
      <p:sp>
        <p:nvSpPr>
          <p:cNvPr id="208" name="Line"/>
          <p:cNvSpPr/>
          <p:nvPr/>
        </p:nvSpPr>
        <p:spPr>
          <a:xfrm flipH="1">
            <a:off x="5012242" y="3861395"/>
            <a:ext cx="2167516" cy="1"/>
          </a:xfrm>
          <a:prstGeom prst="line">
            <a:avLst/>
          </a:prstGeom>
          <a:ln w="88900">
            <a:solidFill>
              <a:srgbClr val="FFFFFF"/>
            </a:solidFill>
            <a:miter lim="400000"/>
            <a:headEnd type="triangle"/>
            <a:tailEnd type="triangle"/>
          </a:ln>
        </p:spPr>
        <p:txBody>
          <a:bodyPr lIns="0" tIns="0" rIns="0" bIns="0"/>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sp>
        <p:nvSpPr>
          <p:cNvPr id="209" name="500 kpc"/>
          <p:cNvSpPr txBox="1"/>
          <p:nvPr/>
        </p:nvSpPr>
        <p:spPr>
          <a:xfrm>
            <a:off x="5254021" y="2984515"/>
            <a:ext cx="1683958" cy="5796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400" b="1">
                <a:solidFill>
                  <a:srgbClr val="FFFFFF"/>
                </a:solidFill>
                <a:uFill>
                  <a:solidFill>
                    <a:srgbClr val="FFFFFF"/>
                  </a:solidFill>
                </a:uFill>
                <a:latin typeface="Helvetica Neue"/>
                <a:ea typeface="Helvetica Neue"/>
                <a:cs typeface="Helvetica Neue"/>
                <a:sym typeface="Helvetica Neue"/>
              </a:defRPr>
            </a:lvl1pPr>
          </a:lstStyle>
          <a:p>
            <a:r>
              <a:t>500 kpc</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1" name="Double-click to edit"/>
          <p:cNvSpPr txBox="1">
            <a:spLocks noGrp="1"/>
          </p:cNvSpPr>
          <p:nvPr>
            <p:ph type="title"/>
          </p:nvPr>
        </p:nvSpPr>
        <p:spPr>
          <a:prstGeom prst="rect">
            <a:avLst/>
          </a:prstGeom>
        </p:spPr>
        <p:txBody>
          <a:bodyPr/>
          <a:lstStyle/>
          <a:p>
            <a:endParaRPr/>
          </a:p>
        </p:txBody>
      </p:sp>
      <p:sp>
        <p:nvSpPr>
          <p:cNvPr id="212" name="Double-click to edit"/>
          <p:cNvSpPr txBox="1">
            <a:spLocks noGrp="1"/>
          </p:cNvSpPr>
          <p:nvPr>
            <p:ph type="body" idx="1"/>
          </p:nvPr>
        </p:nvSpPr>
        <p:spPr>
          <a:prstGeom prst="rect">
            <a:avLst/>
          </a:prstGeom>
        </p:spPr>
        <p:txBody>
          <a:bodyPr/>
          <a:lstStyle/>
          <a:p>
            <a:endParaRPr/>
          </a:p>
        </p:txBody>
      </p:sp>
      <p:sp>
        <p:nvSpPr>
          <p:cNvPr id="213" name="Slide Number"/>
          <p:cNvSpPr txBox="1">
            <a:spLocks noGrp="1"/>
          </p:cNvSpPr>
          <p:nvPr>
            <p:ph type="sldNum" sz="quarter" idx="2"/>
          </p:nvPr>
        </p:nvSpPr>
        <p:spPr>
          <a:xfrm>
            <a:off x="10040839" y="6499287"/>
            <a:ext cx="169962"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pic>
        <p:nvPicPr>
          <p:cNvPr id="214" name="Prochaska_IGM (dragged) 1.pdf" descr="Prochaska_IGM (dragged) 1.pdf"/>
          <p:cNvPicPr>
            <a:picLocks noChangeAspect="1"/>
          </p:cNvPicPr>
          <p:nvPr/>
        </p:nvPicPr>
        <p:blipFill>
          <a:blip r:embed="rId2"/>
          <a:stretch>
            <a:fillRect/>
          </a:stretch>
        </p:blipFill>
        <p:spPr>
          <a:xfrm>
            <a:off x="1524000" y="-89297"/>
            <a:ext cx="9144000" cy="7036594"/>
          </a:xfrm>
          <a:prstGeom prst="rect">
            <a:avLst/>
          </a:prstGeom>
          <a:ln w="12700">
            <a:miter lim="400000"/>
          </a:ln>
        </p:spPr>
      </p:pic>
      <p:sp>
        <p:nvSpPr>
          <p:cNvPr id="215" name="Prochaska (2016)"/>
          <p:cNvSpPr txBox="1"/>
          <p:nvPr/>
        </p:nvSpPr>
        <p:spPr>
          <a:xfrm>
            <a:off x="8222581" y="6168366"/>
            <a:ext cx="2145349" cy="3815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2000" b="1" i="1">
                <a:solidFill>
                  <a:srgbClr val="FFFFFF"/>
                </a:solidFill>
                <a:uFill>
                  <a:solidFill>
                    <a:srgbClr val="FFFFFF"/>
                  </a:solidFill>
                </a:uFill>
                <a:latin typeface="Helvetica Neue"/>
                <a:ea typeface="Helvetica Neue"/>
                <a:cs typeface="Helvetica Neue"/>
                <a:sym typeface="Helvetica Neue"/>
              </a:defRPr>
            </a:lvl1pPr>
          </a:lstStyle>
          <a:p>
            <a:r>
              <a:t>Prochaska (2016)</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7" name="Double-click to edit"/>
          <p:cNvSpPr txBox="1">
            <a:spLocks noGrp="1"/>
          </p:cNvSpPr>
          <p:nvPr>
            <p:ph type="title"/>
          </p:nvPr>
        </p:nvSpPr>
        <p:spPr>
          <a:prstGeom prst="rect">
            <a:avLst/>
          </a:prstGeom>
        </p:spPr>
        <p:txBody>
          <a:bodyPr/>
          <a:lstStyle/>
          <a:p>
            <a:endParaRPr/>
          </a:p>
        </p:txBody>
      </p:sp>
      <p:sp>
        <p:nvSpPr>
          <p:cNvPr id="218" name="Double-click to edit"/>
          <p:cNvSpPr txBox="1">
            <a:spLocks noGrp="1"/>
          </p:cNvSpPr>
          <p:nvPr>
            <p:ph type="body" idx="1"/>
          </p:nvPr>
        </p:nvSpPr>
        <p:spPr>
          <a:prstGeom prst="rect">
            <a:avLst/>
          </a:prstGeom>
        </p:spPr>
        <p:txBody>
          <a:bodyPr/>
          <a:lstStyle/>
          <a:p>
            <a:endParaRPr/>
          </a:p>
        </p:txBody>
      </p:sp>
      <p:sp>
        <p:nvSpPr>
          <p:cNvPr id="219" name="Slide Number"/>
          <p:cNvSpPr txBox="1">
            <a:spLocks noGrp="1"/>
          </p:cNvSpPr>
          <p:nvPr>
            <p:ph type="sldNum" sz="quarter" idx="2"/>
          </p:nvPr>
        </p:nvSpPr>
        <p:spPr>
          <a:xfrm>
            <a:off x="10037223" y="6499287"/>
            <a:ext cx="173578"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pic>
        <p:nvPicPr>
          <p:cNvPr id="220" name="Prochaska_IGM (dragged) 2.pdf" descr="Prochaska_IGM (dragged) 2.pdf"/>
          <p:cNvPicPr>
            <a:picLocks noChangeAspect="1"/>
          </p:cNvPicPr>
          <p:nvPr/>
        </p:nvPicPr>
        <p:blipFill>
          <a:blip r:embed="rId2"/>
          <a:stretch>
            <a:fillRect/>
          </a:stretch>
        </p:blipFill>
        <p:spPr>
          <a:xfrm>
            <a:off x="1524000" y="-89297"/>
            <a:ext cx="9144000" cy="7036594"/>
          </a:xfrm>
          <a:prstGeom prst="rect">
            <a:avLst/>
          </a:prstGeom>
          <a:ln w="12700">
            <a:miter lim="400000"/>
          </a:ln>
        </p:spPr>
      </p:pic>
      <p:sp>
        <p:nvSpPr>
          <p:cNvPr id="221" name="Prochaska (2016)"/>
          <p:cNvSpPr txBox="1"/>
          <p:nvPr/>
        </p:nvSpPr>
        <p:spPr>
          <a:xfrm>
            <a:off x="8222581" y="6168366"/>
            <a:ext cx="2145349" cy="3815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2000" b="1" i="1">
                <a:solidFill>
                  <a:srgbClr val="FFFFFF"/>
                </a:solidFill>
                <a:uFill>
                  <a:solidFill>
                    <a:srgbClr val="FFFFFF"/>
                  </a:solidFill>
                </a:uFill>
                <a:latin typeface="Helvetica Neue"/>
                <a:ea typeface="Helvetica Neue"/>
                <a:cs typeface="Helvetica Neue"/>
                <a:sym typeface="Helvetica Neue"/>
              </a:defRPr>
            </a:lvl1pPr>
          </a:lstStyle>
          <a:p>
            <a:r>
              <a:t>Prochaska (2016)</a:t>
            </a:r>
          </a:p>
        </p:txBody>
      </p:sp>
      <p:sp>
        <p:nvSpPr>
          <p:cNvPr id="222" name="phase distribution of the various components…"/>
          <p:cNvSpPr txBox="1"/>
          <p:nvPr/>
        </p:nvSpPr>
        <p:spPr>
          <a:xfrm>
            <a:off x="1825642" y="5923414"/>
            <a:ext cx="5217225" cy="6739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defTabSz="455414">
              <a:buClr>
                <a:srgbClr val="000000"/>
              </a:buClr>
              <a:buFont typeface="Futura Condensed"/>
              <a:defRPr sz="2000">
                <a:solidFill>
                  <a:srgbClr val="FFFFFF"/>
                </a:solidFill>
                <a:uFill>
                  <a:solidFill>
                    <a:srgbClr val="FFFFFF"/>
                  </a:solidFill>
                </a:uFill>
                <a:latin typeface="Helvetica Neue"/>
                <a:ea typeface="Helvetica Neue"/>
                <a:cs typeface="Helvetica Neue"/>
                <a:sym typeface="Helvetica Neue"/>
              </a:defRPr>
            </a:pPr>
            <a:r>
              <a:t>phase distribution of the various components</a:t>
            </a:r>
          </a:p>
          <a:p>
            <a:pPr defTabSz="455414">
              <a:buClr>
                <a:srgbClr val="000000"/>
              </a:buClr>
              <a:buFont typeface="Futura Condensed"/>
              <a:defRPr sz="2000">
                <a:solidFill>
                  <a:srgbClr val="FFFFFF"/>
                </a:solidFill>
                <a:uFill>
                  <a:solidFill>
                    <a:srgbClr val="FFFFFF"/>
                  </a:solidFill>
                </a:uFill>
                <a:latin typeface="Helvetica Neue"/>
                <a:ea typeface="Helvetica Neue"/>
                <a:cs typeface="Helvetica Neue"/>
                <a:sym typeface="Helvetica Neue"/>
              </a:defRPr>
            </a:pPr>
            <a:r>
              <a:t>temperature, density, distance (to galaxies)</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lide Number"/>
          <p:cNvSpPr txBox="1">
            <a:spLocks noGrp="1"/>
          </p:cNvSpPr>
          <p:nvPr>
            <p:ph type="sldNum" sz="quarter" idx="2"/>
          </p:nvPr>
        </p:nvSpPr>
        <p:spPr>
          <a:xfrm>
            <a:off x="10036541" y="6499287"/>
            <a:ext cx="174260"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grpSp>
        <p:nvGrpSpPr>
          <p:cNvPr id="239" name="Group"/>
          <p:cNvGrpSpPr/>
          <p:nvPr/>
        </p:nvGrpSpPr>
        <p:grpSpPr>
          <a:xfrm>
            <a:off x="1633669" y="481847"/>
            <a:ext cx="8924662" cy="6207118"/>
            <a:chOff x="0" y="0"/>
            <a:chExt cx="8924660" cy="6207117"/>
          </a:xfrm>
        </p:grpSpPr>
        <p:grpSp>
          <p:nvGrpSpPr>
            <p:cNvPr id="237" name="Group"/>
            <p:cNvGrpSpPr/>
            <p:nvPr/>
          </p:nvGrpSpPr>
          <p:grpSpPr>
            <a:xfrm>
              <a:off x="0" y="0"/>
              <a:ext cx="8924661" cy="6207118"/>
              <a:chOff x="0" y="0"/>
              <a:chExt cx="8924660" cy="6207117"/>
            </a:xfrm>
          </p:grpSpPr>
          <p:pic>
            <p:nvPicPr>
              <p:cNvPr id="235" name="absorption.tiff" descr="absorption.tiff"/>
              <p:cNvPicPr>
                <a:picLocks noChangeAspect="1"/>
              </p:cNvPicPr>
              <p:nvPr/>
            </p:nvPicPr>
            <p:blipFill>
              <a:blip r:embed="rId3"/>
              <a:stretch>
                <a:fillRect/>
              </a:stretch>
            </p:blipFill>
            <p:spPr>
              <a:xfrm>
                <a:off x="0" y="16137"/>
                <a:ext cx="8924661" cy="6190981"/>
              </a:xfrm>
              <a:prstGeom prst="rect">
                <a:avLst/>
              </a:prstGeom>
              <a:ln w="12700" cap="flat">
                <a:noFill/>
                <a:miter lim="400000"/>
              </a:ln>
              <a:effectLst/>
            </p:spPr>
          </p:pic>
          <p:sp>
            <p:nvSpPr>
              <p:cNvPr id="236" name="Rectangle"/>
              <p:cNvSpPr/>
              <p:nvPr/>
            </p:nvSpPr>
            <p:spPr>
              <a:xfrm>
                <a:off x="2467" y="0"/>
                <a:ext cx="7233381" cy="516387"/>
              </a:xfrm>
              <a:prstGeom prst="rect">
                <a:avLst/>
              </a:prstGeom>
              <a:solidFill>
                <a:srgbClr val="000000"/>
              </a:solidFill>
              <a:ln w="12700" cap="flat">
                <a:noFill/>
                <a:miter lim="400000"/>
              </a:ln>
              <a:effectLst/>
            </p:spPr>
            <p:txBody>
              <a:bodyPr wrap="square" lIns="35718" tIns="35718" rIns="35718" bIns="35718" numCol="1" anchor="ctr">
                <a:noAutofit/>
              </a:bodyPr>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grpSp>
        <p:sp>
          <p:nvSpPr>
            <p:cNvPr id="238" name="Rectangle"/>
            <p:cNvSpPr/>
            <p:nvPr/>
          </p:nvSpPr>
          <p:spPr>
            <a:xfrm>
              <a:off x="2467" y="2464161"/>
              <a:ext cx="890574" cy="2597224"/>
            </a:xfrm>
            <a:prstGeom prst="rect">
              <a:avLst/>
            </a:prstGeom>
            <a:solidFill>
              <a:srgbClr val="000000"/>
            </a:solidFill>
            <a:ln w="12700" cap="flat">
              <a:noFill/>
              <a:miter lim="400000"/>
            </a:ln>
            <a:effectLst/>
          </p:spPr>
          <p:txBody>
            <a:bodyPr wrap="square" lIns="35718" tIns="35718" rIns="35718" bIns="35718" numCol="1" anchor="ctr">
              <a:noAutofit/>
            </a:bodyPr>
            <a:lstStyle/>
            <a:p>
              <a:pPr algn="ctr" defTabSz="580429">
                <a:buClr>
                  <a:srgbClr val="000000"/>
                </a:buClr>
                <a:buFont typeface="Futura Condensed"/>
                <a:defRPr sz="3800">
                  <a:solidFill>
                    <a:srgbClr val="FFFFFF"/>
                  </a:solidFill>
                  <a:effectLst>
                    <a:outerShdw blurRad="38100" dist="12700" dir="5400000" rotWithShape="0">
                      <a:srgbClr val="000000">
                        <a:alpha val="50000"/>
                      </a:srgbClr>
                    </a:outerShdw>
                  </a:effectLst>
                  <a:latin typeface="Futura Condensed"/>
                  <a:ea typeface="Futura Condensed"/>
                  <a:cs typeface="Futura Condensed"/>
                  <a:sym typeface="Futura Condensed"/>
                </a:defRPr>
              </a:pPr>
              <a:endParaRPr/>
            </a:p>
          </p:txBody>
        </p:sp>
      </p:grpSp>
      <p:sp>
        <p:nvSpPr>
          <p:cNvPr id="240" name="Detection Method: Absorption"/>
          <p:cNvSpPr txBox="1"/>
          <p:nvPr/>
        </p:nvSpPr>
        <p:spPr>
          <a:xfrm>
            <a:off x="2206495" y="88351"/>
            <a:ext cx="7748564" cy="703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4200" b="1">
                <a:solidFill>
                  <a:srgbClr val="FFFFFF"/>
                </a:solidFill>
                <a:uFill>
                  <a:solidFill>
                    <a:srgbClr val="FFFFFF"/>
                  </a:solidFill>
                </a:uFill>
                <a:latin typeface="Helvetica Neue"/>
                <a:ea typeface="Helvetica Neue"/>
                <a:cs typeface="Helvetica Neue"/>
                <a:sym typeface="Helvetica Neue"/>
              </a:defRPr>
            </a:lvl1pPr>
          </a:lstStyle>
          <a:p>
            <a:r>
              <a:t>Detection Method: Absorption</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lide Number"/>
          <p:cNvSpPr txBox="1">
            <a:spLocks noGrp="1"/>
          </p:cNvSpPr>
          <p:nvPr>
            <p:ph type="sldNum" sz="quarter" idx="2"/>
          </p:nvPr>
        </p:nvSpPr>
        <p:spPr>
          <a:xfrm>
            <a:off x="10037496" y="6499287"/>
            <a:ext cx="173305"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pic>
        <p:nvPicPr>
          <p:cNvPr id="245" name="lya emission cosmic web.tiff" descr="lya emission cosmic web.tiff"/>
          <p:cNvPicPr>
            <a:picLocks noChangeAspect="1"/>
          </p:cNvPicPr>
          <p:nvPr/>
        </p:nvPicPr>
        <p:blipFill>
          <a:blip r:embed="rId2"/>
          <a:stretch>
            <a:fillRect/>
          </a:stretch>
        </p:blipFill>
        <p:spPr>
          <a:xfrm>
            <a:off x="1949272" y="1439564"/>
            <a:ext cx="9144001" cy="3742134"/>
          </a:xfrm>
          <a:prstGeom prst="rect">
            <a:avLst/>
          </a:prstGeom>
          <a:ln w="12700">
            <a:miter lim="400000"/>
          </a:ln>
        </p:spPr>
      </p:pic>
      <p:sp>
        <p:nvSpPr>
          <p:cNvPr id="246" name="Detection Method: Emission"/>
          <p:cNvSpPr txBox="1"/>
          <p:nvPr/>
        </p:nvSpPr>
        <p:spPr>
          <a:xfrm>
            <a:off x="2450276" y="680196"/>
            <a:ext cx="7263169" cy="703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4200" b="1">
                <a:uFill>
                  <a:solidFill>
                    <a:srgbClr val="FFFFFF"/>
                  </a:solidFill>
                </a:uFill>
                <a:latin typeface="Helvetica Neue"/>
                <a:ea typeface="Helvetica Neue"/>
                <a:cs typeface="Helvetica Neue"/>
                <a:sym typeface="Helvetica Neue"/>
              </a:defRPr>
            </a:lvl1pPr>
          </a:lstStyle>
          <a:p>
            <a:r>
              <a:t>Detection Method: Emission</a:t>
            </a:r>
          </a:p>
        </p:txBody>
      </p:sp>
      <p:sp>
        <p:nvSpPr>
          <p:cNvPr id="247" name="Simulations of cosmic web hydrogen Lyα emission as a function of redshift reproduced from Bertone and Schaye (2012)."/>
          <p:cNvSpPr txBox="1"/>
          <p:nvPr/>
        </p:nvSpPr>
        <p:spPr>
          <a:xfrm>
            <a:off x="2410922" y="5553141"/>
            <a:ext cx="7810429" cy="6863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8" tIns="35718" rIns="35718" bIns="35718" anchor="ctr">
            <a:spAutoFit/>
          </a:bodyPr>
          <a:lstStyle/>
          <a:p>
            <a:pPr defTabSz="455414">
              <a:buClr>
                <a:srgbClr val="000000"/>
              </a:buClr>
              <a:buFont typeface="Futura Condensed"/>
              <a:defRPr sz="2000">
                <a:uFill>
                  <a:solidFill>
                    <a:srgbClr val="FFFFFF"/>
                  </a:solidFill>
                </a:uFill>
                <a:latin typeface="Helvetica Neue"/>
                <a:ea typeface="Helvetica Neue"/>
                <a:cs typeface="Helvetica Neue"/>
                <a:sym typeface="Helvetica Neue"/>
              </a:defRPr>
            </a:pPr>
            <a:r>
              <a:t>Simulations of cosmic web hydrogen Lyα emission as a function of redshift reproduced from </a:t>
            </a:r>
            <a:r>
              <a:rPr b="1" i="1"/>
              <a:t>Bertone and Schaye (2012)</a:t>
            </a:r>
            <a:r>
              <a: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ABA68D-38EB-BC7D-5A45-4E6DBCFADBE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189CAD7-99E9-1FE9-C68E-9076DC3B9071}"/>
              </a:ext>
            </a:extLst>
          </p:cNvPr>
          <p:cNvSpPr/>
          <p:nvPr/>
        </p:nvSpPr>
        <p:spPr>
          <a:xfrm>
            <a:off x="-342864" y="144127"/>
            <a:ext cx="12764277" cy="2102994"/>
          </a:xfrm>
          <a:prstGeom prst="rect">
            <a:avLst/>
          </a:prstGeom>
          <a:solidFill>
            <a:schemeClr val="accent1">
              <a:alpha val="3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Times New Roman"/>
              <a:ea typeface="Times New Roman"/>
              <a:cs typeface="Times New Roman"/>
              <a:sym typeface="Times New Roman"/>
            </a:endParaRPr>
          </a:p>
        </p:txBody>
      </p:sp>
      <p:sp>
        <p:nvSpPr>
          <p:cNvPr id="244" name="Slide Number">
            <a:extLst>
              <a:ext uri="{FF2B5EF4-FFF2-40B4-BE49-F238E27FC236}">
                <a16:creationId xmlns:a16="http://schemas.microsoft.com/office/drawing/2014/main" id="{75CD1763-84AA-C5D3-69ED-5F4C2FC67A4D}"/>
              </a:ext>
            </a:extLst>
          </p:cNvPr>
          <p:cNvSpPr txBox="1">
            <a:spLocks noGrp="1"/>
          </p:cNvSpPr>
          <p:nvPr>
            <p:ph type="sldNum" sz="quarter" idx="2"/>
          </p:nvPr>
        </p:nvSpPr>
        <p:spPr>
          <a:xfrm>
            <a:off x="10037496" y="6499287"/>
            <a:ext cx="173305"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pic>
        <p:nvPicPr>
          <p:cNvPr id="2" name="siii.tiff" descr="siii.tiff">
            <a:extLst>
              <a:ext uri="{FF2B5EF4-FFF2-40B4-BE49-F238E27FC236}">
                <a16:creationId xmlns:a16="http://schemas.microsoft.com/office/drawing/2014/main" id="{3EC42A39-A4BC-2E13-2A32-11C99F4D126C}"/>
              </a:ext>
            </a:extLst>
          </p:cNvPr>
          <p:cNvPicPr>
            <a:picLocks/>
          </p:cNvPicPr>
          <p:nvPr/>
        </p:nvPicPr>
        <p:blipFill>
          <a:blip r:embed="rId3"/>
          <a:stretch>
            <a:fillRect/>
          </a:stretch>
        </p:blipFill>
        <p:spPr>
          <a:xfrm>
            <a:off x="933647" y="396584"/>
            <a:ext cx="4018360" cy="1607344"/>
          </a:xfrm>
          <a:prstGeom prst="rect">
            <a:avLst/>
          </a:prstGeom>
          <a:ln w="12700">
            <a:miter lim="400000"/>
          </a:ln>
        </p:spPr>
      </p:pic>
      <p:sp>
        <p:nvSpPr>
          <p:cNvPr id="4" name="TextBox 3">
            <a:extLst>
              <a:ext uri="{FF2B5EF4-FFF2-40B4-BE49-F238E27FC236}">
                <a16:creationId xmlns:a16="http://schemas.microsoft.com/office/drawing/2014/main" id="{5AE7872E-4578-73C7-862B-668206086BC8}"/>
              </a:ext>
            </a:extLst>
          </p:cNvPr>
          <p:cNvSpPr txBox="1"/>
          <p:nvPr/>
        </p:nvSpPr>
        <p:spPr>
          <a:xfrm>
            <a:off x="5898157" y="396584"/>
            <a:ext cx="3700074"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zh-CN" altLang="en-US" sz="2400" dirty="0">
                <a:solidFill>
                  <a:schemeClr val="tx1"/>
                </a:solidFill>
                <a:latin typeface="Microsoft YaHei" panose="020B0503020204020204" pitchFamily="34" charset="-122"/>
                <a:ea typeface="Microsoft YaHei" panose="020B0503020204020204" pitchFamily="34" charset="-122"/>
              </a:rPr>
              <a:t>中性及低电离度离子</a:t>
            </a:r>
            <a:endParaRPr lang="en-US" altLang="zh-CN" sz="2400" dirty="0">
              <a:solidFill>
                <a:schemeClr val="tx1"/>
              </a:solidFill>
              <a:latin typeface="Microsoft YaHei" panose="020B0503020204020204" pitchFamily="34" charset="-122"/>
              <a:ea typeface="Microsoft YaHei" panose="020B0503020204020204" pitchFamily="34" charset="-122"/>
            </a:endParaRPr>
          </a:p>
          <a:p>
            <a:pPr marL="342900" lvl="1"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HI, </a:t>
            </a:r>
            <a:r>
              <a:rPr lang="en-US" sz="2400" dirty="0" err="1">
                <a:solidFill>
                  <a:schemeClr val="tx1"/>
                </a:solidFill>
                <a:latin typeface="Microsoft YaHei" panose="020B0503020204020204" pitchFamily="34" charset="-122"/>
                <a:ea typeface="Microsoft YaHei" panose="020B0503020204020204" pitchFamily="34" charset="-122"/>
              </a:rPr>
              <a:t>SiII</a:t>
            </a:r>
            <a:r>
              <a:rPr lang="en-US" sz="2400" dirty="0">
                <a:solidFill>
                  <a:schemeClr val="tx1"/>
                </a:solidFill>
                <a:latin typeface="Microsoft YaHei" panose="020B0503020204020204" pitchFamily="34" charset="-122"/>
                <a:ea typeface="Microsoft YaHei" panose="020B0503020204020204" pitchFamily="34" charset="-122"/>
              </a:rPr>
              <a:t>, </a:t>
            </a:r>
            <a:r>
              <a:rPr lang="en-US" sz="2400" dirty="0" err="1">
                <a:solidFill>
                  <a:schemeClr val="tx1"/>
                </a:solidFill>
                <a:latin typeface="Microsoft YaHei" panose="020B0503020204020204" pitchFamily="34" charset="-122"/>
                <a:ea typeface="Microsoft YaHei" panose="020B0503020204020204" pitchFamily="34" charset="-122"/>
              </a:rPr>
              <a:t>MgII等</a:t>
            </a:r>
            <a:endParaRPr lang="en-US" sz="2400" dirty="0">
              <a:solidFill>
                <a:schemeClr val="tx1"/>
              </a:solidFill>
              <a:latin typeface="Microsoft YaHei" panose="020B0503020204020204" pitchFamily="34" charset="-122"/>
              <a:ea typeface="Microsoft YaHei" panose="020B0503020204020204" pitchFamily="34" charset="-122"/>
            </a:endParaRPr>
          </a:p>
          <a:p>
            <a:pPr marL="342900" lvl="1"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T &lt; 10^4-10^5 K</a:t>
            </a:r>
          </a:p>
          <a:p>
            <a:pPr marL="342900" lvl="1"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Cool CGM/IGM</a:t>
            </a:r>
          </a:p>
        </p:txBody>
      </p:sp>
      <p:grpSp>
        <p:nvGrpSpPr>
          <p:cNvPr id="16" name="Group 15">
            <a:extLst>
              <a:ext uri="{FF2B5EF4-FFF2-40B4-BE49-F238E27FC236}">
                <a16:creationId xmlns:a16="http://schemas.microsoft.com/office/drawing/2014/main" id="{A7D494FF-166C-BB50-EF17-D557D436ADAD}"/>
              </a:ext>
            </a:extLst>
          </p:cNvPr>
          <p:cNvGrpSpPr/>
          <p:nvPr/>
        </p:nvGrpSpPr>
        <p:grpSpPr>
          <a:xfrm>
            <a:off x="-342864" y="2342707"/>
            <a:ext cx="12764277" cy="2102994"/>
            <a:chOff x="-342864" y="2342707"/>
            <a:chExt cx="12764277" cy="2102994"/>
          </a:xfrm>
        </p:grpSpPr>
        <p:sp>
          <p:nvSpPr>
            <p:cNvPr id="14" name="Rectangle 13">
              <a:extLst>
                <a:ext uri="{FF2B5EF4-FFF2-40B4-BE49-F238E27FC236}">
                  <a16:creationId xmlns:a16="http://schemas.microsoft.com/office/drawing/2014/main" id="{0A585AC3-CBD0-5F25-87DA-CE0F4DBCC089}"/>
                </a:ext>
              </a:extLst>
            </p:cNvPr>
            <p:cNvSpPr/>
            <p:nvPr/>
          </p:nvSpPr>
          <p:spPr>
            <a:xfrm>
              <a:off x="-342864" y="2342707"/>
              <a:ext cx="12764277" cy="2102994"/>
            </a:xfrm>
            <a:prstGeom prst="rect">
              <a:avLst/>
            </a:prstGeom>
            <a:solidFill>
              <a:srgbClr val="FF0000">
                <a:alpha val="30000"/>
              </a:srgb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Times New Roman"/>
                <a:ea typeface="Times New Roman"/>
                <a:cs typeface="Times New Roman"/>
                <a:sym typeface="Times New Roman"/>
              </a:endParaRPr>
            </a:p>
          </p:txBody>
        </p:sp>
        <p:pic>
          <p:nvPicPr>
            <p:cNvPr id="5" name="fg1.h.gif" descr="fg1.h.gif">
              <a:extLst>
                <a:ext uri="{FF2B5EF4-FFF2-40B4-BE49-F238E27FC236}">
                  <a16:creationId xmlns:a16="http://schemas.microsoft.com/office/drawing/2014/main" id="{2EB94B14-1B20-666E-C45F-50CFAB27E531}"/>
                </a:ext>
              </a:extLst>
            </p:cNvPr>
            <p:cNvPicPr>
              <a:picLocks/>
            </p:cNvPicPr>
            <p:nvPr/>
          </p:nvPicPr>
          <p:blipFill>
            <a:blip r:embed="rId4"/>
            <a:stretch>
              <a:fillRect/>
            </a:stretch>
          </p:blipFill>
          <p:spPr>
            <a:xfrm>
              <a:off x="990372" y="2570585"/>
              <a:ext cx="4018360" cy="1776952"/>
            </a:xfrm>
            <a:prstGeom prst="rect">
              <a:avLst/>
            </a:prstGeom>
            <a:ln w="12700">
              <a:miter lim="400000"/>
            </a:ln>
          </p:spPr>
        </p:pic>
        <p:sp>
          <p:nvSpPr>
            <p:cNvPr id="7" name="TextBox 6">
              <a:extLst>
                <a:ext uri="{FF2B5EF4-FFF2-40B4-BE49-F238E27FC236}">
                  <a16:creationId xmlns:a16="http://schemas.microsoft.com/office/drawing/2014/main" id="{61A6BF2C-1267-3114-3DDD-CF92D09D3F86}"/>
                </a:ext>
              </a:extLst>
            </p:cNvPr>
            <p:cNvSpPr txBox="1"/>
            <p:nvPr/>
          </p:nvSpPr>
          <p:spPr>
            <a:xfrm>
              <a:off x="5961102" y="2570585"/>
              <a:ext cx="3637129"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err="1">
                  <a:solidFill>
                    <a:schemeClr val="tx1"/>
                  </a:solidFill>
                  <a:latin typeface="Microsoft YaHei" panose="020B0503020204020204" pitchFamily="34" charset="-122"/>
                  <a:ea typeface="Microsoft YaHei" panose="020B0503020204020204" pitchFamily="34" charset="-122"/>
                </a:rPr>
                <a:t>高电离度离子</a:t>
              </a:r>
              <a:endParaRPr lang="en-US" sz="2400" dirty="0">
                <a:solidFill>
                  <a:schemeClr val="tx1"/>
                </a:solidFill>
                <a:latin typeface="Microsoft YaHei" panose="020B0503020204020204" pitchFamily="34" charset="-122"/>
                <a:ea typeface="Microsoft YaHei" panose="020B0503020204020204" pitchFamily="34" charset="-122"/>
              </a:endParaRP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OVI, </a:t>
              </a:r>
              <a:r>
                <a:rPr lang="en-US" sz="2400" dirty="0" err="1">
                  <a:solidFill>
                    <a:schemeClr val="tx1"/>
                  </a:solidFill>
                  <a:latin typeface="Microsoft YaHei" panose="020B0503020204020204" pitchFamily="34" charset="-122"/>
                  <a:ea typeface="Microsoft YaHei" panose="020B0503020204020204" pitchFamily="34" charset="-122"/>
                </a:rPr>
                <a:t>CIV等</a:t>
              </a:r>
              <a:endParaRPr lang="en-US" sz="2400" dirty="0">
                <a:solidFill>
                  <a:schemeClr val="tx1"/>
                </a:solidFill>
                <a:latin typeface="Microsoft YaHei" panose="020B0503020204020204" pitchFamily="34" charset="-122"/>
                <a:ea typeface="Microsoft YaHei" panose="020B0503020204020204" pitchFamily="34" charset="-122"/>
              </a:endParaRP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10^5 &lt; T &lt; 10^6 K</a:t>
              </a: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lang="en-US" sz="2400" dirty="0">
                  <a:solidFill>
                    <a:schemeClr val="tx1"/>
                  </a:solidFill>
                  <a:latin typeface="Microsoft YaHei" panose="020B0503020204020204" pitchFamily="34" charset="-122"/>
                  <a:ea typeface="Microsoft YaHei" panose="020B0503020204020204" pitchFamily="34" charset="-122"/>
                </a:rPr>
                <a:t>Warm CGM/</a:t>
              </a:r>
              <a:r>
                <a:rPr lang="en-US" altLang="zh-CN" sz="2400" dirty="0">
                  <a:solidFill>
                    <a:schemeClr val="tx1"/>
                  </a:solidFill>
                  <a:latin typeface="Microsoft YaHei" panose="020B0503020204020204" pitchFamily="34" charset="-122"/>
                  <a:ea typeface="Microsoft YaHei" panose="020B0503020204020204" pitchFamily="34" charset="-122"/>
                </a:rPr>
                <a:t>IGM</a:t>
              </a:r>
              <a:endParaRPr lang="en-US" sz="2400" dirty="0">
                <a:solidFill>
                  <a:schemeClr val="tx1"/>
                </a:solidFill>
                <a:latin typeface="Microsoft YaHei" panose="020B0503020204020204" pitchFamily="34" charset="-122"/>
                <a:ea typeface="Microsoft YaHei" panose="020B0503020204020204" pitchFamily="34" charset="-122"/>
              </a:endParaRPr>
            </a:p>
          </p:txBody>
        </p:sp>
      </p:grpSp>
      <p:grpSp>
        <p:nvGrpSpPr>
          <p:cNvPr id="17" name="Group 16">
            <a:extLst>
              <a:ext uri="{FF2B5EF4-FFF2-40B4-BE49-F238E27FC236}">
                <a16:creationId xmlns:a16="http://schemas.microsoft.com/office/drawing/2014/main" id="{E6A23D08-AC57-13A1-72CF-C20108E68F21}"/>
              </a:ext>
            </a:extLst>
          </p:cNvPr>
          <p:cNvGrpSpPr/>
          <p:nvPr/>
        </p:nvGrpSpPr>
        <p:grpSpPr>
          <a:xfrm>
            <a:off x="-342864" y="4610879"/>
            <a:ext cx="12764277" cy="2102994"/>
            <a:chOff x="-342864" y="4610879"/>
            <a:chExt cx="12764277" cy="2102994"/>
          </a:xfrm>
        </p:grpSpPr>
        <p:sp>
          <p:nvSpPr>
            <p:cNvPr id="15" name="Rectangle 14">
              <a:extLst>
                <a:ext uri="{FF2B5EF4-FFF2-40B4-BE49-F238E27FC236}">
                  <a16:creationId xmlns:a16="http://schemas.microsoft.com/office/drawing/2014/main" id="{04401F11-DBF4-B647-5E2A-3AF53C6AEBEC}"/>
                </a:ext>
              </a:extLst>
            </p:cNvPr>
            <p:cNvSpPr/>
            <p:nvPr/>
          </p:nvSpPr>
          <p:spPr>
            <a:xfrm>
              <a:off x="-342864" y="4610879"/>
              <a:ext cx="12764277" cy="2102994"/>
            </a:xfrm>
            <a:prstGeom prst="rect">
              <a:avLst/>
            </a:prstGeom>
            <a:solidFill>
              <a:schemeClr val="accent6">
                <a:alpha val="3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Times New Roman"/>
                <a:ea typeface="Times New Roman"/>
                <a:cs typeface="Times New Roman"/>
                <a:sym typeface="Times New Roman"/>
              </a:endParaRPr>
            </a:p>
          </p:txBody>
        </p:sp>
        <p:pic>
          <p:nvPicPr>
            <p:cNvPr id="8" name="image42.png" descr="image42.png">
              <a:extLst>
                <a:ext uri="{FF2B5EF4-FFF2-40B4-BE49-F238E27FC236}">
                  <a16:creationId xmlns:a16="http://schemas.microsoft.com/office/drawing/2014/main" id="{4BB90CC6-9342-7B8C-2487-F579434CB756}"/>
                </a:ext>
              </a:extLst>
            </p:cNvPr>
            <p:cNvPicPr>
              <a:picLocks/>
            </p:cNvPicPr>
            <p:nvPr/>
          </p:nvPicPr>
          <p:blipFill>
            <a:blip r:embed="rId5"/>
            <a:stretch>
              <a:fillRect/>
            </a:stretch>
          </p:blipFill>
          <p:spPr>
            <a:xfrm rot="16200000">
              <a:off x="2114451" y="3711137"/>
              <a:ext cx="1656753" cy="4018361"/>
            </a:xfrm>
            <a:prstGeom prst="rect">
              <a:avLst/>
            </a:prstGeom>
            <a:ln w="12700"/>
          </p:spPr>
        </p:pic>
        <p:sp>
          <p:nvSpPr>
            <p:cNvPr id="9" name="H, He-like ions…">
              <a:extLst>
                <a:ext uri="{FF2B5EF4-FFF2-40B4-BE49-F238E27FC236}">
                  <a16:creationId xmlns:a16="http://schemas.microsoft.com/office/drawing/2014/main" id="{65AB2840-4E1E-9AD0-AB3C-231D041367DF}"/>
                </a:ext>
              </a:extLst>
            </p:cNvPr>
            <p:cNvSpPr txBox="1"/>
            <p:nvPr/>
          </p:nvSpPr>
          <p:spPr>
            <a:xfrm>
              <a:off x="6039274" y="4999233"/>
              <a:ext cx="2827696" cy="1549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dirty="0">
                  <a:solidFill>
                    <a:schemeClr val="tx1"/>
                  </a:solidFill>
                  <a:latin typeface="Microsoft YaHei" panose="020B0503020204020204" pitchFamily="34" charset="-122"/>
                  <a:ea typeface="Microsoft YaHei" panose="020B0503020204020204" pitchFamily="34" charset="-122"/>
                </a:rPr>
                <a:t>H, He-like ions </a:t>
              </a:r>
              <a:endParaRPr lang="en-US" dirty="0">
                <a:solidFill>
                  <a:schemeClr val="tx1"/>
                </a:solidFill>
                <a:latin typeface="Microsoft YaHei" panose="020B0503020204020204" pitchFamily="34" charset="-122"/>
                <a:ea typeface="Microsoft YaHei" panose="020B0503020204020204" pitchFamily="34" charset="-122"/>
              </a:endParaRP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dirty="0">
                  <a:solidFill>
                    <a:schemeClr val="tx1"/>
                  </a:solidFill>
                  <a:latin typeface="Microsoft YaHei" panose="020B0503020204020204" pitchFamily="34" charset="-122"/>
                  <a:ea typeface="Microsoft YaHei" panose="020B0503020204020204" pitchFamily="34" charset="-122"/>
                </a:rPr>
                <a:t>OVII, OVIII, </a:t>
              </a:r>
              <a:r>
                <a:rPr dirty="0" err="1">
                  <a:solidFill>
                    <a:schemeClr val="tx1"/>
                  </a:solidFill>
                  <a:latin typeface="Microsoft YaHei" panose="020B0503020204020204" pitchFamily="34" charset="-122"/>
                  <a:ea typeface="Microsoft YaHei" panose="020B0503020204020204" pitchFamily="34" charset="-122"/>
                </a:rPr>
                <a:t>NeIX</a:t>
              </a:r>
              <a:endParaRPr lang="en-US" dirty="0">
                <a:solidFill>
                  <a:schemeClr val="tx1"/>
                </a:solidFill>
                <a:latin typeface="Microsoft YaHei" panose="020B0503020204020204" pitchFamily="34" charset="-122"/>
                <a:ea typeface="Microsoft YaHei" panose="020B0503020204020204" pitchFamily="34" charset="-122"/>
              </a:endParaRP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dirty="0">
                  <a:solidFill>
                    <a:schemeClr val="tx1"/>
                  </a:solidFill>
                  <a:latin typeface="Microsoft YaHei" panose="020B0503020204020204" pitchFamily="34" charset="-122"/>
                  <a:ea typeface="Microsoft YaHei" panose="020B0503020204020204" pitchFamily="34" charset="-122"/>
                </a:rPr>
                <a:t>T &gt; 10^6 K</a:t>
              </a:r>
              <a:endParaRPr lang="en-US" dirty="0">
                <a:solidFill>
                  <a:schemeClr val="tx1"/>
                </a:solidFill>
                <a:latin typeface="Microsoft YaHei" panose="020B0503020204020204" pitchFamily="34" charset="-122"/>
                <a:ea typeface="Microsoft YaHei" panose="020B0503020204020204" pitchFamily="34" charset="-122"/>
              </a:endParaRPr>
            </a:p>
            <a:p>
              <a:pPr marL="342900" indent="-342900" defTabSz="455414">
                <a:buSzPct val="100000"/>
                <a:buFont typeface="Wingdings" pitchFamily="2" charset="2"/>
                <a:buChar char="q"/>
                <a:defRPr sz="2400">
                  <a:solidFill>
                    <a:srgbClr val="FFFFFF"/>
                  </a:solidFill>
                  <a:uFill>
                    <a:solidFill>
                      <a:srgbClr val="FFFFFF"/>
                    </a:solidFill>
                  </a:uFill>
                  <a:latin typeface="Futura"/>
                  <a:ea typeface="Futura"/>
                  <a:cs typeface="Futura"/>
                  <a:sym typeface="Futura"/>
                </a:defRPr>
              </a:pPr>
              <a:r>
                <a:rPr dirty="0">
                  <a:solidFill>
                    <a:schemeClr val="tx1"/>
                  </a:solidFill>
                  <a:latin typeface="Microsoft YaHei" panose="020B0503020204020204" pitchFamily="34" charset="-122"/>
                  <a:ea typeface="Microsoft YaHei" panose="020B0503020204020204" pitchFamily="34" charset="-122"/>
                </a:rPr>
                <a:t>Hot CGM</a:t>
              </a:r>
              <a:r>
                <a:rPr lang="en-US" dirty="0">
                  <a:solidFill>
                    <a:schemeClr val="tx1"/>
                  </a:solidFill>
                  <a:latin typeface="Microsoft YaHei" panose="020B0503020204020204" pitchFamily="34" charset="-122"/>
                  <a:ea typeface="Microsoft YaHei" panose="020B0503020204020204" pitchFamily="34" charset="-122"/>
                </a:rPr>
                <a:t>/IGM</a:t>
              </a:r>
              <a:endParaRPr dirty="0">
                <a:solidFill>
                  <a:schemeClr val="tx1"/>
                </a:solidFill>
                <a:latin typeface="Microsoft YaHei" panose="020B0503020204020204" pitchFamily="34" charset="-122"/>
                <a:ea typeface="Microsoft YaHei" panose="020B0503020204020204" pitchFamily="34" charset="-122"/>
              </a:endParaRPr>
            </a:p>
          </p:txBody>
        </p:sp>
      </p:grpSp>
    </p:spTree>
    <p:extLst>
      <p:ext uri="{BB962C8B-B14F-4D97-AF65-F5344CB8AC3E}">
        <p14:creationId xmlns:p14="http://schemas.microsoft.com/office/powerpoint/2010/main" val="34649212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61" name="image40.jpg" descr="image40.jpg"/>
          <p:cNvPicPr>
            <a:picLocks noChangeAspect="1"/>
          </p:cNvPicPr>
          <p:nvPr/>
        </p:nvPicPr>
        <p:blipFill>
          <a:blip r:embed="rId3"/>
          <a:srcRect b="65"/>
          <a:stretch>
            <a:fillRect/>
          </a:stretch>
        </p:blipFill>
        <p:spPr>
          <a:xfrm>
            <a:off x="2155509" y="38"/>
            <a:ext cx="7486279" cy="6857933"/>
          </a:xfrm>
          <a:prstGeom prst="rect">
            <a:avLst/>
          </a:prstGeom>
          <a:ln w="12700">
            <a:miter lim="400000"/>
          </a:ln>
        </p:spPr>
      </p:pic>
      <p:sp>
        <p:nvSpPr>
          <p:cNvPr id="262" name="CGM: Evidence (indirect)"/>
          <p:cNvSpPr txBox="1"/>
          <p:nvPr/>
        </p:nvSpPr>
        <p:spPr>
          <a:xfrm>
            <a:off x="474432" y="264973"/>
            <a:ext cx="4585653" cy="5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solidFill>
                  <a:srgbClr val="FFFFFF"/>
                </a:solidFill>
                <a:latin typeface="Helvetica Neue"/>
                <a:ea typeface="Helvetica Neue"/>
                <a:cs typeface="Helvetica Neue"/>
                <a:sym typeface="Helvetica Neue"/>
              </a:defRPr>
            </a:lvl1pPr>
          </a:lstStyle>
          <a:p>
            <a:r>
              <a:t>CGM: Evidence (indirect)</a:t>
            </a:r>
          </a:p>
        </p:txBody>
      </p:sp>
      <p:sp>
        <p:nvSpPr>
          <p:cNvPr id="263" name="Moore &amp; Davis (1994)"/>
          <p:cNvSpPr txBox="1"/>
          <p:nvPr/>
        </p:nvSpPr>
        <p:spPr>
          <a:xfrm>
            <a:off x="361496" y="6188359"/>
            <a:ext cx="3311678" cy="447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defTabSz="323850">
              <a:buClr>
                <a:srgbClr val="000000"/>
              </a:buClr>
              <a:buFont typeface="Futura Condensed"/>
              <a:defRPr sz="2600" i="1">
                <a:solidFill>
                  <a:srgbClr val="FFFFFF"/>
                </a:solidFill>
                <a:uFill>
                  <a:solidFill>
                    <a:srgbClr val="FFFFFF"/>
                  </a:solidFill>
                </a:uFill>
                <a:latin typeface="Helvetica Neue Medium"/>
                <a:ea typeface="Helvetica Neue Medium"/>
                <a:cs typeface="Helvetica Neue Medium"/>
                <a:sym typeface="Helvetica Neue Medium"/>
              </a:defRPr>
            </a:lvl1pPr>
          </a:lstStyle>
          <a:p>
            <a:r>
              <a:t>Moore &amp; Davis (1994)</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8905DB-E5B9-82BD-1CB4-BC4F909C26E4}"/>
              </a:ext>
            </a:extLst>
          </p:cNvPr>
          <p:cNvSpPr txBox="1"/>
          <p:nvPr/>
        </p:nvSpPr>
        <p:spPr>
          <a:xfrm>
            <a:off x="1759802" y="2534504"/>
            <a:ext cx="8858435"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40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第一部分</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：宇宙学及星系星系形成演化的成功及问题</a:t>
            </a:r>
            <a:endParaRPr kumimoji="0" 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411633898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 name="cos-halo.tiff" descr="cos-halo.tiff"/>
          <p:cNvPicPr>
            <a:picLocks noChangeAspect="1"/>
          </p:cNvPicPr>
          <p:nvPr/>
        </p:nvPicPr>
        <p:blipFill>
          <a:blip r:embed="rId3"/>
          <a:stretch>
            <a:fillRect/>
          </a:stretch>
        </p:blipFill>
        <p:spPr>
          <a:xfrm>
            <a:off x="767823" y="1917282"/>
            <a:ext cx="5024821" cy="3586683"/>
          </a:xfrm>
          <a:prstGeom prst="rect">
            <a:avLst/>
          </a:prstGeom>
          <a:ln w="12700">
            <a:miter lim="400000"/>
          </a:ln>
        </p:spPr>
      </p:pic>
      <p:pic>
        <p:nvPicPr>
          <p:cNvPr id="268" name="OVI-b.tiff" descr="OVI-b.tiff"/>
          <p:cNvPicPr>
            <a:picLocks noChangeAspect="1"/>
          </p:cNvPicPr>
          <p:nvPr/>
        </p:nvPicPr>
        <p:blipFill>
          <a:blip r:embed="rId4"/>
          <a:stretch>
            <a:fillRect/>
          </a:stretch>
        </p:blipFill>
        <p:spPr>
          <a:xfrm>
            <a:off x="6234596" y="1773605"/>
            <a:ext cx="5393006" cy="4220946"/>
          </a:xfrm>
          <a:prstGeom prst="rect">
            <a:avLst/>
          </a:prstGeom>
          <a:ln w="12700">
            <a:miter lim="400000"/>
          </a:ln>
        </p:spPr>
      </p:pic>
      <p:sp>
        <p:nvSpPr>
          <p:cNvPr id="269" name="CGM: Evidence (direct)"/>
          <p:cNvSpPr txBox="1"/>
          <p:nvPr/>
        </p:nvSpPr>
        <p:spPr>
          <a:xfrm>
            <a:off x="640167" y="264973"/>
            <a:ext cx="4254183" cy="5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latin typeface="Helvetica Neue"/>
                <a:ea typeface="Helvetica Neue"/>
                <a:cs typeface="Helvetica Neue"/>
                <a:sym typeface="Helvetica Neue"/>
              </a:defRPr>
            </a:lvl1pPr>
          </a:lstStyle>
          <a:p>
            <a:r>
              <a:t>CGM: Evidence (direct)</a:t>
            </a:r>
          </a:p>
        </p:txBody>
      </p:sp>
      <p:sp>
        <p:nvSpPr>
          <p:cNvPr id="270" name="COS-Halo Survey"/>
          <p:cNvSpPr txBox="1"/>
          <p:nvPr/>
        </p:nvSpPr>
        <p:spPr>
          <a:xfrm>
            <a:off x="4476400" y="1020784"/>
            <a:ext cx="3239200" cy="530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a:solidFill>
                  <a:srgbClr val="FF9300"/>
                </a:solidFill>
                <a:latin typeface="Helvetica Neue"/>
                <a:ea typeface="Helvetica Neue"/>
                <a:cs typeface="Helvetica Neue"/>
                <a:sym typeface="Helvetica Neue"/>
              </a:defRPr>
            </a:lvl1pPr>
          </a:lstStyle>
          <a:p>
            <a:r>
              <a:t>COS-Halo Survey</a:t>
            </a:r>
          </a:p>
        </p:txBody>
      </p:sp>
      <p:sp>
        <p:nvSpPr>
          <p:cNvPr id="271" name="Tumlinson+11; Werk+14"/>
          <p:cNvSpPr txBox="1"/>
          <p:nvPr/>
        </p:nvSpPr>
        <p:spPr>
          <a:xfrm>
            <a:off x="714511" y="6204772"/>
            <a:ext cx="3704452" cy="468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2600" i="1">
                <a:latin typeface="Helvetica Neue Medium"/>
                <a:ea typeface="Helvetica Neue Medium"/>
                <a:cs typeface="Helvetica Neue Medium"/>
                <a:sym typeface="Helvetica Neue Medium"/>
              </a:defRPr>
            </a:lvl1pPr>
          </a:lstStyle>
          <a:p>
            <a:r>
              <a:t>Tumlinson+11; Werk+14</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21</a:t>
            </a:fld>
            <a:endParaRPr/>
          </a:p>
        </p:txBody>
      </p:sp>
      <p:pic>
        <p:nvPicPr>
          <p:cNvPr id="276" name="images.png" descr="images.png"/>
          <p:cNvPicPr>
            <a:picLocks noChangeAspect="1"/>
          </p:cNvPicPr>
          <p:nvPr/>
        </p:nvPicPr>
        <p:blipFill>
          <a:blip r:embed="rId2"/>
          <a:stretch>
            <a:fillRect/>
          </a:stretch>
        </p:blipFill>
        <p:spPr>
          <a:xfrm>
            <a:off x="2033172" y="1369010"/>
            <a:ext cx="8125656" cy="5387502"/>
          </a:xfrm>
          <a:prstGeom prst="rect">
            <a:avLst/>
          </a:prstGeom>
          <a:ln w="12700">
            <a:miter lim="400000"/>
          </a:ln>
        </p:spPr>
      </p:pic>
      <p:sp>
        <p:nvSpPr>
          <p:cNvPr id="277" name="IGM观测证据：莱曼森林线"/>
          <p:cNvSpPr txBox="1"/>
          <p:nvPr/>
        </p:nvSpPr>
        <p:spPr>
          <a:xfrm>
            <a:off x="415527" y="385205"/>
            <a:ext cx="4407615"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800"/>
            </a:lvl1pPr>
          </a:lstStyle>
          <a:p>
            <a:r>
              <a:rPr dirty="0" err="1">
                <a:latin typeface="Microsoft YaHei" panose="020B0503020204020204" pitchFamily="34" charset="-122"/>
                <a:ea typeface="Microsoft YaHei" panose="020B0503020204020204" pitchFamily="34" charset="-122"/>
              </a:rPr>
              <a:t>IGM观测证据：莱曼森林线</a:t>
            </a:r>
            <a:endParaRPr dirty="0">
              <a:latin typeface="Microsoft YaHei" panose="020B0503020204020204" pitchFamily="34" charset="-122"/>
              <a:ea typeface="Microsoft YaHei" panose="020B0503020204020204" pitchFamily="34" charset="-122"/>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 name="Screen Shot 2022-05-10 at 5.23.38 AM.png" descr="Screen Shot 2022-05-10 at 5.23.38 AM.png"/>
          <p:cNvPicPr>
            <a:picLocks noChangeAspect="1"/>
          </p:cNvPicPr>
          <p:nvPr/>
        </p:nvPicPr>
        <p:blipFill>
          <a:blip r:embed="rId3"/>
          <a:stretch>
            <a:fillRect/>
          </a:stretch>
        </p:blipFill>
        <p:spPr>
          <a:xfrm>
            <a:off x="495262" y="2266939"/>
            <a:ext cx="10518457" cy="4126914"/>
          </a:xfrm>
          <a:prstGeom prst="rect">
            <a:avLst/>
          </a:prstGeom>
          <a:ln w="12700">
            <a:miter lim="400000"/>
          </a:ln>
        </p:spPr>
      </p:pic>
      <p:sp>
        <p:nvSpPr>
          <p:cNvPr id="280" name="density is low …"/>
          <p:cNvSpPr txBox="1"/>
          <p:nvPr/>
        </p:nvSpPr>
        <p:spPr>
          <a:xfrm>
            <a:off x="1400501" y="1267451"/>
            <a:ext cx="3039175" cy="530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a:solidFill>
                  <a:srgbClr val="0433FF"/>
                </a:solidFill>
                <a:latin typeface="Helvetica Neue"/>
                <a:ea typeface="Helvetica Neue"/>
                <a:cs typeface="Helvetica Neue"/>
                <a:sym typeface="Helvetica Neue"/>
              </a:defRPr>
            </a:lvl1pPr>
          </a:lstStyle>
          <a:p>
            <a:r>
              <a:t>density is low …</a:t>
            </a:r>
          </a:p>
        </p:txBody>
      </p:sp>
      <p:sp>
        <p:nvSpPr>
          <p:cNvPr id="281" name="Line"/>
          <p:cNvSpPr/>
          <p:nvPr/>
        </p:nvSpPr>
        <p:spPr>
          <a:xfrm flipH="1">
            <a:off x="2803418" y="2014750"/>
            <a:ext cx="1" cy="1048996"/>
          </a:xfrm>
          <a:prstGeom prst="line">
            <a:avLst/>
          </a:prstGeom>
          <a:ln w="63500">
            <a:solidFill>
              <a:srgbClr val="FF2600"/>
            </a:solidFill>
            <a:miter lim="400000"/>
            <a:tailEnd type="triangle"/>
          </a:ln>
        </p:spPr>
        <p:txBody>
          <a:bodyPr lIns="35718" tIns="35718" rIns="35718" bIns="35718" anchor="ctr"/>
          <a:lstStyle/>
          <a:p>
            <a:pPr algn="ctr" defTabSz="1219169">
              <a:defRPr sz="3000" b="1">
                <a:latin typeface="Helvetica Neue"/>
                <a:ea typeface="Helvetica Neue"/>
                <a:cs typeface="Helvetica Neue"/>
                <a:sym typeface="Helvetica Neue"/>
              </a:defRPr>
            </a:pPr>
            <a:endParaRPr/>
          </a:p>
        </p:txBody>
      </p:sp>
      <p:sp>
        <p:nvSpPr>
          <p:cNvPr id="282" name="CGM/IGM: Detectability"/>
          <p:cNvSpPr txBox="1"/>
          <p:nvPr/>
        </p:nvSpPr>
        <p:spPr>
          <a:xfrm>
            <a:off x="246156" y="267964"/>
            <a:ext cx="4408489" cy="5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latin typeface="Helvetica Neue"/>
                <a:ea typeface="Helvetica Neue"/>
                <a:cs typeface="Helvetica Neue"/>
                <a:sym typeface="Helvetica Neue"/>
              </a:defRPr>
            </a:lvl1pPr>
          </a:lstStyle>
          <a:p>
            <a:r>
              <a:t>CGM/IGM: Detectability</a:t>
            </a:r>
          </a:p>
        </p:txBody>
      </p:sp>
      <p:sp>
        <p:nvSpPr>
          <p:cNvPr id="283" name="Schaye+15"/>
          <p:cNvSpPr txBox="1"/>
          <p:nvPr/>
        </p:nvSpPr>
        <p:spPr>
          <a:xfrm>
            <a:off x="10053390" y="6228286"/>
            <a:ext cx="1768818" cy="468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2600" i="1">
                <a:latin typeface="Helvetica Neue Medium"/>
                <a:ea typeface="Helvetica Neue Medium"/>
                <a:cs typeface="Helvetica Neue Medium"/>
                <a:sym typeface="Helvetica Neue Medium"/>
              </a:defRPr>
            </a:lvl1pPr>
          </a:lstStyle>
          <a:p>
            <a:r>
              <a:t>Schaye+15</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 name="Screen Shot 2022-05-10 at 5.23.38 AM.png" descr="Screen Shot 2022-05-10 at 5.23.38 AM.png"/>
          <p:cNvPicPr>
            <a:picLocks noChangeAspect="1"/>
          </p:cNvPicPr>
          <p:nvPr/>
        </p:nvPicPr>
        <p:blipFill>
          <a:blip r:embed="rId3"/>
          <a:stretch>
            <a:fillRect/>
          </a:stretch>
        </p:blipFill>
        <p:spPr>
          <a:xfrm>
            <a:off x="495262" y="2266939"/>
            <a:ext cx="10518457" cy="4126914"/>
          </a:xfrm>
          <a:prstGeom prst="rect">
            <a:avLst/>
          </a:prstGeom>
          <a:ln w="12700">
            <a:miter lim="400000"/>
          </a:ln>
        </p:spPr>
      </p:pic>
      <p:sp>
        <p:nvSpPr>
          <p:cNvPr id="288" name="but temperature is not so low …"/>
          <p:cNvSpPr txBox="1"/>
          <p:nvPr/>
        </p:nvSpPr>
        <p:spPr>
          <a:xfrm>
            <a:off x="3239862" y="1267451"/>
            <a:ext cx="5904295" cy="530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a:solidFill>
                  <a:srgbClr val="FF9300"/>
                </a:solidFill>
                <a:latin typeface="Helvetica Neue"/>
                <a:ea typeface="Helvetica Neue"/>
                <a:cs typeface="Helvetica Neue"/>
                <a:sym typeface="Helvetica Neue"/>
              </a:defRPr>
            </a:lvl1pPr>
          </a:lstStyle>
          <a:p>
            <a:r>
              <a:t>but temperature is not so low …</a:t>
            </a:r>
          </a:p>
        </p:txBody>
      </p:sp>
      <p:sp>
        <p:nvSpPr>
          <p:cNvPr id="289" name="Schaye+15"/>
          <p:cNvSpPr txBox="1"/>
          <p:nvPr/>
        </p:nvSpPr>
        <p:spPr>
          <a:xfrm>
            <a:off x="10053390" y="6228286"/>
            <a:ext cx="1768818" cy="468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2600" i="1">
                <a:latin typeface="Helvetica Neue Medium"/>
                <a:ea typeface="Helvetica Neue Medium"/>
                <a:cs typeface="Helvetica Neue Medium"/>
                <a:sym typeface="Helvetica Neue Medium"/>
              </a:defRPr>
            </a:lvl1pPr>
          </a:lstStyle>
          <a:p>
            <a:r>
              <a:t>Schaye+15</a:t>
            </a:r>
          </a:p>
        </p:txBody>
      </p:sp>
      <p:sp>
        <p:nvSpPr>
          <p:cNvPr id="290" name="Line"/>
          <p:cNvSpPr/>
          <p:nvPr/>
        </p:nvSpPr>
        <p:spPr>
          <a:xfrm>
            <a:off x="6095999" y="2089548"/>
            <a:ext cx="1" cy="1048996"/>
          </a:xfrm>
          <a:prstGeom prst="line">
            <a:avLst/>
          </a:prstGeom>
          <a:ln w="63500">
            <a:solidFill>
              <a:srgbClr val="FF2600"/>
            </a:solidFill>
            <a:miter lim="400000"/>
            <a:tailEnd type="triangle"/>
          </a:ln>
        </p:spPr>
        <p:txBody>
          <a:bodyPr lIns="35718" tIns="35718" rIns="35718" bIns="35718" anchor="ctr"/>
          <a:lstStyle/>
          <a:p>
            <a:pPr algn="ctr" defTabSz="1219169">
              <a:defRPr sz="3000" b="1">
                <a:latin typeface="Helvetica Neue"/>
                <a:ea typeface="Helvetica Neue"/>
                <a:cs typeface="Helvetica Neue"/>
                <a:sym typeface="Helvetica Neue"/>
              </a:defRPr>
            </a:pPr>
            <a:endParaRPr/>
          </a:p>
        </p:txBody>
      </p:sp>
      <p:sp>
        <p:nvSpPr>
          <p:cNvPr id="291" name="CGM/IGM: Detectability"/>
          <p:cNvSpPr txBox="1"/>
          <p:nvPr/>
        </p:nvSpPr>
        <p:spPr>
          <a:xfrm>
            <a:off x="246156" y="267964"/>
            <a:ext cx="4408489" cy="5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latin typeface="Helvetica Neue"/>
                <a:ea typeface="Helvetica Neue"/>
                <a:cs typeface="Helvetica Neue"/>
                <a:sym typeface="Helvetica Neue"/>
              </a:defRPr>
            </a:lvl1pPr>
          </a:lstStyle>
          <a:p>
            <a:r>
              <a:t>CGM/IGM: Detectability</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 name="Screen Shot 2022-05-10 at 5.23.38 AM.png" descr="Screen Shot 2022-05-10 at 5.23.38 AM.png"/>
          <p:cNvPicPr>
            <a:picLocks noChangeAspect="1"/>
          </p:cNvPicPr>
          <p:nvPr/>
        </p:nvPicPr>
        <p:blipFill>
          <a:blip r:embed="rId2"/>
          <a:stretch>
            <a:fillRect/>
          </a:stretch>
        </p:blipFill>
        <p:spPr>
          <a:xfrm>
            <a:off x="495262" y="2266939"/>
            <a:ext cx="10518457" cy="4126914"/>
          </a:xfrm>
          <a:prstGeom prst="rect">
            <a:avLst/>
          </a:prstGeom>
          <a:ln w="12700">
            <a:miter lim="400000"/>
          </a:ln>
        </p:spPr>
      </p:pic>
      <p:sp>
        <p:nvSpPr>
          <p:cNvPr id="296" name="and sub-solar metallicity …"/>
          <p:cNvSpPr txBox="1"/>
          <p:nvPr/>
        </p:nvSpPr>
        <p:spPr>
          <a:xfrm>
            <a:off x="6867726" y="1267451"/>
            <a:ext cx="5041710" cy="5302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a:solidFill>
                  <a:srgbClr val="942192"/>
                </a:solidFill>
                <a:latin typeface="Helvetica Neue"/>
                <a:ea typeface="Helvetica Neue"/>
                <a:cs typeface="Helvetica Neue"/>
                <a:sym typeface="Helvetica Neue"/>
              </a:defRPr>
            </a:lvl1pPr>
          </a:lstStyle>
          <a:p>
            <a:r>
              <a:t>and sub-solar metallicity …</a:t>
            </a:r>
          </a:p>
        </p:txBody>
      </p:sp>
      <p:sp>
        <p:nvSpPr>
          <p:cNvPr id="297" name="Schaye+15"/>
          <p:cNvSpPr txBox="1"/>
          <p:nvPr/>
        </p:nvSpPr>
        <p:spPr>
          <a:xfrm>
            <a:off x="10053390" y="6228286"/>
            <a:ext cx="1768818" cy="468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2600" i="1">
                <a:latin typeface="Helvetica Neue Medium"/>
                <a:ea typeface="Helvetica Neue Medium"/>
                <a:cs typeface="Helvetica Neue Medium"/>
                <a:sym typeface="Helvetica Neue Medium"/>
              </a:defRPr>
            </a:lvl1pPr>
          </a:lstStyle>
          <a:p>
            <a:r>
              <a:t>Schaye+15</a:t>
            </a:r>
          </a:p>
        </p:txBody>
      </p:sp>
      <p:sp>
        <p:nvSpPr>
          <p:cNvPr id="298" name="Line"/>
          <p:cNvSpPr/>
          <p:nvPr/>
        </p:nvSpPr>
        <p:spPr>
          <a:xfrm>
            <a:off x="9388581" y="2149386"/>
            <a:ext cx="1" cy="1048996"/>
          </a:xfrm>
          <a:prstGeom prst="line">
            <a:avLst/>
          </a:prstGeom>
          <a:ln w="63500">
            <a:solidFill>
              <a:srgbClr val="FF2600"/>
            </a:solidFill>
            <a:miter lim="400000"/>
            <a:tailEnd type="triangle"/>
          </a:ln>
        </p:spPr>
        <p:txBody>
          <a:bodyPr lIns="35718" tIns="35718" rIns="35718" bIns="35718" anchor="ctr"/>
          <a:lstStyle/>
          <a:p>
            <a:pPr algn="ctr" defTabSz="1219169">
              <a:defRPr sz="3000" b="1">
                <a:latin typeface="Helvetica Neue"/>
                <a:ea typeface="Helvetica Neue"/>
                <a:cs typeface="Helvetica Neue"/>
                <a:sym typeface="Helvetica Neue"/>
              </a:defRPr>
            </a:pPr>
            <a:endParaRPr/>
          </a:p>
        </p:txBody>
      </p:sp>
      <p:sp>
        <p:nvSpPr>
          <p:cNvPr id="299" name="CGM/IGM: Detectability"/>
          <p:cNvSpPr txBox="1"/>
          <p:nvPr/>
        </p:nvSpPr>
        <p:spPr>
          <a:xfrm>
            <a:off x="246156" y="267964"/>
            <a:ext cx="4408489" cy="5302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3000" b="1" i="1" u="sng">
                <a:latin typeface="Helvetica Neue"/>
                <a:ea typeface="Helvetica Neue"/>
                <a:cs typeface="Helvetica Neue"/>
                <a:sym typeface="Helvetica Neue"/>
              </a:defRPr>
            </a:lvl1pPr>
          </a:lstStyle>
          <a:p>
            <a:r>
              <a:t>CGM/IGM: Detectability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12237A-617D-6DBE-AC7C-8383C50D21FC}"/>
              </a:ext>
            </a:extLst>
          </p:cNvPr>
          <p:cNvSpPr txBox="1"/>
          <p:nvPr/>
        </p:nvSpPr>
        <p:spPr>
          <a:xfrm>
            <a:off x="1287313" y="2721116"/>
            <a:ext cx="9617374"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0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第三部分</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：星系周及星系际介质的</a:t>
            </a:r>
            <a:r>
              <a:rPr kumimoji="0" lang="en-US" altLang="zh-CN"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HI</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研究</a:t>
            </a:r>
            <a:endParaRPr kumimoji="0" 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303252160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D1A915-815A-9BE7-6B5D-AD84FF222C0F}"/>
              </a:ext>
            </a:extLst>
          </p:cNvPr>
          <p:cNvSpPr txBox="1"/>
          <p:nvPr/>
        </p:nvSpPr>
        <p:spPr>
          <a:xfrm>
            <a:off x="634482" y="559836"/>
            <a:ext cx="5978558"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为什么研究</a:t>
            </a:r>
            <a:r>
              <a:rPr kumimoji="0" lang="zh-CN" altLang="en-US"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kumimoji="0" lang="en-US" altLang="zh-CN"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CGM</a:t>
            </a:r>
            <a:r>
              <a:rPr kumimoji="0" lang="zh-CN" altLang="en-US"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和</a:t>
            </a:r>
            <a:r>
              <a:rPr kumimoji="0" lang="en-US" altLang="zh-CN"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IGM</a:t>
            </a:r>
            <a:r>
              <a:rPr kumimoji="0" lang="zh-CN" altLang="en-US"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的</a:t>
            </a:r>
            <a:r>
              <a:rPr kumimoji="0" lang="en-US" altLang="zh-CN"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HI</a:t>
            </a:r>
            <a:r>
              <a:rPr kumimoji="0" lang="zh-CN" altLang="en-US"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a:t>
            </a:r>
            <a:endParaRPr kumimoji="0" lang="en-US" sz="32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4" name="TextBox 3">
            <a:extLst>
              <a:ext uri="{FF2B5EF4-FFF2-40B4-BE49-F238E27FC236}">
                <a16:creationId xmlns:a16="http://schemas.microsoft.com/office/drawing/2014/main" id="{2E5B27DD-DA79-620D-BBA7-CDB22B39DD90}"/>
              </a:ext>
            </a:extLst>
          </p:cNvPr>
          <p:cNvSpPr txBox="1"/>
          <p:nvPr/>
        </p:nvSpPr>
        <p:spPr>
          <a:xfrm>
            <a:off x="2204326" y="1700118"/>
            <a:ext cx="8817428"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buFont typeface="Wingdings" pitchFamily="2" charset="2"/>
              <a:buChar char="q"/>
            </a:pPr>
            <a:r>
              <a:rPr lang="en-US" sz="2800" dirty="0" err="1">
                <a:latin typeface="Microsoft YaHei" panose="020B0503020204020204" pitchFamily="34" charset="-122"/>
                <a:ea typeface="Microsoft YaHei" panose="020B0503020204020204" pitchFamily="34" charset="-122"/>
              </a:rPr>
              <a:t>理解</a:t>
            </a:r>
            <a:r>
              <a:rPr lang="zh-CN" altLang="en-US" sz="2800" dirty="0">
                <a:latin typeface="Microsoft YaHei" panose="020B0503020204020204" pitchFamily="34" charset="-122"/>
                <a:ea typeface="Microsoft YaHei" panose="020B0503020204020204" pitchFamily="34" charset="-122"/>
              </a:rPr>
              <a:t> </a:t>
            </a:r>
            <a:r>
              <a:rPr lang="en-US" sz="2800" dirty="0">
                <a:latin typeface="Microsoft YaHei" panose="020B0503020204020204" pitchFamily="34" charset="-122"/>
                <a:ea typeface="Microsoft YaHei" panose="020B0503020204020204" pitchFamily="34" charset="-122"/>
              </a:rPr>
              <a:t>HI </a:t>
            </a:r>
            <a:r>
              <a:rPr lang="en-US" sz="2800" dirty="0" err="1">
                <a:latin typeface="Microsoft YaHei" panose="020B0503020204020204" pitchFamily="34" charset="-122"/>
                <a:ea typeface="Microsoft YaHei" panose="020B0503020204020204" pitchFamily="34" charset="-122"/>
              </a:rPr>
              <a:t>在宇宙重子循环中的位置</a:t>
            </a:r>
            <a:endParaRPr lang="en-US"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r>
              <a:rPr lang="en-US" sz="2800" dirty="0">
                <a:latin typeface="Microsoft YaHei" panose="020B0503020204020204" pitchFamily="34" charset="-122"/>
                <a:ea typeface="Microsoft YaHei" panose="020B0503020204020204" pitchFamily="34" charset="-122"/>
              </a:rPr>
              <a:t>HI </a:t>
            </a:r>
            <a:r>
              <a:rPr lang="zh-CN" altLang="en-US" sz="2800" dirty="0">
                <a:latin typeface="Microsoft YaHei" panose="020B0503020204020204" pitchFamily="34" charset="-122"/>
                <a:ea typeface="Microsoft YaHei" panose="020B0503020204020204" pitchFamily="34" charset="-122"/>
              </a:rPr>
              <a:t>能告诉我们“气体在哪里”</a:t>
            </a:r>
            <a:endParaRPr lang="en-US" altLang="zh-CN"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r>
              <a:rPr lang="en-US" sz="2800" dirty="0">
                <a:latin typeface="Microsoft YaHei" panose="020B0503020204020204" pitchFamily="34" charset="-122"/>
                <a:ea typeface="Microsoft YaHei" panose="020B0503020204020204" pitchFamily="34" charset="-122"/>
              </a:rPr>
              <a:t>HI </a:t>
            </a:r>
            <a:r>
              <a:rPr lang="en-US" sz="2800" dirty="0" err="1">
                <a:latin typeface="Microsoft YaHei" panose="020B0503020204020204" pitchFamily="34" charset="-122"/>
                <a:ea typeface="Microsoft YaHei" panose="020B0503020204020204" pitchFamily="34" charset="-122"/>
              </a:rPr>
              <a:t>还</a:t>
            </a:r>
            <a:r>
              <a:rPr lang="zh-CN" altLang="en-US" sz="2800" dirty="0">
                <a:latin typeface="Microsoft YaHei" panose="020B0503020204020204" pitchFamily="34" charset="-122"/>
                <a:ea typeface="Microsoft YaHei" panose="020B0503020204020204" pitchFamily="34" charset="-122"/>
              </a:rPr>
              <a:t>能告诉我们“气体怎么运动”</a:t>
            </a:r>
            <a:endParaRPr lang="en-US" altLang="zh-CN"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r>
              <a:rPr lang="en-US" sz="2800" dirty="0">
                <a:latin typeface="Microsoft YaHei" panose="020B0503020204020204" pitchFamily="34" charset="-122"/>
                <a:ea typeface="Microsoft YaHei" panose="020B0503020204020204" pitchFamily="34" charset="-122"/>
              </a:rPr>
              <a:t>HI </a:t>
            </a:r>
            <a:r>
              <a:rPr lang="zh-CN" altLang="en-US" sz="2800" dirty="0">
                <a:latin typeface="Microsoft YaHei" panose="020B0503020204020204" pitchFamily="34" charset="-122"/>
                <a:ea typeface="Microsoft YaHei" panose="020B0503020204020204" pitchFamily="34" charset="-122"/>
              </a:rPr>
              <a:t>对环境效应特别敏感</a:t>
            </a:r>
            <a:endParaRPr lang="en-US" altLang="zh-CN"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457200" indent="-457200">
              <a:buFont typeface="Wingdings" pitchFamily="2" charset="2"/>
              <a:buChar char="q"/>
            </a:pPr>
            <a:r>
              <a:rPr lang="en-US" sz="2800" dirty="0">
                <a:latin typeface="Microsoft YaHei" panose="020B0503020204020204" pitchFamily="34" charset="-122"/>
                <a:ea typeface="Microsoft YaHei" panose="020B0503020204020204" pitchFamily="34" charset="-122"/>
              </a:rPr>
              <a:t>HI </a:t>
            </a:r>
            <a:r>
              <a:rPr lang="zh-CN" altLang="en-US" sz="2800" dirty="0">
                <a:latin typeface="Microsoft YaHei" panose="020B0503020204020204" pitchFamily="34" charset="-122"/>
                <a:ea typeface="Microsoft YaHei" panose="020B0503020204020204" pitchFamily="34" charset="-122"/>
              </a:rPr>
              <a:t>的局限与互补观测</a:t>
            </a:r>
            <a:endParaRPr lang="en-US" sz="28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59094766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51D49D-81A2-91A0-AE20-7B105F135A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31"/>
            <a:ext cx="12192000" cy="6869231"/>
          </a:xfrm>
          <a:prstGeom prst="rect">
            <a:avLst/>
          </a:prstGeom>
        </p:spPr>
      </p:pic>
    </p:spTree>
    <p:extLst>
      <p:ext uri="{BB962C8B-B14F-4D97-AF65-F5344CB8AC3E}">
        <p14:creationId xmlns:p14="http://schemas.microsoft.com/office/powerpoint/2010/main" val="399819429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D572C3-D133-759F-DF7A-35D2158761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5592" y="557244"/>
            <a:ext cx="4055706" cy="3920516"/>
          </a:xfrm>
          <a:prstGeom prst="rect">
            <a:avLst/>
          </a:prstGeom>
        </p:spPr>
      </p:pic>
      <p:sp>
        <p:nvSpPr>
          <p:cNvPr id="4" name="TextBox 3">
            <a:extLst>
              <a:ext uri="{FF2B5EF4-FFF2-40B4-BE49-F238E27FC236}">
                <a16:creationId xmlns:a16="http://schemas.microsoft.com/office/drawing/2014/main" id="{8F19E997-AC69-5638-DF5F-7CBB72169548}"/>
              </a:ext>
            </a:extLst>
          </p:cNvPr>
          <p:cNvSpPr txBox="1"/>
          <p:nvPr/>
        </p:nvSpPr>
        <p:spPr>
          <a:xfrm>
            <a:off x="205273" y="750040"/>
            <a:ext cx="7047723" cy="3970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星系并不是孤立系统：进入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group/cluster </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后，会同时受到潮汐作用、</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ram </a:t>
            </a:r>
            <a:r>
              <a:rPr kumimoji="0" lang="en-US" sz="1800"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pressure、galaxy</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–galaxy interaction </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等环境过程。</a:t>
            </a:r>
            <a:endParaRPr kumimoji="0" lang="en-US" altLang="zh-CN"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endParaRPr lang="en-US" altLang="zh-CN" dirty="0">
              <a:latin typeface="Microsoft YaHei" panose="020B0503020204020204" pitchFamily="34" charset="-122"/>
              <a:ea typeface="Microsoft YaHei" panose="020B0503020204020204" pitchFamily="34" charset="-122"/>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环境首先改变气体的“供给与去向”：</a:t>
            </a:r>
            <a:endParaRPr kumimoji="0" lang="en-US" altLang="zh-CN"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R="0" algn="l" defTabSz="914400" rtl="0" fontAlgn="auto" latinLnBrk="0" hangingPunct="0">
              <a:lnSpc>
                <a:spcPct val="100000"/>
              </a:lnSpc>
              <a:spcBef>
                <a:spcPts val="0"/>
              </a:spcBef>
              <a:spcAft>
                <a:spcPts val="0"/>
              </a:spcAft>
              <a:buClrTx/>
              <a:buSzTx/>
              <a:tabLst/>
            </a:pPr>
            <a:r>
              <a:rPr lang="en-US" dirty="0">
                <a:latin typeface="Microsoft YaHei" panose="020B0503020204020204" pitchFamily="34" charset="-122"/>
                <a:ea typeface="Microsoft YaHei" panose="020B0503020204020204" pitchFamily="34" charset="-122"/>
              </a:rPr>
              <a:t>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accretion</a:t>
            </a:r>
            <a:r>
              <a:rPr lang="zh-CN" altLang="en-US" dirty="0">
                <a:latin typeface="Microsoft YaHei" panose="020B0503020204020204" pitchFamily="34" charset="-122"/>
                <a:ea typeface="Microsoft YaHei" panose="020B0503020204020204" pitchFamily="34" charset="-122"/>
              </a:rPr>
              <a:t> </a:t>
            </a:r>
            <a:r>
              <a:rPr lang="en-US" altLang="zh-CN" dirty="0">
                <a:latin typeface="Microsoft YaHei" panose="020B0503020204020204" pitchFamily="34" charset="-122"/>
                <a:ea typeface="Microsoft YaHei" panose="020B0503020204020204" pitchFamily="34" charset="-122"/>
              </a:rPr>
              <a:t>–</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stripping</a:t>
            </a:r>
            <a:r>
              <a:rPr lang="zh-CN" altLang="en-US" dirty="0">
                <a:latin typeface="Microsoft YaHei" panose="020B0503020204020204" pitchFamily="34" charset="-122"/>
                <a:ea typeface="Microsoft YaHei" panose="020B0503020204020204" pitchFamily="34" charset="-122"/>
              </a:rPr>
              <a:t> </a:t>
            </a:r>
            <a:r>
              <a:rPr lang="en-US" altLang="zh-CN" dirty="0">
                <a:latin typeface="Microsoft YaHei" panose="020B0503020204020204" pitchFamily="34" charset="-122"/>
                <a:ea typeface="Microsoft YaHei" panose="020B0503020204020204" pitchFamily="34" charset="-122"/>
              </a:rPr>
              <a:t>-</a:t>
            </a:r>
            <a:r>
              <a:rPr lang="zh-CN" altLang="en-US" dirty="0">
                <a:latin typeface="Microsoft YaHei" panose="020B0503020204020204" pitchFamily="34" charset="-122"/>
                <a:ea typeface="Microsoft YaHei" panose="020B0503020204020204" pitchFamily="34" charset="-122"/>
              </a:rPr>
              <a:t> </a:t>
            </a:r>
            <a:r>
              <a:rPr lang="en-US" altLang="zh-CN" dirty="0">
                <a:latin typeface="Microsoft YaHei" panose="020B0503020204020204" pitchFamily="34" charset="-122"/>
                <a:ea typeface="Microsoft YaHei" panose="020B0503020204020204" pitchFamily="34" charset="-122"/>
              </a:rPr>
              <a:t>r</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ecycling</a:t>
            </a:r>
          </a:p>
          <a:p>
            <a:pPr marL="0" marR="0" indent="0" algn="l" defTabSz="9144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气体可以在多个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reservoir </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之间转移：</a:t>
            </a:r>
            <a:endParaRPr kumimoji="0" lang="en-US" altLang="zh-CN"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endPar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0" marR="0" indent="0" algn="l" defTabSz="914400" rtl="0" fontAlgn="auto" latinLnBrk="0" hangingPunct="0">
              <a:lnSpc>
                <a:spcPct val="100000"/>
              </a:lnSpc>
              <a:spcBef>
                <a:spcPts val="0"/>
              </a:spcBef>
              <a:spcAft>
                <a:spcPts val="0"/>
              </a:spcAft>
              <a:buClrTx/>
              <a:buSzTx/>
              <a:buFontTx/>
              <a:buNone/>
              <a:tabLst/>
            </a:pP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galaxy disk</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kumimoji="0" lang="en-US" altLang="zh-CN"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CGM</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lang="en-US" altLang="zh-CN" dirty="0">
                <a:latin typeface="Microsoft YaHei" panose="020B0503020204020204" pitchFamily="34" charset="-122"/>
                <a:ea typeface="Microsoft YaHei" panose="020B0503020204020204" pitchFamily="34" charset="-122"/>
              </a:rPr>
              <a:t>-</a:t>
            </a:r>
            <a:r>
              <a:rPr lang="zh-CN" altLang="en-US" dirty="0">
                <a:latin typeface="Microsoft YaHei" panose="020B0503020204020204" pitchFamily="34" charset="-122"/>
                <a:ea typeface="Microsoft YaHei" panose="020B0503020204020204" pitchFamily="34" charset="-122"/>
              </a:rPr>
              <a:t>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intragroup/</a:t>
            </a:r>
            <a:r>
              <a:rPr kumimoji="0" lang="en-US" sz="1800"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intracluster</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medium</a:t>
            </a:r>
          </a:p>
          <a:p>
            <a:pPr marL="0" marR="0" indent="0" algn="l" defTabSz="9144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0" marR="0" indent="0" algn="l" defTabSz="914400" rtl="0" fontAlgn="auto" latinLnBrk="0" hangingPunct="0">
              <a:lnSpc>
                <a:spcPct val="100000"/>
              </a:lnSpc>
              <a:spcBef>
                <a:spcPts val="0"/>
              </a:spcBef>
              <a:spcAft>
                <a:spcPts val="0"/>
              </a:spcAft>
              <a:buClrTx/>
              <a:buSzTx/>
              <a:buFontTx/>
              <a:buNone/>
              <a:tabLst/>
            </a:pP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被剥离的气体并没有“消失”，而是进入更大的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baryon cycle。</a:t>
            </a:r>
          </a:p>
          <a:p>
            <a:pPr marL="0" marR="0" indent="0" algn="l" defTabSz="9144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环境最终通过改变气体供应调节星系演化：减少冷气体供应会抑制恒星形成；而 </a:t>
            </a:r>
            <a:r>
              <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stripped gas </a:t>
            </a:r>
            <a:r>
              <a:rPr kumimoji="0" lang="zh-CN" alt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也可能混合、冷却并重新吸积。</a:t>
            </a:r>
            <a:endParaRPr kumimoji="0" lang="en-US" sz="1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5" name="TextBox 4">
            <a:extLst>
              <a:ext uri="{FF2B5EF4-FFF2-40B4-BE49-F238E27FC236}">
                <a16:creationId xmlns:a16="http://schemas.microsoft.com/office/drawing/2014/main" id="{83909630-F257-FACD-6A71-6777066A5897}"/>
              </a:ext>
            </a:extLst>
          </p:cNvPr>
          <p:cNvSpPr txBox="1"/>
          <p:nvPr/>
        </p:nvSpPr>
        <p:spPr>
          <a:xfrm>
            <a:off x="205273" y="5291057"/>
            <a:ext cx="8304515"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右图显示：</a:t>
            </a:r>
            <a:endParaRPr kumimoji="0" lang="en-US" altLang="zh-CN"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中央星系和 </a:t>
            </a: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halo </a:t>
            </a: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本身就存在 </a:t>
            </a: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cooling–feedback–recycling</a:t>
            </a: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a:t>
            </a:r>
            <a:endParaRPr kumimoji="0" lang="en-US" altLang="zh-CN"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satellite </a:t>
            </a: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加入以后，</a:t>
            </a: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tidal + ram pressure </a:t>
            </a: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会把它的气体转移到 </a:t>
            </a: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host halo；</a:t>
            </a: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group/cluster environment </a:t>
            </a:r>
            <a:r>
              <a:rPr kumimoji="0" lang="zh-CN" alt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本质上是一个 </a:t>
            </a:r>
            <a:r>
              <a:rPr kumimoji="0" lang="en-US" sz="1800"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baryon redistribution system。</a:t>
            </a:r>
          </a:p>
        </p:txBody>
      </p:sp>
      <p:sp>
        <p:nvSpPr>
          <p:cNvPr id="7" name="TextBox 6">
            <a:extLst>
              <a:ext uri="{FF2B5EF4-FFF2-40B4-BE49-F238E27FC236}">
                <a16:creationId xmlns:a16="http://schemas.microsoft.com/office/drawing/2014/main" id="{CC32AFFD-E126-6D72-2A4B-2A43BA6C6485}"/>
              </a:ext>
            </a:extLst>
          </p:cNvPr>
          <p:cNvSpPr txBox="1"/>
          <p:nvPr/>
        </p:nvSpPr>
        <p:spPr>
          <a:xfrm>
            <a:off x="9862457" y="5106391"/>
            <a:ext cx="168884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latin typeface="Microsoft YaHei" panose="020B0503020204020204" pitchFamily="34" charset="-122"/>
                <a:ea typeface="Microsoft YaHei" panose="020B0503020204020204" pitchFamily="34" charset="-122"/>
              </a:rPr>
              <a:t>Zheng</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+202</a:t>
            </a:r>
            <a:r>
              <a:rPr lang="en-US" altLang="zh-CN" b="1" dirty="0">
                <a:latin typeface="Microsoft YaHei" panose="020B0503020204020204" pitchFamily="34" charset="-122"/>
                <a:ea typeface="Microsoft YaHei" panose="020B0503020204020204" pitchFamily="34" charset="-122"/>
              </a:rPr>
              <a:t>3</a:t>
            </a:r>
          </a:p>
        </p:txBody>
      </p:sp>
    </p:spTree>
    <p:extLst>
      <p:ext uri="{BB962C8B-B14F-4D97-AF65-F5344CB8AC3E}">
        <p14:creationId xmlns:p14="http://schemas.microsoft.com/office/powerpoint/2010/main" val="218352993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A13E-D983-C423-FEB2-AA60E13C0AC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5DAF0C-C9B9-73CF-01B0-401FFBC78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51" y="257768"/>
            <a:ext cx="4619819" cy="6342463"/>
          </a:xfrm>
          <a:prstGeom prst="rect">
            <a:avLst/>
          </a:prstGeom>
        </p:spPr>
      </p:pic>
      <p:sp>
        <p:nvSpPr>
          <p:cNvPr id="4" name="TextBox 3">
            <a:extLst>
              <a:ext uri="{FF2B5EF4-FFF2-40B4-BE49-F238E27FC236}">
                <a16:creationId xmlns:a16="http://schemas.microsoft.com/office/drawing/2014/main" id="{FDB5A983-8F89-6A45-0579-EBF7755279B4}"/>
              </a:ext>
            </a:extLst>
          </p:cNvPr>
          <p:cNvSpPr txBox="1"/>
          <p:nvPr/>
        </p:nvSpPr>
        <p:spPr>
          <a:xfrm>
            <a:off x="598537" y="6415566"/>
            <a:ext cx="14276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dirty="0">
                <a:latin typeface="Microsoft YaHei" panose="020B0503020204020204" pitchFamily="34" charset="-122"/>
                <a:ea typeface="Microsoft YaHei" panose="020B0503020204020204" pitchFamily="34" charset="-122"/>
              </a:rPr>
              <a:t>Chen</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a:t>
            </a:r>
            <a:r>
              <a:rPr kumimoji="0" lang="en-US" altLang="zh-CN"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17</a:t>
            </a:r>
            <a:endPar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6" name="TextBox 5">
            <a:extLst>
              <a:ext uri="{FF2B5EF4-FFF2-40B4-BE49-F238E27FC236}">
                <a16:creationId xmlns:a16="http://schemas.microsoft.com/office/drawing/2014/main" id="{DD176A1B-CD00-CDD9-439E-433C74C8B598}"/>
              </a:ext>
            </a:extLst>
          </p:cNvPr>
          <p:cNvSpPr txBox="1"/>
          <p:nvPr/>
        </p:nvSpPr>
        <p:spPr>
          <a:xfrm>
            <a:off x="5840962" y="797509"/>
            <a:ext cx="5952931"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n-US" sz="2400" dirty="0" err="1">
                <a:solidFill>
                  <a:srgbClr val="FF0000"/>
                </a:solidFill>
                <a:latin typeface="Microsoft YaHei" panose="020B0503020204020204" pitchFamily="34" charset="-122"/>
                <a:ea typeface="Microsoft YaHei" panose="020B0503020204020204" pitchFamily="34" charset="-122"/>
              </a:rPr>
              <a:t>极低柱密度的HI</a:t>
            </a:r>
            <a:endParaRPr lang="en-US" sz="2400" dirty="0">
              <a:solidFill>
                <a:srgbClr val="FF0000"/>
              </a:solidFill>
              <a:latin typeface="Microsoft YaHei" panose="020B0503020204020204" pitchFamily="34" charset="-122"/>
              <a:ea typeface="Microsoft YaHei" panose="020B0503020204020204" pitchFamily="34" charset="-122"/>
            </a:endParaRPr>
          </a:p>
          <a:p>
            <a:pPr lvl="0"/>
            <a:endParaRPr lang="en-US" sz="2400" dirty="0">
              <a:solidFill>
                <a:srgbClr val="FF0000"/>
              </a:solidFill>
              <a:latin typeface="Microsoft YaHei" panose="020B0503020204020204" pitchFamily="34" charset="-122"/>
              <a:ea typeface="Microsoft YaHei" panose="020B0503020204020204" pitchFamily="34" charset="-122"/>
            </a:endParaRPr>
          </a:p>
          <a:p>
            <a:pPr marL="285750" lvl="1"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主要表现为</a:t>
            </a:r>
            <a:r>
              <a:rPr lang="en-US" sz="2400" dirty="0">
                <a:latin typeface="Microsoft YaHei" panose="020B0503020204020204" pitchFamily="34" charset="-122"/>
                <a:ea typeface="Microsoft YaHei" panose="020B0503020204020204" pitchFamily="34" charset="-122"/>
              </a:rPr>
              <a:t> Lyα </a:t>
            </a:r>
            <a:r>
              <a:rPr lang="en-US" sz="2400" dirty="0" err="1">
                <a:latin typeface="Microsoft YaHei" panose="020B0503020204020204" pitchFamily="34" charset="-122"/>
                <a:ea typeface="Microsoft YaHei" panose="020B0503020204020204" pitchFamily="34" charset="-122"/>
              </a:rPr>
              <a:t>forest，N</a:t>
            </a:r>
            <a:r>
              <a:rPr lang="zh-CN" altLang="en-US" sz="2400" dirty="0">
                <a:latin typeface="Microsoft YaHei" panose="020B0503020204020204" pitchFamily="34" charset="-122"/>
                <a:ea typeface="Microsoft YaHei" panose="020B0503020204020204" pitchFamily="34" charset="-122"/>
              </a:rPr>
              <a:t>（</a:t>
            </a:r>
            <a:r>
              <a:rPr lang="en-US" sz="2400" dirty="0">
                <a:latin typeface="Microsoft YaHei" panose="020B0503020204020204" pitchFamily="34" charset="-122"/>
                <a:ea typeface="Microsoft YaHei" panose="020B0503020204020204" pitchFamily="34" charset="-122"/>
              </a:rPr>
              <a:t>HI</a:t>
            </a:r>
            <a:r>
              <a:rPr lang="zh-CN" altLang="en-US" sz="2400" dirty="0">
                <a:latin typeface="Microsoft YaHei" panose="020B0503020204020204" pitchFamily="34" charset="-122"/>
                <a:ea typeface="Microsoft YaHei" panose="020B0503020204020204" pitchFamily="34" charset="-122"/>
              </a:rPr>
              <a:t>）</a:t>
            </a:r>
            <a:r>
              <a:rPr lang="en-US" sz="2400" dirty="0">
                <a:latin typeface="Microsoft YaHei" panose="020B0503020204020204" pitchFamily="34" charset="-122"/>
                <a:ea typeface="Microsoft YaHei" panose="020B0503020204020204" pitchFamily="34" charset="-122"/>
              </a:rPr>
              <a:t>​∼10^12−10^17 cm−2</a:t>
            </a:r>
          </a:p>
          <a:p>
            <a:pPr marL="285750" lvl="1" indent="-28575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285750" lvl="6"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这些吸收线通常较窄、较弱，气体本身绝大多数是电离态；物理上主要示踪弥散</a:t>
            </a:r>
            <a:r>
              <a:rPr lang="en-US" sz="2400" dirty="0">
                <a:latin typeface="Microsoft YaHei" panose="020B0503020204020204" pitchFamily="34" charset="-122"/>
                <a:ea typeface="Microsoft YaHei" panose="020B0503020204020204" pitchFamily="34" charset="-122"/>
              </a:rPr>
              <a:t> </a:t>
            </a:r>
            <a:r>
              <a:rPr lang="en-US" sz="2400" dirty="0" err="1">
                <a:latin typeface="Microsoft YaHei" panose="020B0503020204020204" pitchFamily="34" charset="-122"/>
                <a:ea typeface="Microsoft YaHei" panose="020B0503020204020204" pitchFamily="34" charset="-122"/>
              </a:rPr>
              <a:t>IGM、宇宙网纤维以及暗晕外围气，而不是一个个真正孤立的“中性氢云</a:t>
            </a:r>
            <a:r>
              <a:rPr lang="en-US" sz="2400" dirty="0">
                <a:latin typeface="Microsoft YaHei" panose="020B0503020204020204" pitchFamily="34" charset="-122"/>
                <a:ea typeface="Microsoft YaHei" panose="020B0503020204020204" pitchFamily="34" charset="-122"/>
              </a:rPr>
              <a:t>”</a:t>
            </a:r>
          </a:p>
          <a:p>
            <a:pPr marL="285750" lvl="6" indent="-285750">
              <a:buFont typeface="Wingdings" pitchFamily="2" charset="2"/>
              <a:buChar char="q"/>
            </a:pPr>
            <a:r>
              <a:rPr lang="en-US" sz="2400" dirty="0">
                <a:latin typeface="Microsoft YaHei" panose="020B0503020204020204" pitchFamily="34" charset="-122"/>
                <a:ea typeface="Microsoft YaHei" panose="020B0503020204020204" pitchFamily="34" charset="-122"/>
              </a:rPr>
              <a:t> </a:t>
            </a:r>
          </a:p>
          <a:p>
            <a:pPr marL="285750" lvl="6"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随着</a:t>
            </a:r>
            <a:r>
              <a:rPr lang="en-US" sz="2400" dirty="0">
                <a:latin typeface="Microsoft YaHei" panose="020B0503020204020204" pitchFamily="34" charset="-122"/>
                <a:ea typeface="Microsoft YaHei" panose="020B0503020204020204" pitchFamily="34" charset="-122"/>
              </a:rPr>
              <a:t> NHI​ </a:t>
            </a:r>
            <a:r>
              <a:rPr lang="en-US" sz="2400" dirty="0" err="1">
                <a:latin typeface="Microsoft YaHei" panose="020B0503020204020204" pitchFamily="34" charset="-122"/>
                <a:ea typeface="Microsoft YaHei" panose="020B0503020204020204" pitchFamily="34" charset="-122"/>
              </a:rPr>
              <a:t>降低，通常对应更低密度、更接近</a:t>
            </a:r>
            <a:r>
              <a:rPr lang="en-US" sz="2400" dirty="0">
                <a:latin typeface="Microsoft YaHei" panose="020B0503020204020204" pitchFamily="34" charset="-122"/>
                <a:ea typeface="Microsoft YaHei" panose="020B0503020204020204" pitchFamily="34" charset="-122"/>
              </a:rPr>
              <a:t> cosmic mean density </a:t>
            </a:r>
            <a:r>
              <a:rPr lang="en-US" sz="2400" dirty="0" err="1">
                <a:latin typeface="Microsoft YaHei" panose="020B0503020204020204" pitchFamily="34" charset="-122"/>
                <a:ea typeface="Microsoft YaHei" panose="020B0503020204020204" pitchFamily="34" charset="-122"/>
              </a:rPr>
              <a:t>的气体</a:t>
            </a:r>
            <a:r>
              <a:rPr lang="en-US" sz="24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209792079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灯片编号占位符 4"/>
          <p:cNvSpPr txBox="1">
            <a:spLocks noGrp="1"/>
          </p:cNvSpPr>
          <p:nvPr>
            <p:ph type="sldNum" sz="quarter" idx="2"/>
          </p:nvPr>
        </p:nvSpPr>
        <p:spPr>
          <a:xfrm>
            <a:off x="11173459" y="6401179"/>
            <a:ext cx="180341" cy="275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141" name="标题 1"/>
          <p:cNvSpPr txBox="1">
            <a:spLocks noGrp="1"/>
          </p:cNvSpPr>
          <p:nvPr>
            <p:ph type="title"/>
          </p:nvPr>
        </p:nvSpPr>
        <p:spPr>
          <a:xfrm>
            <a:off x="359999" y="89999"/>
            <a:ext cx="7344944" cy="828002"/>
          </a:xfrm>
          <a:prstGeom prst="rect">
            <a:avLst/>
          </a:prstGeom>
        </p:spPr>
        <p:txBody>
          <a:bodyPr/>
          <a:lstStyle>
            <a:lvl1pPr>
              <a:defRPr sz="3200" b="1">
                <a:latin typeface="+mn-lt"/>
                <a:ea typeface="+mn-ea"/>
                <a:cs typeface="+mn-cs"/>
                <a:sym typeface="Helvetica"/>
              </a:defRPr>
            </a:lvl1pPr>
          </a:lstStyle>
          <a:p>
            <a:r>
              <a:rPr dirty="0" err="1">
                <a:latin typeface="Microsoft YaHei" panose="020B0503020204020204" pitchFamily="34" charset="-122"/>
                <a:ea typeface="Microsoft YaHei" panose="020B0503020204020204" pitchFamily="34" charset="-122"/>
              </a:rPr>
              <a:t>现代宇宙学和星系形成演化理论的成功</a:t>
            </a:r>
            <a:endParaRPr dirty="0">
              <a:latin typeface="Microsoft YaHei" panose="020B0503020204020204" pitchFamily="34" charset="-122"/>
              <a:ea typeface="Microsoft YaHei" panose="020B0503020204020204" pitchFamily="34" charset="-122"/>
            </a:endParaRPr>
          </a:p>
        </p:txBody>
      </p:sp>
      <p:pic>
        <p:nvPicPr>
          <p:cNvPr id="142" name="Picture 9" descr="Picture 9"/>
          <p:cNvPicPr>
            <a:picLocks noChangeAspect="1"/>
          </p:cNvPicPr>
          <p:nvPr/>
        </p:nvPicPr>
        <p:blipFill>
          <a:blip r:embed="rId3"/>
          <a:stretch>
            <a:fillRect/>
          </a:stretch>
        </p:blipFill>
        <p:spPr>
          <a:xfrm>
            <a:off x="6096000" y="1708755"/>
            <a:ext cx="4640706" cy="3378865"/>
          </a:xfrm>
          <a:prstGeom prst="rect">
            <a:avLst/>
          </a:prstGeom>
          <a:ln w="12700">
            <a:miter lim="400000"/>
          </a:ln>
        </p:spPr>
      </p:pic>
      <p:sp>
        <p:nvSpPr>
          <p:cNvPr id="143" name="TextBox 1"/>
          <p:cNvSpPr txBox="1"/>
          <p:nvPr/>
        </p:nvSpPr>
        <p:spPr>
          <a:xfrm>
            <a:off x="557163" y="1770379"/>
            <a:ext cx="4930012" cy="3317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800"/>
            </a:pPr>
            <a:r>
              <a:rPr dirty="0" err="1">
                <a:latin typeface="Microsoft YaHei"/>
                <a:ea typeface="Microsoft YaHei"/>
                <a:cs typeface="Microsoft YaHei"/>
                <a:sym typeface="Microsoft YaHei"/>
              </a:rPr>
              <a:t>大尺度结构形成</a:t>
            </a:r>
            <a:r>
              <a:rPr dirty="0">
                <a:latin typeface="Microsoft YaHei"/>
                <a:ea typeface="Microsoft YaHei"/>
                <a:cs typeface="Microsoft YaHei"/>
                <a:sym typeface="Microsoft YaHei"/>
              </a:rPr>
              <a:t>：</a:t>
            </a:r>
          </a:p>
          <a:p>
            <a:pPr>
              <a:defRPr sz="2800"/>
            </a:pPr>
            <a:endParaRPr dirty="0">
              <a:latin typeface="Microsoft YaHei"/>
              <a:ea typeface="Microsoft YaHei"/>
              <a:cs typeface="Microsoft YaHei"/>
              <a:sym typeface="Microsoft YaHei"/>
            </a:endParaRPr>
          </a:p>
          <a:p>
            <a:pPr>
              <a:defRPr sz="2800"/>
            </a:pPr>
            <a:r>
              <a:rPr dirty="0" err="1">
                <a:latin typeface="Microsoft YaHei"/>
                <a:ea typeface="Microsoft YaHei"/>
                <a:cs typeface="Microsoft YaHei"/>
                <a:sym typeface="Microsoft YaHei"/>
              </a:rPr>
              <a:t>引力不稳定性在冷暗物质框架下能自然生成宇宙网、星系团、星系群、星系，以及纤维状结构和空洞，与观测到的大尺度结构高度一致</a:t>
            </a:r>
            <a:r>
              <a:rPr dirty="0">
                <a:latin typeface="Microsoft YaHei"/>
                <a:ea typeface="Microsoft YaHei"/>
                <a:cs typeface="Microsoft YaHei"/>
                <a:sym typeface="Microsoft YaHei"/>
              </a:rPr>
              <a: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F62AAB-CA49-0186-268C-66FC5A34D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51" y="257768"/>
            <a:ext cx="4619819" cy="6342463"/>
          </a:xfrm>
          <a:prstGeom prst="rect">
            <a:avLst/>
          </a:prstGeom>
        </p:spPr>
      </p:pic>
      <p:sp>
        <p:nvSpPr>
          <p:cNvPr id="4" name="TextBox 3">
            <a:extLst>
              <a:ext uri="{FF2B5EF4-FFF2-40B4-BE49-F238E27FC236}">
                <a16:creationId xmlns:a16="http://schemas.microsoft.com/office/drawing/2014/main" id="{35C9999A-39A2-9BA7-1078-4986DEA210FE}"/>
              </a:ext>
            </a:extLst>
          </p:cNvPr>
          <p:cNvSpPr txBox="1"/>
          <p:nvPr/>
        </p:nvSpPr>
        <p:spPr>
          <a:xfrm>
            <a:off x="598537" y="6415566"/>
            <a:ext cx="14276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dirty="0">
                <a:latin typeface="Microsoft YaHei" panose="020B0503020204020204" pitchFamily="34" charset="-122"/>
                <a:ea typeface="Microsoft YaHei" panose="020B0503020204020204" pitchFamily="34" charset="-122"/>
              </a:rPr>
              <a:t>Chen</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a:t>
            </a:r>
            <a:r>
              <a:rPr kumimoji="0" lang="en-US" altLang="zh-CN"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17</a:t>
            </a:r>
            <a:endPar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8" name="TextBox 7">
            <a:extLst>
              <a:ext uri="{FF2B5EF4-FFF2-40B4-BE49-F238E27FC236}">
                <a16:creationId xmlns:a16="http://schemas.microsoft.com/office/drawing/2014/main" id="{542386CD-B918-E798-E2D2-6C5134389F8D}"/>
              </a:ext>
            </a:extLst>
          </p:cNvPr>
          <p:cNvSpPr txBox="1"/>
          <p:nvPr/>
        </p:nvSpPr>
        <p:spPr>
          <a:xfrm>
            <a:off x="5493184" y="426231"/>
            <a:ext cx="6487322"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n-US" sz="2400" dirty="0" err="1">
                <a:solidFill>
                  <a:srgbClr val="FF0000"/>
                </a:solidFill>
                <a:latin typeface="Microsoft YaHei" panose="020B0503020204020204" pitchFamily="34" charset="-122"/>
                <a:ea typeface="Microsoft YaHei" panose="020B0503020204020204" pitchFamily="34" charset="-122"/>
              </a:rPr>
              <a:t>LLS（Lyman</a:t>
            </a:r>
            <a:r>
              <a:rPr lang="en-US" sz="2400" dirty="0">
                <a:solidFill>
                  <a:srgbClr val="FF0000"/>
                </a:solidFill>
                <a:latin typeface="Microsoft YaHei" panose="020B0503020204020204" pitchFamily="34" charset="-122"/>
                <a:ea typeface="Microsoft YaHei" panose="020B0503020204020204" pitchFamily="34" charset="-122"/>
              </a:rPr>
              <a:t> Limit System）</a:t>
            </a:r>
          </a:p>
          <a:p>
            <a:pPr lvl="0"/>
            <a:endParaRPr lang="en-US" sz="2400" dirty="0">
              <a:solidFill>
                <a:srgbClr val="FF0000"/>
              </a:solidFill>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高柱密度</a:t>
            </a:r>
            <a:r>
              <a:rPr lang="en-US" sz="2400" dirty="0">
                <a:latin typeface="Microsoft YaHei" panose="020B0503020204020204" pitchFamily="34" charset="-122"/>
                <a:ea typeface="Microsoft YaHei" panose="020B0503020204020204" pitchFamily="34" charset="-122"/>
              </a:rPr>
              <a:t> H I </a:t>
            </a:r>
            <a:r>
              <a:rPr lang="en-US" sz="2400" dirty="0" err="1">
                <a:latin typeface="Microsoft YaHei" panose="020B0503020204020204" pitchFamily="34" charset="-122"/>
                <a:ea typeface="Microsoft YaHei" panose="020B0503020204020204" pitchFamily="34" charset="-122"/>
              </a:rPr>
              <a:t>吸收系统，通常定义为</a:t>
            </a:r>
            <a:r>
              <a:rPr lang="zh-CN" altLang="en-US" sz="2400" dirty="0">
                <a:latin typeface="Microsoft YaHei" panose="020B0503020204020204" pitchFamily="34" charset="-122"/>
                <a:ea typeface="Microsoft YaHei" panose="020B0503020204020204" pitchFamily="34" charset="-122"/>
              </a:rPr>
              <a:t>（</a:t>
            </a:r>
            <a:r>
              <a:rPr lang="en-US" altLang="zh-CN" sz="2400" dirty="0">
                <a:latin typeface="Microsoft YaHei" panose="020B0503020204020204" pitchFamily="34" charset="-122"/>
                <a:ea typeface="Microsoft YaHei" panose="020B0503020204020204" pitchFamily="34" charset="-122"/>
              </a:rPr>
              <a:t>&gt;10^17)</a:t>
            </a:r>
          </a:p>
          <a:p>
            <a:pPr marL="285750" lvl="0" indent="-285750">
              <a:buFont typeface="Wingdings" pitchFamily="2" charset="2"/>
              <a:buChar char="q"/>
            </a:pPr>
            <a:endParaRPr lang="en-US" altLang="zh-CN"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其典型光谱特征是在</a:t>
            </a:r>
            <a:r>
              <a:rPr lang="en-US" sz="2400" dirty="0">
                <a:latin typeface="Microsoft YaHei" panose="020B0503020204020204" pitchFamily="34" charset="-122"/>
                <a:ea typeface="Microsoft YaHei" panose="020B0503020204020204" pitchFamily="34" charset="-122"/>
              </a:rPr>
              <a:t> Lyman limit（912 </a:t>
            </a:r>
            <a:r>
              <a:rPr lang="en-US" sz="2400" dirty="0" err="1">
                <a:latin typeface="Microsoft YaHei" panose="020B0503020204020204" pitchFamily="34" charset="-122"/>
                <a:ea typeface="Microsoft YaHei" panose="020B0503020204020204" pitchFamily="34" charset="-122"/>
              </a:rPr>
              <a:t>Å）处出现明显的连续谱下降，因为中性氢开始对电离光子变得</a:t>
            </a:r>
            <a:r>
              <a:rPr lang="en-US" sz="2400" dirty="0">
                <a:latin typeface="Microsoft YaHei" panose="020B0503020204020204" pitchFamily="34" charset="-122"/>
                <a:ea typeface="Microsoft YaHei" panose="020B0503020204020204" pitchFamily="34" charset="-122"/>
              </a:rPr>
              <a:t> optically thick。</a:t>
            </a:r>
          </a:p>
          <a:p>
            <a:pPr lvl="0"/>
            <a:endParaRPr lang="en-US"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sz="2400" dirty="0">
                <a:latin typeface="Microsoft YaHei" panose="020B0503020204020204" pitchFamily="34" charset="-122"/>
                <a:ea typeface="Microsoft YaHei" panose="020B0503020204020204" pitchFamily="34" charset="-122"/>
              </a:rPr>
              <a:t>LLS </a:t>
            </a:r>
            <a:r>
              <a:rPr lang="en-US" sz="2400" dirty="0" err="1">
                <a:latin typeface="Microsoft YaHei" panose="020B0503020204020204" pitchFamily="34" charset="-122"/>
                <a:ea typeface="Microsoft YaHei" panose="020B0503020204020204" pitchFamily="34" charset="-122"/>
              </a:rPr>
              <a:t>中的氢通常仍以电离态为主，但相比普通</a:t>
            </a:r>
            <a:r>
              <a:rPr lang="en-US" sz="2400" dirty="0">
                <a:latin typeface="Microsoft YaHei" panose="020B0503020204020204" pitchFamily="34" charset="-122"/>
                <a:ea typeface="Microsoft YaHei" panose="020B0503020204020204" pitchFamily="34" charset="-122"/>
              </a:rPr>
              <a:t> Lyα </a:t>
            </a:r>
            <a:r>
              <a:rPr lang="en-US" sz="2400" dirty="0" err="1">
                <a:latin typeface="Microsoft YaHei" panose="020B0503020204020204" pitchFamily="34" charset="-122"/>
                <a:ea typeface="Microsoft YaHei" panose="020B0503020204020204" pitchFamily="34" charset="-122"/>
              </a:rPr>
              <a:t>forest，气体更致密、自屏蔽更强</a:t>
            </a:r>
            <a:r>
              <a:rPr lang="en-US" sz="2400" dirty="0">
                <a:latin typeface="Microsoft YaHei" panose="020B0503020204020204" pitchFamily="34" charset="-122"/>
                <a:ea typeface="Microsoft YaHei" panose="020B0503020204020204" pitchFamily="34" charset="-122"/>
              </a:rPr>
              <a:t>。 </a:t>
            </a:r>
          </a:p>
          <a:p>
            <a:pPr marL="285750" lvl="0" indent="-28575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sz="2400" dirty="0" err="1">
                <a:latin typeface="Microsoft YaHei" panose="020B0503020204020204" pitchFamily="34" charset="-122"/>
                <a:ea typeface="Microsoft YaHei" panose="020B0503020204020204" pitchFamily="34" charset="-122"/>
              </a:rPr>
              <a:t>物理上常与</a:t>
            </a:r>
            <a:r>
              <a:rPr lang="en-US" sz="2400" dirty="0">
                <a:latin typeface="Microsoft YaHei" panose="020B0503020204020204" pitchFamily="34" charset="-122"/>
                <a:ea typeface="Microsoft YaHei" panose="020B0503020204020204" pitchFamily="34" charset="-122"/>
              </a:rPr>
              <a:t> </a:t>
            </a:r>
            <a:r>
              <a:rPr lang="en-US" sz="2400" dirty="0" err="1">
                <a:latin typeface="Microsoft YaHei" panose="020B0503020204020204" pitchFamily="34" charset="-122"/>
                <a:ea typeface="Microsoft YaHei" panose="020B0503020204020204" pitchFamily="34" charset="-122"/>
              </a:rPr>
              <a:t>CGM、halo</a:t>
            </a:r>
            <a:r>
              <a:rPr lang="en-US" sz="2400" dirty="0">
                <a:latin typeface="Microsoft YaHei" panose="020B0503020204020204" pitchFamily="34" charset="-122"/>
                <a:ea typeface="Microsoft YaHei" panose="020B0503020204020204" pitchFamily="34" charset="-122"/>
              </a:rPr>
              <a:t> outskirts </a:t>
            </a:r>
            <a:r>
              <a:rPr lang="en-US" sz="2400" dirty="0" err="1">
                <a:latin typeface="Microsoft YaHei" panose="020B0503020204020204" pitchFamily="34" charset="-122"/>
                <a:ea typeface="Microsoft YaHei" panose="020B0503020204020204" pitchFamily="34" charset="-122"/>
              </a:rPr>
              <a:t>或较致密的</a:t>
            </a:r>
            <a:r>
              <a:rPr lang="en-US" sz="2400" dirty="0">
                <a:latin typeface="Microsoft YaHei" panose="020B0503020204020204" pitchFamily="34" charset="-122"/>
                <a:ea typeface="Microsoft YaHei" panose="020B0503020204020204" pitchFamily="34" charset="-122"/>
              </a:rPr>
              <a:t> cosmic-web gas </a:t>
            </a:r>
            <a:r>
              <a:rPr lang="en-US" sz="2400" dirty="0" err="1">
                <a:latin typeface="Microsoft YaHei" panose="020B0503020204020204" pitchFamily="34" charset="-122"/>
                <a:ea typeface="Microsoft YaHei" panose="020B0503020204020204" pitchFamily="34" charset="-122"/>
              </a:rPr>
              <a:t>有关，可示踪吸积、外流和气体循环</a:t>
            </a:r>
            <a:r>
              <a:rPr lang="en-US" sz="24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18817680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FB452-844D-2CB4-F7DB-FE576E9D8C0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3B45DF-15CB-04BE-92AD-11FF2B16E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51" y="257768"/>
            <a:ext cx="4619819" cy="6342463"/>
          </a:xfrm>
          <a:prstGeom prst="rect">
            <a:avLst/>
          </a:prstGeom>
        </p:spPr>
      </p:pic>
      <p:sp>
        <p:nvSpPr>
          <p:cNvPr id="4" name="TextBox 3">
            <a:extLst>
              <a:ext uri="{FF2B5EF4-FFF2-40B4-BE49-F238E27FC236}">
                <a16:creationId xmlns:a16="http://schemas.microsoft.com/office/drawing/2014/main" id="{11A2D808-33EF-57B7-F9D7-F52F473A7521}"/>
              </a:ext>
            </a:extLst>
          </p:cNvPr>
          <p:cNvSpPr txBox="1"/>
          <p:nvPr/>
        </p:nvSpPr>
        <p:spPr>
          <a:xfrm>
            <a:off x="598537" y="6415566"/>
            <a:ext cx="142763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dirty="0">
                <a:latin typeface="Microsoft YaHei" panose="020B0503020204020204" pitchFamily="34" charset="-122"/>
                <a:ea typeface="Microsoft YaHei" panose="020B0503020204020204" pitchFamily="34" charset="-122"/>
              </a:rPr>
              <a:t>Chen</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a:t>
            </a:r>
            <a:r>
              <a:rPr kumimoji="0" lang="en-US" altLang="zh-CN"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17</a:t>
            </a:r>
            <a:endPar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5" name="TextBox 4">
            <a:extLst>
              <a:ext uri="{FF2B5EF4-FFF2-40B4-BE49-F238E27FC236}">
                <a16:creationId xmlns:a16="http://schemas.microsoft.com/office/drawing/2014/main" id="{B4ED5904-8909-9AFA-10E3-B35147DA5EC4}"/>
              </a:ext>
            </a:extLst>
          </p:cNvPr>
          <p:cNvSpPr txBox="1"/>
          <p:nvPr/>
        </p:nvSpPr>
        <p:spPr>
          <a:xfrm>
            <a:off x="5493184" y="447212"/>
            <a:ext cx="6100279" cy="58477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r>
              <a:rPr lang="en-US" sz="2200" dirty="0" err="1">
                <a:solidFill>
                  <a:srgbClr val="FF0000"/>
                </a:solidFill>
                <a:latin typeface="Microsoft YaHei" panose="020B0503020204020204" pitchFamily="34" charset="-122"/>
                <a:ea typeface="Microsoft YaHei" panose="020B0503020204020204" pitchFamily="34" charset="-122"/>
              </a:rPr>
              <a:t>DLA（Damped</a:t>
            </a:r>
            <a:r>
              <a:rPr lang="en-US" sz="2200" dirty="0">
                <a:solidFill>
                  <a:srgbClr val="FF0000"/>
                </a:solidFill>
                <a:latin typeface="Microsoft YaHei" panose="020B0503020204020204" pitchFamily="34" charset="-122"/>
                <a:ea typeface="Microsoft YaHei" panose="020B0503020204020204" pitchFamily="34" charset="-122"/>
              </a:rPr>
              <a:t> Lyα System）</a:t>
            </a:r>
          </a:p>
          <a:p>
            <a:pPr lvl="0"/>
            <a:endParaRPr lang="en-US" sz="2200" dirty="0">
              <a:solidFill>
                <a:srgbClr val="FF0000"/>
              </a:solidFill>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err="1">
                <a:latin typeface="Microsoft YaHei" panose="020B0503020204020204" pitchFamily="34" charset="-122"/>
                <a:ea typeface="Microsoft YaHei" panose="020B0503020204020204" pitchFamily="34" charset="-122"/>
              </a:rPr>
              <a:t>最高柱密度的一类</a:t>
            </a:r>
            <a:r>
              <a:rPr lang="en-US" sz="2200" dirty="0">
                <a:latin typeface="Microsoft YaHei" panose="020B0503020204020204" pitchFamily="34" charset="-122"/>
                <a:ea typeface="Microsoft YaHei" panose="020B0503020204020204" pitchFamily="34" charset="-122"/>
              </a:rPr>
              <a:t> H I </a:t>
            </a:r>
            <a:r>
              <a:rPr lang="en-US" sz="2200" dirty="0" err="1">
                <a:latin typeface="Microsoft YaHei" panose="020B0503020204020204" pitchFamily="34" charset="-122"/>
                <a:ea typeface="Microsoft YaHei" panose="020B0503020204020204" pitchFamily="34" charset="-122"/>
              </a:rPr>
              <a:t>吸收系统NHI</a:t>
            </a:r>
            <a:r>
              <a:rPr lang="en-US" sz="2200" dirty="0">
                <a:latin typeface="Microsoft YaHei" panose="020B0503020204020204" pitchFamily="34" charset="-122"/>
                <a:ea typeface="Microsoft YaHei" panose="020B0503020204020204" pitchFamily="34" charset="-122"/>
              </a:rPr>
              <a:t>​≥2×1020 cm−2. </a:t>
            </a: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err="1">
                <a:latin typeface="Microsoft YaHei" panose="020B0503020204020204" pitchFamily="34" charset="-122"/>
                <a:ea typeface="Microsoft YaHei" panose="020B0503020204020204" pitchFamily="34" charset="-122"/>
              </a:rPr>
              <a:t>非常宽的</a:t>
            </a:r>
            <a:r>
              <a:rPr lang="en-US" sz="2200" dirty="0">
                <a:latin typeface="Microsoft YaHei" panose="020B0503020204020204" pitchFamily="34" charset="-122"/>
                <a:ea typeface="Microsoft YaHei" panose="020B0503020204020204" pitchFamily="34" charset="-122"/>
              </a:rPr>
              <a:t> Lyα damping </a:t>
            </a:r>
            <a:r>
              <a:rPr lang="en-US" sz="2200" dirty="0" err="1">
                <a:latin typeface="Microsoft YaHei" panose="020B0503020204020204" pitchFamily="34" charset="-122"/>
                <a:ea typeface="Microsoft YaHei" panose="020B0503020204020204" pitchFamily="34" charset="-122"/>
              </a:rPr>
              <a:t>wings，高</a:t>
            </a:r>
            <a:r>
              <a:rPr lang="en-US" sz="2200" dirty="0">
                <a:latin typeface="Microsoft YaHei" panose="020B0503020204020204" pitchFamily="34" charset="-122"/>
                <a:ea typeface="Microsoft YaHei" panose="020B0503020204020204" pitchFamily="34" charset="-122"/>
              </a:rPr>
              <a:t> H I </a:t>
            </a:r>
            <a:r>
              <a:rPr lang="en-US" sz="2200" dirty="0" err="1">
                <a:latin typeface="Microsoft YaHei" panose="020B0503020204020204" pitchFamily="34" charset="-122"/>
                <a:ea typeface="Microsoft YaHei" panose="020B0503020204020204" pitchFamily="34" charset="-122"/>
              </a:rPr>
              <a:t>柱密度下</a:t>
            </a:r>
            <a:r>
              <a:rPr lang="en-US" sz="2200" dirty="0">
                <a:latin typeface="Microsoft YaHei" panose="020B0503020204020204" pitchFamily="34" charset="-122"/>
                <a:ea typeface="Microsoft YaHei" panose="020B0503020204020204" pitchFamily="34" charset="-122"/>
              </a:rPr>
              <a:t> Lorentzian </a:t>
            </a:r>
            <a:r>
              <a:rPr lang="en-US" sz="2200" dirty="0" err="1">
                <a:latin typeface="Microsoft YaHei" panose="020B0503020204020204" pitchFamily="34" charset="-122"/>
                <a:ea typeface="Microsoft YaHei" panose="020B0503020204020204" pitchFamily="34" charset="-122"/>
              </a:rPr>
              <a:t>自然展宽变得显著的结果</a:t>
            </a:r>
            <a:r>
              <a:rPr lang="en-US" sz="2200" dirty="0">
                <a:latin typeface="Microsoft YaHei" panose="020B0503020204020204" pitchFamily="34" charset="-122"/>
                <a:ea typeface="Microsoft YaHei" panose="020B0503020204020204" pitchFamily="34" charset="-122"/>
              </a:rPr>
              <a:t>。 </a:t>
            </a: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a:latin typeface="Microsoft YaHei" panose="020B0503020204020204" pitchFamily="34" charset="-122"/>
                <a:ea typeface="Microsoft YaHei" panose="020B0503020204020204" pitchFamily="34" charset="-122"/>
              </a:rPr>
              <a:t>DLA </a:t>
            </a:r>
            <a:r>
              <a:rPr lang="en-US" sz="2200" dirty="0" err="1">
                <a:latin typeface="Microsoft YaHei" panose="020B0503020204020204" pitchFamily="34" charset="-122"/>
                <a:ea typeface="Microsoft YaHei" panose="020B0503020204020204" pitchFamily="34" charset="-122"/>
              </a:rPr>
              <a:t>中的氢大部分为中性态，self-shielding</a:t>
            </a:r>
            <a:r>
              <a:rPr 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很强，因此与</a:t>
            </a:r>
            <a:r>
              <a:rPr lang="en-US" sz="2200" dirty="0">
                <a:latin typeface="Microsoft YaHei" panose="020B0503020204020204" pitchFamily="34" charset="-122"/>
                <a:ea typeface="Microsoft YaHei" panose="020B0503020204020204" pitchFamily="34" charset="-122"/>
              </a:rPr>
              <a:t> LLS </a:t>
            </a:r>
            <a:r>
              <a:rPr lang="en-US" sz="2200" dirty="0" err="1">
                <a:latin typeface="Microsoft YaHei" panose="020B0503020204020204" pitchFamily="34" charset="-122"/>
                <a:ea typeface="Microsoft YaHei" panose="020B0503020204020204" pitchFamily="34" charset="-122"/>
              </a:rPr>
              <a:t>相比更接近真正的冷中性气体</a:t>
            </a:r>
            <a:r>
              <a:rPr lang="en-US" sz="2200" dirty="0">
                <a:latin typeface="Microsoft YaHei" panose="020B0503020204020204" pitchFamily="34" charset="-122"/>
                <a:ea typeface="Microsoft YaHei" panose="020B0503020204020204" pitchFamily="34" charset="-122"/>
              </a:rPr>
              <a:t> reservoir。 </a:t>
            </a: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err="1">
                <a:latin typeface="Microsoft YaHei" panose="020B0503020204020204" pitchFamily="34" charset="-122"/>
                <a:ea typeface="Microsoft YaHei" panose="020B0503020204020204" pitchFamily="34" charset="-122"/>
              </a:rPr>
              <a:t>物理上通常与星系内部或靠近星系的高密度气体有关，包括星系盘、原星系结构等</a:t>
            </a: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a:latin typeface="Microsoft YaHei" panose="020B0503020204020204" pitchFamily="34" charset="-122"/>
                <a:ea typeface="Microsoft YaHei" panose="020B0503020204020204" pitchFamily="34" charset="-122"/>
              </a:rPr>
              <a:t>DLA </a:t>
            </a:r>
            <a:r>
              <a:rPr lang="en-US" sz="2200" dirty="0" err="1">
                <a:latin typeface="Microsoft YaHei" panose="020B0503020204020204" pitchFamily="34" charset="-122"/>
                <a:ea typeface="Microsoft YaHei" panose="020B0503020204020204" pitchFamily="34" charset="-122"/>
              </a:rPr>
              <a:t>是研究宇宙中性气体含量和化学演化的重要探针，常可同时测量多种金属吸收线</a:t>
            </a:r>
            <a:r>
              <a:rPr lang="en-US" sz="22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283842394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8AFA6BC-710C-FF68-2C56-1AD78F29E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889" y="1173162"/>
            <a:ext cx="10538221" cy="4511675"/>
          </a:xfrm>
          <a:prstGeom prst="rect">
            <a:avLst/>
          </a:prstGeom>
        </p:spPr>
      </p:pic>
      <p:sp>
        <p:nvSpPr>
          <p:cNvPr id="16" name="Rectangle 15">
            <a:extLst>
              <a:ext uri="{FF2B5EF4-FFF2-40B4-BE49-F238E27FC236}">
                <a16:creationId xmlns:a16="http://schemas.microsoft.com/office/drawing/2014/main" id="{CF9C4E24-1302-9AC6-FF15-2597811203F8}"/>
              </a:ext>
            </a:extLst>
          </p:cNvPr>
          <p:cNvSpPr/>
          <p:nvPr/>
        </p:nvSpPr>
        <p:spPr>
          <a:xfrm>
            <a:off x="1285875" y="3943350"/>
            <a:ext cx="10079235" cy="1741487"/>
          </a:xfrm>
          <a:prstGeom prst="rect">
            <a:avLst/>
          </a:prstGeom>
          <a:solidFill>
            <a:schemeClr val="tx1">
              <a:alpha val="67145"/>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solidFill>
                <a:srgbClr val="000000"/>
              </a:solidFill>
              <a:effectLst/>
              <a:uFillTx/>
              <a:latin typeface="Times New Roman"/>
              <a:ea typeface="Times New Roman"/>
              <a:cs typeface="Times New Roman"/>
              <a:sym typeface="Times New Roman"/>
            </a:endParaRPr>
          </a:p>
        </p:txBody>
      </p:sp>
    </p:spTree>
    <p:extLst>
      <p:ext uri="{BB962C8B-B14F-4D97-AF65-F5344CB8AC3E}">
        <p14:creationId xmlns:p14="http://schemas.microsoft.com/office/powerpoint/2010/main" val="37000850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E84693-5CCC-E028-AE5F-9EDFC3563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963" y="336680"/>
            <a:ext cx="4158602" cy="4008472"/>
          </a:xfrm>
          <a:prstGeom prst="rect">
            <a:avLst/>
          </a:prstGeom>
        </p:spPr>
      </p:pic>
      <p:pic>
        <p:nvPicPr>
          <p:cNvPr id="7" name="Picture 6">
            <a:extLst>
              <a:ext uri="{FF2B5EF4-FFF2-40B4-BE49-F238E27FC236}">
                <a16:creationId xmlns:a16="http://schemas.microsoft.com/office/drawing/2014/main" id="{DC965876-4F1C-0F82-65E6-6986332292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4795" y="600269"/>
            <a:ext cx="4897440" cy="3582178"/>
          </a:xfrm>
          <a:prstGeom prst="rect">
            <a:avLst/>
          </a:prstGeom>
        </p:spPr>
      </p:pic>
      <p:sp>
        <p:nvSpPr>
          <p:cNvPr id="8" name="TextBox 7">
            <a:extLst>
              <a:ext uri="{FF2B5EF4-FFF2-40B4-BE49-F238E27FC236}">
                <a16:creationId xmlns:a16="http://schemas.microsoft.com/office/drawing/2014/main" id="{05125B54-4288-FD53-F689-712CFAFC00FC}"/>
              </a:ext>
            </a:extLst>
          </p:cNvPr>
          <p:cNvSpPr txBox="1"/>
          <p:nvPr/>
        </p:nvSpPr>
        <p:spPr>
          <a:xfrm>
            <a:off x="3413272" y="4345152"/>
            <a:ext cx="161839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Walter+2008</a:t>
            </a:r>
          </a:p>
        </p:txBody>
      </p:sp>
      <p:sp>
        <p:nvSpPr>
          <p:cNvPr id="9" name="TextBox 8">
            <a:extLst>
              <a:ext uri="{FF2B5EF4-FFF2-40B4-BE49-F238E27FC236}">
                <a16:creationId xmlns:a16="http://schemas.microsoft.com/office/drawing/2014/main" id="{26D534CF-C077-237D-F2CF-A6553582708E}"/>
              </a:ext>
            </a:extLst>
          </p:cNvPr>
          <p:cNvSpPr txBox="1"/>
          <p:nvPr/>
        </p:nvSpPr>
        <p:spPr>
          <a:xfrm>
            <a:off x="9462619" y="4235517"/>
            <a:ext cx="113748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Yu+2023</a:t>
            </a:r>
          </a:p>
        </p:txBody>
      </p:sp>
      <p:sp>
        <p:nvSpPr>
          <p:cNvPr id="10" name="TextBox 9">
            <a:extLst>
              <a:ext uri="{FF2B5EF4-FFF2-40B4-BE49-F238E27FC236}">
                <a16:creationId xmlns:a16="http://schemas.microsoft.com/office/drawing/2014/main" id="{BC000B95-FE77-87FA-20AD-EDACAD9717DA}"/>
              </a:ext>
            </a:extLst>
          </p:cNvPr>
          <p:cNvSpPr txBox="1"/>
          <p:nvPr/>
        </p:nvSpPr>
        <p:spPr>
          <a:xfrm>
            <a:off x="502463" y="5136327"/>
            <a:ext cx="11689537"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对于星系盘，</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velocity field </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主要告诉我们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rotation；</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到了外围和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CGM，</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问题变成：这些低柱密度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 I </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是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tidal </a:t>
            </a:r>
            <a:r>
              <a:rPr kumimoji="0" lang="en-US" sz="2800"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debris、stripped</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kumimoji="0" lang="en-US" sz="2800"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gas、accreting</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gas，</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还是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recycled gas？</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这时 </a:t>
            </a:r>
            <a:r>
              <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kinematics </a:t>
            </a:r>
            <a:r>
              <a:rPr kumimoji="0" lang="zh-CN" alt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就变得至关重要。</a:t>
            </a:r>
            <a:endParaRPr kumimoji="0" lang="en-US" sz="28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238436560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FF9A02-0E30-FA40-9C0B-11DAD77D1A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26" y="912845"/>
            <a:ext cx="3140245" cy="2763416"/>
          </a:xfrm>
          <a:prstGeom prst="rect">
            <a:avLst/>
          </a:prstGeom>
        </p:spPr>
      </p:pic>
      <p:pic>
        <p:nvPicPr>
          <p:cNvPr id="5" name="Picture 4">
            <a:extLst>
              <a:ext uri="{FF2B5EF4-FFF2-40B4-BE49-F238E27FC236}">
                <a16:creationId xmlns:a16="http://schemas.microsoft.com/office/drawing/2014/main" id="{439BD118-D4C2-631D-9018-CE8B00D6E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2935" y="945480"/>
            <a:ext cx="3155179" cy="2516156"/>
          </a:xfrm>
          <a:prstGeom prst="rect">
            <a:avLst/>
          </a:prstGeom>
        </p:spPr>
      </p:pic>
      <p:sp>
        <p:nvSpPr>
          <p:cNvPr id="6" name="TextBox 5">
            <a:extLst>
              <a:ext uri="{FF2B5EF4-FFF2-40B4-BE49-F238E27FC236}">
                <a16:creationId xmlns:a16="http://schemas.microsoft.com/office/drawing/2014/main" id="{34C99353-4E73-6A58-FAB7-B3D5BBF22A5A}"/>
              </a:ext>
            </a:extLst>
          </p:cNvPr>
          <p:cNvSpPr txBox="1"/>
          <p:nvPr/>
        </p:nvSpPr>
        <p:spPr>
          <a:xfrm>
            <a:off x="700931" y="5127691"/>
            <a:ext cx="10790138"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恒星盘还基本正常，但低密度的 </a:t>
            </a: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 I </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已经被外部介质明显剥离。</a:t>
            </a:r>
            <a:endParaRPr kumimoji="0" lang="en-US" altLang="zh-CN"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气体比恒星结构更早响应环境效应</a:t>
            </a:r>
            <a:endPar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285750" marR="0" indent="-285750" algn="l" defTabSz="914400" rtl="0" fontAlgn="auto" latinLnBrk="0" hangingPunct="0">
              <a:lnSpc>
                <a:spcPct val="100000"/>
              </a:lnSpc>
              <a:spcBef>
                <a:spcPts val="0"/>
              </a:spcBef>
              <a:spcAft>
                <a:spcPts val="0"/>
              </a:spcAft>
              <a:buClrTx/>
              <a:buSzTx/>
              <a:buFont typeface="Wingdings" pitchFamily="2" charset="2"/>
              <a:buChar char="q"/>
              <a:tabLst/>
            </a:pP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环境效应最明显的证据，往往不是先写在恒星上，而是先写在 </a:t>
            </a: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HI </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上。</a:t>
            </a:r>
            <a:endPar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
        <p:nvSpPr>
          <p:cNvPr id="7" name="TextBox 6">
            <a:extLst>
              <a:ext uri="{FF2B5EF4-FFF2-40B4-BE49-F238E27FC236}">
                <a16:creationId xmlns:a16="http://schemas.microsoft.com/office/drawing/2014/main" id="{C3E9AE19-4C0A-E16F-8FF9-7392956BECD0}"/>
              </a:ext>
            </a:extLst>
          </p:cNvPr>
          <p:cNvSpPr txBox="1"/>
          <p:nvPr/>
        </p:nvSpPr>
        <p:spPr>
          <a:xfrm>
            <a:off x="5230524" y="3688709"/>
            <a:ext cx="1565491"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Kenny+2004</a:t>
            </a:r>
          </a:p>
        </p:txBody>
      </p:sp>
      <p:pic>
        <p:nvPicPr>
          <p:cNvPr id="9" name="Picture 8">
            <a:extLst>
              <a:ext uri="{FF2B5EF4-FFF2-40B4-BE49-F238E27FC236}">
                <a16:creationId xmlns:a16="http://schemas.microsoft.com/office/drawing/2014/main" id="{796E7F63-DEC7-D47D-5324-042F20BBAD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8997" y="871376"/>
            <a:ext cx="2273300" cy="3530600"/>
          </a:xfrm>
          <a:prstGeom prst="rect">
            <a:avLst/>
          </a:prstGeom>
        </p:spPr>
      </p:pic>
    </p:spTree>
    <p:extLst>
      <p:ext uri="{BB962C8B-B14F-4D97-AF65-F5344CB8AC3E}">
        <p14:creationId xmlns:p14="http://schemas.microsoft.com/office/powerpoint/2010/main" val="330631529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tumlinson phase diagram.png" descr="tumlinson phase diagram.png"/>
          <p:cNvPicPr>
            <a:picLocks noChangeAspect="1"/>
          </p:cNvPicPr>
          <p:nvPr/>
        </p:nvPicPr>
        <p:blipFill>
          <a:blip r:embed="rId3"/>
          <a:stretch>
            <a:fillRect/>
          </a:stretch>
        </p:blipFill>
        <p:spPr>
          <a:xfrm>
            <a:off x="5812236" y="541176"/>
            <a:ext cx="6164890" cy="4873302"/>
          </a:xfrm>
          <a:prstGeom prst="rect">
            <a:avLst/>
          </a:prstGeom>
          <a:ln w="12700">
            <a:miter lim="400000"/>
          </a:ln>
        </p:spPr>
      </p:pic>
      <p:sp>
        <p:nvSpPr>
          <p:cNvPr id="303" name="Tumlinson+17"/>
          <p:cNvSpPr txBox="1"/>
          <p:nvPr/>
        </p:nvSpPr>
        <p:spPr>
          <a:xfrm>
            <a:off x="9786312" y="6347211"/>
            <a:ext cx="2190814" cy="468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algn="ctr" defTabSz="1219169">
              <a:defRPr sz="2600" i="1">
                <a:latin typeface="Helvetica Neue Medium"/>
                <a:ea typeface="Helvetica Neue Medium"/>
                <a:cs typeface="Helvetica Neue Medium"/>
                <a:sym typeface="Helvetica Neue Medium"/>
              </a:defRPr>
            </a:lvl1pPr>
          </a:lstStyle>
          <a:p>
            <a:r>
              <a:t>Tumlinson+17</a:t>
            </a:r>
          </a:p>
        </p:txBody>
      </p:sp>
      <p:sp>
        <p:nvSpPr>
          <p:cNvPr id="2" name="TextBox 1">
            <a:extLst>
              <a:ext uri="{FF2B5EF4-FFF2-40B4-BE49-F238E27FC236}">
                <a16:creationId xmlns:a16="http://schemas.microsoft.com/office/drawing/2014/main" id="{B1DBC770-EBFF-3F5F-03C3-A9612558F619}"/>
              </a:ext>
            </a:extLst>
          </p:cNvPr>
          <p:cNvSpPr txBox="1"/>
          <p:nvPr/>
        </p:nvSpPr>
        <p:spPr>
          <a:xfrm>
            <a:off x="573933" y="1509260"/>
            <a:ext cx="4800499" cy="30469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CGM/IGM </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是多相介质，不能靠单一示踪物</a:t>
            </a:r>
            <a:r>
              <a:rPr lang="zh-CN" altLang="en-US" sz="2400" dirty="0">
                <a:latin typeface="Microsoft YaHei" panose="020B0503020204020204" pitchFamily="34" charset="-122"/>
                <a:ea typeface="Microsoft YaHei" panose="020B0503020204020204" pitchFamily="34" charset="-122"/>
              </a:rPr>
              <a:t>：</a:t>
            </a:r>
            <a:endPar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342900" marR="0" indent="-342900" algn="l" defTabSz="914400" rtl="0" fontAlgn="auto" latinLnBrk="0" hangingPunct="0">
              <a:lnSpc>
                <a:spcPct val="100000"/>
              </a:lnSpc>
              <a:spcBef>
                <a:spcPts val="0"/>
              </a:spcBef>
              <a:spcAft>
                <a:spcPts val="0"/>
              </a:spcAft>
              <a:buClrTx/>
              <a:buSzTx/>
              <a:buFont typeface="Wingdings" pitchFamily="2" charset="2"/>
              <a:buChar char="q"/>
              <a:tabLst/>
            </a:pP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HI：</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冷中性气体</a:t>
            </a:r>
            <a:endParaRPr kumimoji="0" lang="en-US" altLang="zh-CN"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342900" marR="0" indent="-342900" algn="l" defTabSz="914400" rtl="0" fontAlgn="auto" latinLnBrk="0" hangingPunct="0">
              <a:lnSpc>
                <a:spcPct val="100000"/>
              </a:lnSpc>
              <a:spcBef>
                <a:spcPts val="0"/>
              </a:spcBef>
              <a:spcAft>
                <a:spcPts val="0"/>
              </a:spcAft>
              <a:buClrTx/>
              <a:buSzTx/>
              <a:buFont typeface="Wingdings" pitchFamily="2" charset="2"/>
              <a:buChar char="q"/>
              <a:tabLst/>
            </a:pP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UV absorption：</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冷</a:t>
            </a:r>
            <a:r>
              <a:rPr kumimoji="0" lang="en-US" altLang="zh-CN"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温电离气体</a:t>
            </a:r>
            <a:endParaRPr kumimoji="0" lang="en-US" altLang="zh-CN"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a:p>
            <a:pPr marL="342900" marR="0" indent="-342900" algn="l" defTabSz="914400" rtl="0" fontAlgn="auto" latinLnBrk="0" hangingPunct="0">
              <a:lnSpc>
                <a:spcPct val="100000"/>
              </a:lnSpc>
              <a:spcBef>
                <a:spcPts val="0"/>
              </a:spcBef>
              <a:spcAft>
                <a:spcPts val="0"/>
              </a:spcAft>
              <a:buClrTx/>
              <a:buSzTx/>
              <a:buFont typeface="Wingdings" pitchFamily="2" charset="2"/>
              <a:buChar char="q"/>
              <a:tabLst/>
            </a:pP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X-ray：</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热气体 </a:t>
            </a:r>
            <a:r>
              <a:rPr kumimoji="0" lang="en-US" altLang="zh-CN"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 </a:t>
            </a: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WHIM</a:t>
            </a:r>
          </a:p>
          <a:p>
            <a:pPr marL="342900" marR="0" indent="-342900" algn="l" defTabSz="914400" rtl="0" fontAlgn="auto" latinLnBrk="0" hangingPunct="0">
              <a:lnSpc>
                <a:spcPct val="100000"/>
              </a:lnSpc>
              <a:spcBef>
                <a:spcPts val="0"/>
              </a:spcBef>
              <a:spcAft>
                <a:spcPts val="0"/>
              </a:spcAft>
              <a:buClrTx/>
              <a:buSzTx/>
              <a:buFont typeface="Wingdings" pitchFamily="2" charset="2"/>
              <a:buChar char="q"/>
              <a:tabLst/>
            </a:pPr>
            <a:r>
              <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FRB DM：</a:t>
            </a:r>
            <a:r>
              <a:rPr kumimoji="0" lang="zh-CN" alt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自由电子总柱密度</a:t>
            </a:r>
            <a:endParaRPr kumimoji="0" lang="en-US" sz="2400"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A80041-95BB-AF97-D826-7BDFE9192FF3}"/>
              </a:ext>
            </a:extLst>
          </p:cNvPr>
          <p:cNvSpPr txBox="1"/>
          <p:nvPr/>
        </p:nvSpPr>
        <p:spPr>
          <a:xfrm>
            <a:off x="345233" y="601940"/>
            <a:ext cx="5253134"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sz="2400" b="1" dirty="0">
                <a:latin typeface="Microsoft YaHei" panose="020B0503020204020204" pitchFamily="34" charset="-122"/>
                <a:ea typeface="Microsoft YaHei" panose="020B0503020204020204" pitchFamily="34" charset="-122"/>
              </a:rPr>
              <a:t>Single dish vs </a:t>
            </a:r>
            <a:r>
              <a:rPr lang="en-US" sz="2400" b="1" dirty="0" err="1">
                <a:latin typeface="Microsoft YaHei" panose="020B0503020204020204" pitchFamily="34" charset="-122"/>
                <a:ea typeface="Microsoft YaHei" panose="020B0503020204020204" pitchFamily="34" charset="-122"/>
              </a:rPr>
              <a:t>interferometer：为什么要联合观测</a:t>
            </a:r>
            <a:endParaRPr lang="en-US" sz="2400" b="1" dirty="0">
              <a:latin typeface="Microsoft YaHei" panose="020B0503020204020204" pitchFamily="34" charset="-122"/>
              <a:ea typeface="Microsoft YaHei" panose="020B0503020204020204" pitchFamily="34" charset="-122"/>
            </a:endParaRPr>
          </a:p>
          <a:p>
            <a:pPr>
              <a:buNone/>
            </a:pPr>
            <a:endParaRPr lang="en-US" sz="2400" dirty="0">
              <a:latin typeface="Microsoft YaHei" panose="020B0503020204020204" pitchFamily="34" charset="-122"/>
              <a:ea typeface="Microsoft YaHei" panose="020B0503020204020204" pitchFamily="34" charset="-122"/>
            </a:endParaRPr>
          </a:p>
          <a:p>
            <a:pPr>
              <a:buNone/>
            </a:pPr>
            <a:r>
              <a:rPr lang="en-US" sz="2400" dirty="0" err="1">
                <a:latin typeface="Microsoft YaHei" panose="020B0503020204020204" pitchFamily="34" charset="-122"/>
                <a:ea typeface="Microsoft YaHei" panose="020B0503020204020204" pitchFamily="34" charset="-122"/>
              </a:rPr>
              <a:t>核心</a:t>
            </a:r>
            <a:r>
              <a:rPr lang="en-US" sz="2400" dirty="0">
                <a:latin typeface="Microsoft YaHei" panose="020B0503020204020204" pitchFamily="34" charset="-122"/>
                <a:ea typeface="Microsoft YaHei" panose="020B0503020204020204" pitchFamily="34" charset="-122"/>
              </a:rPr>
              <a:t>： </a:t>
            </a:r>
            <a:r>
              <a:rPr lang="en-US" sz="2400" dirty="0" err="1">
                <a:latin typeface="Microsoft YaHei" panose="020B0503020204020204" pitchFamily="34" charset="-122"/>
                <a:ea typeface="Microsoft YaHei" panose="020B0503020204020204" pitchFamily="34" charset="-122"/>
              </a:rPr>
              <a:t>单天线看弥散大尺度，干涉阵看细节</a:t>
            </a:r>
            <a:r>
              <a:rPr lang="en-US" sz="2400" dirty="0">
                <a:latin typeface="Microsoft YaHei" panose="020B0503020204020204" pitchFamily="34" charset="-122"/>
                <a:ea typeface="Microsoft YaHei" panose="020B0503020204020204" pitchFamily="34" charset="-122"/>
              </a:rPr>
              <a:t>。</a:t>
            </a:r>
          </a:p>
          <a:p>
            <a:pPr>
              <a:buNone/>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a:latin typeface="Microsoft YaHei" panose="020B0503020204020204" pitchFamily="34" charset="-122"/>
                <a:ea typeface="Microsoft YaHei" panose="020B0503020204020204" pitchFamily="34" charset="-122"/>
              </a:rPr>
              <a:t>FAST/</a:t>
            </a:r>
            <a:r>
              <a:rPr lang="en-US" sz="2400" dirty="0" err="1">
                <a:latin typeface="Microsoft YaHei" panose="020B0503020204020204" pitchFamily="34" charset="-122"/>
                <a:ea typeface="Microsoft YaHei" panose="020B0503020204020204" pitchFamily="34" charset="-122"/>
              </a:rPr>
              <a:t>GBT：高表面亮度灵敏度，恢复大尺度弥散HI</a:t>
            </a: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a:latin typeface="Microsoft YaHei" panose="020B0503020204020204" pitchFamily="34" charset="-122"/>
                <a:ea typeface="Microsoft YaHei" panose="020B0503020204020204" pitchFamily="34" charset="-122"/>
              </a:rPr>
              <a:t>VLA/</a:t>
            </a:r>
            <a:r>
              <a:rPr lang="en-US" sz="2400" dirty="0" err="1">
                <a:latin typeface="Microsoft YaHei" panose="020B0503020204020204" pitchFamily="34" charset="-122"/>
                <a:ea typeface="Microsoft YaHei" panose="020B0503020204020204" pitchFamily="34" charset="-122"/>
              </a:rPr>
              <a:t>MeerKAT</a:t>
            </a:r>
            <a:r>
              <a:rPr lang="en-US" sz="2400" dirty="0">
                <a:latin typeface="Microsoft YaHei" panose="020B0503020204020204" pitchFamily="34" charset="-122"/>
                <a:ea typeface="Microsoft YaHei" panose="020B0503020204020204" pitchFamily="34" charset="-122"/>
              </a:rPr>
              <a:t>/</a:t>
            </a:r>
            <a:r>
              <a:rPr lang="en-US" sz="2400" dirty="0" err="1">
                <a:latin typeface="Microsoft YaHei" panose="020B0503020204020204" pitchFamily="34" charset="-122"/>
                <a:ea typeface="Microsoft YaHei" panose="020B0503020204020204" pitchFamily="34" charset="-122"/>
              </a:rPr>
              <a:t>ASKAP：高角分辨率，解析形态和运动学</a:t>
            </a: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a:latin typeface="Microsoft YaHei" panose="020B0503020204020204" pitchFamily="34" charset="-122"/>
                <a:ea typeface="Microsoft YaHei" panose="020B0503020204020204" pitchFamily="34" charset="-122"/>
              </a:rPr>
              <a:t>低柱密度 CGM/IGM </a:t>
            </a:r>
            <a:r>
              <a:rPr lang="en-US" sz="2400" dirty="0" err="1">
                <a:latin typeface="Microsoft YaHei" panose="020B0503020204020204" pitchFamily="34" charset="-122"/>
                <a:ea typeface="Microsoft YaHei" panose="020B0503020204020204" pitchFamily="34" charset="-122"/>
              </a:rPr>
              <a:t>HI需要single</a:t>
            </a:r>
            <a:r>
              <a:rPr lang="en-US" sz="2400" dirty="0">
                <a:latin typeface="Microsoft YaHei" panose="020B0503020204020204" pitchFamily="34" charset="-122"/>
                <a:ea typeface="Microsoft YaHei" panose="020B0503020204020204" pitchFamily="34" charset="-122"/>
              </a:rPr>
              <a:t> dish </a:t>
            </a:r>
            <a:r>
              <a:rPr lang="en-US" sz="2400" dirty="0" err="1">
                <a:latin typeface="Microsoft YaHei" panose="020B0503020204020204" pitchFamily="34" charset="-122"/>
                <a:ea typeface="Microsoft YaHei" panose="020B0503020204020204" pitchFamily="34" charset="-122"/>
              </a:rPr>
              <a:t>sensitivity+interferometer</a:t>
            </a:r>
            <a:r>
              <a:rPr lang="en-US" sz="2400" dirty="0">
                <a:latin typeface="Microsoft YaHei" panose="020B0503020204020204" pitchFamily="34" charset="-122"/>
                <a:ea typeface="Microsoft YaHei" panose="020B0503020204020204" pitchFamily="34" charset="-122"/>
              </a:rPr>
              <a:t> resolution​</a:t>
            </a:r>
          </a:p>
        </p:txBody>
      </p:sp>
      <p:pic>
        <p:nvPicPr>
          <p:cNvPr id="5" name="Picture 4">
            <a:extLst>
              <a:ext uri="{FF2B5EF4-FFF2-40B4-BE49-F238E27FC236}">
                <a16:creationId xmlns:a16="http://schemas.microsoft.com/office/drawing/2014/main" id="{B1B073E6-4050-0156-C822-EFFDF4EAAA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786605"/>
            <a:ext cx="6400800" cy="4749800"/>
          </a:xfrm>
          <a:prstGeom prst="rect">
            <a:avLst/>
          </a:prstGeom>
        </p:spPr>
      </p:pic>
      <p:sp>
        <p:nvSpPr>
          <p:cNvPr id="6" name="TextBox 5">
            <a:extLst>
              <a:ext uri="{FF2B5EF4-FFF2-40B4-BE49-F238E27FC236}">
                <a16:creationId xmlns:a16="http://schemas.microsoft.com/office/drawing/2014/main" id="{E0C62350-42F6-FC25-C7FC-3BBFC7D45585}"/>
              </a:ext>
            </a:extLst>
          </p:cNvPr>
          <p:cNvSpPr txBox="1"/>
          <p:nvPr/>
        </p:nvSpPr>
        <p:spPr>
          <a:xfrm>
            <a:off x="8395287" y="6049586"/>
            <a:ext cx="303063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b="1" dirty="0">
                <a:latin typeface="Microsoft YaHei" panose="020B0503020204020204" pitchFamily="34" charset="-122"/>
                <a:ea typeface="Microsoft YaHei" panose="020B0503020204020204" pitchFamily="34" charset="-122"/>
              </a:rPr>
              <a:t>Lin</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+202</a:t>
            </a:r>
            <a:r>
              <a:rPr kumimoji="0" lang="en-US" altLang="zh-CN"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5</a:t>
            </a:r>
            <a:r>
              <a:rPr kumimoji="0" lang="zh-CN" alt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；参考王菁的报告</a:t>
            </a:r>
            <a:endPar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134465185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27400-992E-700E-C3E0-FE8038DB93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F14D7D1-081F-0330-AA18-A0CD56763558}"/>
              </a:ext>
            </a:extLst>
          </p:cNvPr>
          <p:cNvSpPr txBox="1"/>
          <p:nvPr/>
        </p:nvSpPr>
        <p:spPr>
          <a:xfrm>
            <a:off x="1199147" y="2721116"/>
            <a:ext cx="979370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0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第四部分</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：星系周及星系际介质的重要进展</a:t>
            </a:r>
            <a:endParaRPr kumimoji="0" 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263320652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56FD6B-8B92-8813-F92B-B2CCAD6038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257" y="541563"/>
            <a:ext cx="5679232" cy="4300905"/>
          </a:xfrm>
          <a:prstGeom prst="rect">
            <a:avLst/>
          </a:prstGeom>
        </p:spPr>
      </p:pic>
      <p:sp>
        <p:nvSpPr>
          <p:cNvPr id="4" name="TextBox 3">
            <a:extLst>
              <a:ext uri="{FF2B5EF4-FFF2-40B4-BE49-F238E27FC236}">
                <a16:creationId xmlns:a16="http://schemas.microsoft.com/office/drawing/2014/main" id="{5C584711-D986-D1C0-7699-90369FB275BA}"/>
              </a:ext>
            </a:extLst>
          </p:cNvPr>
          <p:cNvSpPr txBox="1"/>
          <p:nvPr/>
        </p:nvSpPr>
        <p:spPr>
          <a:xfrm>
            <a:off x="9629193" y="5143714"/>
            <a:ext cx="214604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800" b="1" dirty="0">
                <a:latin typeface="Microsoft YaHei" panose="020B0503020204020204" pitchFamily="34" charset="-122"/>
                <a:ea typeface="Microsoft YaHei" panose="020B0503020204020204" pitchFamily="34" charset="-122"/>
              </a:rPr>
              <a:t>Macquart</a:t>
            </a:r>
            <a:r>
              <a:rPr kumimoji="0" lang="en-US"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+202</a:t>
            </a:r>
            <a:r>
              <a:rPr kumimoji="0" lang="en-US" altLang="zh-CN" sz="18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0</a:t>
            </a:r>
            <a:endParaRPr lang="en-US" altLang="zh-CN" b="1" dirty="0">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7393AC5D-7E1B-F360-BF83-2169506C0C5F}"/>
              </a:ext>
            </a:extLst>
          </p:cNvPr>
          <p:cNvSpPr txBox="1"/>
          <p:nvPr/>
        </p:nvSpPr>
        <p:spPr>
          <a:xfrm>
            <a:off x="0" y="149048"/>
            <a:ext cx="6102220" cy="67089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0" indent="-285750">
              <a:lnSpc>
                <a:spcPct val="120000"/>
              </a:lnSpc>
              <a:buFont typeface="Wingdings" pitchFamily="2" charset="2"/>
              <a:buChar char="q"/>
            </a:pPr>
            <a:r>
              <a:rPr lang="en-US" sz="2000" dirty="0" err="1">
                <a:latin typeface="Microsoft YaHei" panose="020B0503020204020204" pitchFamily="34" charset="-122"/>
                <a:ea typeface="Microsoft YaHei" panose="020B0503020204020204" pitchFamily="34" charset="-122"/>
              </a:rPr>
              <a:t>快速射电暴（FRB）的色散量</a:t>
            </a:r>
            <a:r>
              <a:rPr lang="en-US" sz="2000" dirty="0">
                <a:latin typeface="Microsoft YaHei" panose="020B0503020204020204" pitchFamily="34" charset="-122"/>
                <a:ea typeface="Microsoft YaHei" panose="020B0503020204020204" pitchFamily="34" charset="-122"/>
              </a:rPr>
              <a:t> DM </a:t>
            </a:r>
            <a:r>
              <a:rPr lang="en-US" sz="2000" dirty="0" err="1">
                <a:latin typeface="Microsoft YaHei" panose="020B0503020204020204" pitchFamily="34" charset="-122"/>
                <a:ea typeface="Microsoft YaHei" panose="020B0503020204020204" pitchFamily="34" charset="-122"/>
              </a:rPr>
              <a:t>可以测量视线方向上的自由电子总柱密度</a:t>
            </a: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r>
              <a:rPr lang="en-US" sz="2000" dirty="0" err="1">
                <a:latin typeface="Microsoft YaHei" panose="020B0503020204020204" pitchFamily="34" charset="-122"/>
                <a:ea typeface="Microsoft YaHei" panose="020B0503020204020204" pitchFamily="34" charset="-122"/>
              </a:rPr>
              <a:t>Macquart</a:t>
            </a:r>
            <a:r>
              <a:rPr lang="en-US" sz="2000" dirty="0">
                <a:latin typeface="Microsoft YaHei" panose="020B0503020204020204" pitchFamily="34" charset="-122"/>
                <a:ea typeface="Microsoft YaHei" panose="020B0503020204020204" pitchFamily="34" charset="-122"/>
              </a:rPr>
              <a:t> et al. (2020) </a:t>
            </a:r>
            <a:r>
              <a:rPr lang="en-US" sz="2000" dirty="0" err="1">
                <a:latin typeface="Microsoft YaHei" panose="020B0503020204020204" pitchFamily="34" charset="-122"/>
                <a:ea typeface="Microsoft YaHei" panose="020B0503020204020204" pitchFamily="34" charset="-122"/>
              </a:rPr>
              <a:t>发现，已定位</a:t>
            </a:r>
            <a:r>
              <a:rPr lang="en-US" sz="2000" dirty="0">
                <a:latin typeface="Microsoft YaHei" panose="020B0503020204020204" pitchFamily="34" charset="-122"/>
                <a:ea typeface="Microsoft YaHei" panose="020B0503020204020204" pitchFamily="34" charset="-122"/>
              </a:rPr>
              <a:t> FRB </a:t>
            </a:r>
            <a:r>
              <a:rPr lang="en-US" sz="2000" dirty="0" err="1">
                <a:latin typeface="Microsoft YaHei" panose="020B0503020204020204" pitchFamily="34" charset="-122"/>
                <a:ea typeface="Microsoft YaHei" panose="020B0503020204020204" pitchFamily="34" charset="-122"/>
              </a:rPr>
              <a:t>的宇宙学</a:t>
            </a:r>
            <a:r>
              <a:rPr lang="en-US" sz="2000" dirty="0">
                <a:latin typeface="Microsoft YaHei" panose="020B0503020204020204" pitchFamily="34" charset="-122"/>
                <a:ea typeface="Microsoft YaHei" panose="020B0503020204020204" pitchFamily="34" charset="-122"/>
              </a:rPr>
              <a:t> DM </a:t>
            </a:r>
            <a:r>
              <a:rPr lang="en-US" sz="2000" dirty="0" err="1">
                <a:latin typeface="Microsoft YaHei" panose="020B0503020204020204" pitchFamily="34" charset="-122"/>
                <a:ea typeface="Microsoft YaHei" panose="020B0503020204020204" pitchFamily="34" charset="-122"/>
              </a:rPr>
              <a:t>随红移系统增加，与弥散电离重子分布的理论预期一致</a:t>
            </a:r>
            <a:r>
              <a:rPr lang="en-US" sz="2000" dirty="0">
                <a:latin typeface="Microsoft YaHei" panose="020B0503020204020204" pitchFamily="34" charset="-122"/>
                <a:ea typeface="Microsoft YaHei" panose="020B0503020204020204" pitchFamily="34" charset="-122"/>
              </a:rPr>
              <a:t>。</a:t>
            </a: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r>
              <a:rPr lang="en-US" sz="2000" dirty="0" err="1">
                <a:latin typeface="Microsoft YaHei" panose="020B0503020204020204" pitchFamily="34" charset="-122"/>
                <a:ea typeface="Microsoft YaHei" panose="020B0503020204020204" pitchFamily="34" charset="-122"/>
              </a:rPr>
              <a:t>这为“失踪重子”主要存在于弥散电离的</a:t>
            </a:r>
            <a:r>
              <a:rPr lang="en-US" sz="2000" dirty="0">
                <a:latin typeface="Microsoft YaHei" panose="020B0503020204020204" pitchFamily="34" charset="-122"/>
                <a:ea typeface="Microsoft YaHei" panose="020B0503020204020204" pitchFamily="34" charset="-122"/>
              </a:rPr>
              <a:t> CGM/IGM </a:t>
            </a:r>
            <a:r>
              <a:rPr lang="en-US" sz="2000" dirty="0" err="1">
                <a:latin typeface="Microsoft YaHei" panose="020B0503020204020204" pitchFamily="34" charset="-122"/>
                <a:ea typeface="Microsoft YaHei" panose="020B0503020204020204" pitchFamily="34" charset="-122"/>
              </a:rPr>
              <a:t>中提供了直接证据</a:t>
            </a:r>
            <a:r>
              <a:rPr lang="en-US" sz="2000" dirty="0">
                <a:latin typeface="Microsoft YaHei" panose="020B0503020204020204" pitchFamily="34" charset="-122"/>
                <a:ea typeface="Microsoft YaHei" panose="020B0503020204020204" pitchFamily="34" charset="-122"/>
              </a:rPr>
              <a:t>。 </a:t>
            </a: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r>
              <a:rPr lang="en-US" sz="2000" dirty="0">
                <a:latin typeface="Microsoft YaHei" panose="020B0503020204020204" pitchFamily="34" charset="-122"/>
                <a:ea typeface="Microsoft YaHei" panose="020B0503020204020204" pitchFamily="34" charset="-122"/>
              </a:rPr>
              <a:t>DM–redshift </a:t>
            </a:r>
            <a:r>
              <a:rPr lang="en-US" sz="2000" dirty="0" err="1">
                <a:latin typeface="Microsoft YaHei" panose="020B0503020204020204" pitchFamily="34" charset="-122"/>
                <a:ea typeface="Microsoft YaHei" panose="020B0503020204020204" pitchFamily="34" charset="-122"/>
              </a:rPr>
              <a:t>关系存在显著散布，反映不同视线穿过的宇宙网、暗晕和空洞不同；这种分布本身也包含重子空间分布的信息</a:t>
            </a:r>
            <a:r>
              <a:rPr lang="en-US" sz="2000" dirty="0">
                <a:latin typeface="Microsoft YaHei" panose="020B0503020204020204" pitchFamily="34" charset="-122"/>
                <a:ea typeface="Microsoft YaHei" panose="020B0503020204020204" pitchFamily="34" charset="-122"/>
              </a:rPr>
              <a:t>。 </a:t>
            </a:r>
          </a:p>
          <a:p>
            <a:pPr marL="285750" lvl="0" indent="-285750">
              <a:lnSpc>
                <a:spcPct val="120000"/>
              </a:lnSpc>
              <a:buFont typeface="Wingdings" pitchFamily="2" charset="2"/>
              <a:buChar char="q"/>
            </a:pPr>
            <a:endParaRPr lang="en-US" sz="2000" dirty="0">
              <a:latin typeface="Microsoft YaHei" panose="020B0503020204020204" pitchFamily="34" charset="-122"/>
              <a:ea typeface="Microsoft YaHei" panose="020B0503020204020204" pitchFamily="34" charset="-122"/>
            </a:endParaRPr>
          </a:p>
          <a:p>
            <a:pPr marL="285750" lvl="0" indent="-285750">
              <a:lnSpc>
                <a:spcPct val="120000"/>
              </a:lnSpc>
              <a:buFont typeface="Wingdings" pitchFamily="2" charset="2"/>
              <a:buChar char="q"/>
            </a:pPr>
            <a:r>
              <a:rPr lang="en-US" sz="2000" dirty="0" err="1">
                <a:latin typeface="Microsoft YaHei" panose="020B0503020204020204" pitchFamily="34" charset="-122"/>
                <a:ea typeface="Microsoft YaHei" panose="020B0503020204020204" pitchFamily="34" charset="-122"/>
              </a:rPr>
              <a:t>这一关系后来通常被称为</a:t>
            </a:r>
            <a:r>
              <a:rPr lang="en-US" sz="2000" dirty="0">
                <a:latin typeface="Microsoft YaHei" panose="020B0503020204020204" pitchFamily="34" charset="-122"/>
                <a:ea typeface="Microsoft YaHei" panose="020B0503020204020204" pitchFamily="34" charset="-122"/>
              </a:rPr>
              <a:t> </a:t>
            </a:r>
            <a:r>
              <a:rPr lang="en-US" sz="2000" dirty="0" err="1">
                <a:latin typeface="Microsoft YaHei" panose="020B0503020204020204" pitchFamily="34" charset="-122"/>
                <a:ea typeface="Microsoft YaHei" panose="020B0503020204020204" pitchFamily="34" charset="-122"/>
              </a:rPr>
              <a:t>Macquart</a:t>
            </a:r>
            <a:r>
              <a:rPr lang="en-US" sz="2000" dirty="0">
                <a:latin typeface="Microsoft YaHei" panose="020B0503020204020204" pitchFamily="34" charset="-122"/>
                <a:ea typeface="Microsoft YaHei" panose="020B0503020204020204" pitchFamily="34" charset="-122"/>
              </a:rPr>
              <a:t> relation。</a:t>
            </a:r>
          </a:p>
        </p:txBody>
      </p:sp>
      <p:pic>
        <p:nvPicPr>
          <p:cNvPr id="8" name="Picture 7">
            <a:extLst>
              <a:ext uri="{FF2B5EF4-FFF2-40B4-BE49-F238E27FC236}">
                <a16:creationId xmlns:a16="http://schemas.microsoft.com/office/drawing/2014/main" id="{3CB94541-3E6B-ED55-1AEE-F489302DF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076" y="1168789"/>
            <a:ext cx="2585809" cy="1070558"/>
          </a:xfrm>
          <a:prstGeom prst="rect">
            <a:avLst/>
          </a:prstGeom>
        </p:spPr>
      </p:pic>
    </p:spTree>
    <p:extLst>
      <p:ext uri="{BB962C8B-B14F-4D97-AF65-F5344CB8AC3E}">
        <p14:creationId xmlns:p14="http://schemas.microsoft.com/office/powerpoint/2010/main" val="51093434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D06C96-7EBA-C2C6-74D3-34EE0CC3B7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919" y="2292220"/>
            <a:ext cx="4749800" cy="1676400"/>
          </a:xfrm>
          <a:prstGeom prst="rect">
            <a:avLst/>
          </a:prstGeom>
        </p:spPr>
      </p:pic>
      <p:pic>
        <p:nvPicPr>
          <p:cNvPr id="5" name="Picture 4">
            <a:extLst>
              <a:ext uri="{FF2B5EF4-FFF2-40B4-BE49-F238E27FC236}">
                <a16:creationId xmlns:a16="http://schemas.microsoft.com/office/drawing/2014/main" id="{C991B814-F6E7-07E8-FFC4-E973BE872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919" y="4036787"/>
            <a:ext cx="4749800" cy="1689100"/>
          </a:xfrm>
          <a:prstGeom prst="rect">
            <a:avLst/>
          </a:prstGeom>
        </p:spPr>
      </p:pic>
      <p:sp>
        <p:nvSpPr>
          <p:cNvPr id="6" name="TextBox 5">
            <a:extLst>
              <a:ext uri="{FF2B5EF4-FFF2-40B4-BE49-F238E27FC236}">
                <a16:creationId xmlns:a16="http://schemas.microsoft.com/office/drawing/2014/main" id="{763BCF25-E4CD-6155-340B-B56E0C20E677}"/>
              </a:ext>
            </a:extLst>
          </p:cNvPr>
          <p:cNvSpPr txBox="1"/>
          <p:nvPr/>
        </p:nvSpPr>
        <p:spPr>
          <a:xfrm>
            <a:off x="8173617" y="6188743"/>
            <a:ext cx="307910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b="1" dirty="0">
                <a:latin typeface="Microsoft YaHei" panose="020B0503020204020204" pitchFamily="34" charset="-122"/>
                <a:ea typeface="Microsoft YaHei" panose="020B0503020204020204" pitchFamily="34" charset="-122"/>
              </a:rPr>
              <a:t>Zhang &amp; Zaritsky (2024)</a:t>
            </a:r>
          </a:p>
        </p:txBody>
      </p:sp>
      <p:sp>
        <p:nvSpPr>
          <p:cNvPr id="8" name="TextBox 7">
            <a:extLst>
              <a:ext uri="{FF2B5EF4-FFF2-40B4-BE49-F238E27FC236}">
                <a16:creationId xmlns:a16="http://schemas.microsoft.com/office/drawing/2014/main" id="{17C296F3-1A16-0790-E343-A19B2BFEE591}"/>
              </a:ext>
            </a:extLst>
          </p:cNvPr>
          <p:cNvSpPr txBox="1"/>
          <p:nvPr/>
        </p:nvSpPr>
        <p:spPr>
          <a:xfrm>
            <a:off x="625151" y="873967"/>
            <a:ext cx="4749800" cy="4247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dirty="0">
                <a:latin typeface="Microsoft YaHei" panose="020B0503020204020204" pitchFamily="34" charset="-122"/>
                <a:ea typeface="Microsoft YaHei" panose="020B0503020204020204" pitchFamily="34" charset="-122"/>
              </a:rPr>
              <a:t>CGM </a:t>
            </a:r>
            <a:r>
              <a:rPr lang="en-US" dirty="0" err="1">
                <a:latin typeface="Microsoft YaHei" panose="020B0503020204020204" pitchFamily="34" charset="-122"/>
                <a:ea typeface="Microsoft YaHei" panose="020B0503020204020204" pitchFamily="34" charset="-122"/>
              </a:rPr>
              <a:t>从</a:t>
            </a:r>
            <a:r>
              <a:rPr lang="en-US" dirty="0">
                <a:latin typeface="Microsoft YaHei" panose="020B0503020204020204" pitchFamily="34" charset="-122"/>
                <a:ea typeface="Microsoft YaHei" panose="020B0503020204020204" pitchFamily="34" charset="-122"/>
              </a:rPr>
              <a:t> pencil-beam absorption </a:t>
            </a:r>
            <a:r>
              <a:rPr lang="en-US" dirty="0" err="1">
                <a:latin typeface="Microsoft YaHei" panose="020B0503020204020204" pitchFamily="34" charset="-122"/>
                <a:ea typeface="Microsoft YaHei" panose="020B0503020204020204" pitchFamily="34" charset="-122"/>
              </a:rPr>
              <a:t>走向直接</a:t>
            </a:r>
            <a:r>
              <a:rPr lang="en-US" dirty="0">
                <a:latin typeface="Microsoft YaHei" panose="020B0503020204020204" pitchFamily="34" charset="-122"/>
                <a:ea typeface="Microsoft YaHei" panose="020B0503020204020204" pitchFamily="34" charset="-122"/>
              </a:rPr>
              <a:t> emission mapping</a:t>
            </a:r>
          </a:p>
          <a:p>
            <a:pPr>
              <a:buNone/>
            </a:pPr>
            <a:endParaRPr lang="en-US"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dirty="0" err="1">
                <a:latin typeface="Microsoft YaHei" panose="020B0503020204020204" pitchFamily="34" charset="-122"/>
                <a:ea typeface="Microsoft YaHei" panose="020B0503020204020204" pitchFamily="34" charset="-122"/>
              </a:rPr>
              <a:t>传统</a:t>
            </a:r>
            <a:r>
              <a:rPr lang="en-US" dirty="0">
                <a:latin typeface="Microsoft YaHei" panose="020B0503020204020204" pitchFamily="34" charset="-122"/>
                <a:ea typeface="Microsoft YaHei" panose="020B0503020204020204" pitchFamily="34" charset="-122"/>
              </a:rPr>
              <a:t> CGM </a:t>
            </a:r>
            <a:r>
              <a:rPr lang="en-US" dirty="0" err="1">
                <a:latin typeface="Microsoft YaHei" panose="020B0503020204020204" pitchFamily="34" charset="-122"/>
                <a:ea typeface="Microsoft YaHei" panose="020B0503020204020204" pitchFamily="34" charset="-122"/>
              </a:rPr>
              <a:t>研究主要依赖背景</a:t>
            </a:r>
            <a:r>
              <a:rPr lang="en-US" dirty="0">
                <a:latin typeface="Microsoft YaHei" panose="020B0503020204020204" pitchFamily="34" charset="-122"/>
                <a:ea typeface="Microsoft YaHei" panose="020B0503020204020204" pitchFamily="34" charset="-122"/>
              </a:rPr>
              <a:t> QSO </a:t>
            </a:r>
            <a:r>
              <a:rPr lang="en-US" dirty="0" err="1">
                <a:latin typeface="Microsoft YaHei" panose="020B0503020204020204" pitchFamily="34" charset="-122"/>
                <a:ea typeface="Microsoft YaHei" panose="020B0503020204020204" pitchFamily="34" charset="-122"/>
              </a:rPr>
              <a:t>吸收线：灵敏度很高，但每条</a:t>
            </a:r>
            <a:r>
              <a:rPr lang="en-US" dirty="0">
                <a:latin typeface="Microsoft YaHei" panose="020B0503020204020204" pitchFamily="34" charset="-122"/>
                <a:ea typeface="Microsoft YaHei" panose="020B0503020204020204" pitchFamily="34" charset="-122"/>
              </a:rPr>
              <a:t> sightline </a:t>
            </a:r>
            <a:r>
              <a:rPr lang="en-US" dirty="0" err="1">
                <a:latin typeface="Microsoft YaHei" panose="020B0503020204020204" pitchFamily="34" charset="-122"/>
                <a:ea typeface="Microsoft YaHei" panose="020B0503020204020204" pitchFamily="34" charset="-122"/>
              </a:rPr>
              <a:t>只给出一条“铅笔束”信息，很难直接恢复</a:t>
            </a:r>
            <a:r>
              <a:rPr lang="en-US" dirty="0">
                <a:latin typeface="Microsoft YaHei" panose="020B0503020204020204" pitchFamily="34" charset="-122"/>
                <a:ea typeface="Microsoft YaHei" panose="020B0503020204020204" pitchFamily="34" charset="-122"/>
              </a:rPr>
              <a:t> CGM </a:t>
            </a:r>
            <a:r>
              <a:rPr lang="en-US" dirty="0" err="1">
                <a:latin typeface="Microsoft YaHei" panose="020B0503020204020204" pitchFamily="34" charset="-122"/>
                <a:ea typeface="Microsoft YaHei" panose="020B0503020204020204" pitchFamily="34" charset="-122"/>
              </a:rPr>
              <a:t>的二维形态和速度场</a:t>
            </a:r>
            <a:r>
              <a:rPr lang="en-US" dirty="0">
                <a:latin typeface="Microsoft YaHei" panose="020B0503020204020204" pitchFamily="34" charset="-122"/>
                <a:ea typeface="Microsoft YaHei" panose="020B0503020204020204" pitchFamily="34" charset="-122"/>
              </a:rPr>
              <a:t>。 </a:t>
            </a:r>
          </a:p>
          <a:p>
            <a:pPr marL="285750" lvl="0" indent="-285750">
              <a:buFont typeface="Wingdings" pitchFamily="2" charset="2"/>
              <a:buChar char="q"/>
            </a:pPr>
            <a:endParaRPr lang="en-US"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dirty="0" err="1">
                <a:latin typeface="Microsoft YaHei" panose="020B0503020204020204" pitchFamily="34" charset="-122"/>
                <a:ea typeface="Microsoft YaHei" panose="020B0503020204020204" pitchFamily="34" charset="-122"/>
              </a:rPr>
              <a:t>积分视场光谱仪开始能够直接成像普通星系周围的</a:t>
            </a:r>
            <a:r>
              <a:rPr lang="en-US" dirty="0">
                <a:latin typeface="Microsoft YaHei" panose="020B0503020204020204" pitchFamily="34" charset="-122"/>
                <a:ea typeface="Microsoft YaHei" panose="020B0503020204020204" pitchFamily="34" charset="-122"/>
              </a:rPr>
              <a:t> CGM emission。</a:t>
            </a:r>
          </a:p>
          <a:p>
            <a:pPr marL="285750" lvl="0" indent="-285750">
              <a:buFont typeface="Wingdings" pitchFamily="2" charset="2"/>
              <a:buChar char="q"/>
            </a:pPr>
            <a:endParaRPr lang="en-US"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dirty="0" err="1">
                <a:latin typeface="Microsoft YaHei" panose="020B0503020204020204" pitchFamily="34" charset="-122"/>
                <a:ea typeface="Microsoft YaHei" panose="020B0503020204020204" pitchFamily="34" charset="-122"/>
              </a:rPr>
              <a:t>更重要的是，IFU</a:t>
            </a:r>
            <a:r>
              <a:rPr lang="en-US" dirty="0">
                <a:latin typeface="Microsoft YaHei" panose="020B0503020204020204" pitchFamily="34" charset="-122"/>
                <a:ea typeface="Microsoft YaHei" panose="020B0503020204020204" pitchFamily="34" charset="-122"/>
              </a:rPr>
              <a:t> 不只是“</a:t>
            </a:r>
            <a:r>
              <a:rPr lang="en-US" dirty="0" err="1">
                <a:latin typeface="Microsoft YaHei" panose="020B0503020204020204" pitchFamily="34" charset="-122"/>
                <a:ea typeface="Microsoft YaHei" panose="020B0503020204020204" pitchFamily="34" charset="-122"/>
              </a:rPr>
              <a:t>看到气体</a:t>
            </a:r>
            <a:r>
              <a:rPr lang="en-US" dirty="0">
                <a:latin typeface="Microsoft YaHei" panose="020B0503020204020204" pitchFamily="34" charset="-122"/>
                <a:ea typeface="Microsoft YaHei" panose="020B0503020204020204" pitchFamily="34" charset="-122"/>
              </a:rPr>
              <a:t>”，</a:t>
            </a:r>
            <a:r>
              <a:rPr lang="en-US" dirty="0" err="1">
                <a:latin typeface="Microsoft YaHei" panose="020B0503020204020204" pitchFamily="34" charset="-122"/>
                <a:ea typeface="Microsoft YaHei" panose="020B0503020204020204" pitchFamily="34" charset="-122"/>
              </a:rPr>
              <a:t>还可以测</a:t>
            </a:r>
            <a:r>
              <a:rPr lang="en-US" dirty="0">
                <a:latin typeface="Microsoft YaHei" panose="020B0503020204020204" pitchFamily="34" charset="-122"/>
                <a:ea typeface="Microsoft YaHei" panose="020B0503020204020204" pitchFamily="34" charset="-122"/>
              </a:rPr>
              <a:t> </a:t>
            </a:r>
            <a:r>
              <a:rPr lang="en-US" dirty="0" err="1">
                <a:latin typeface="Microsoft YaHei" panose="020B0503020204020204" pitchFamily="34" charset="-122"/>
                <a:ea typeface="Microsoft YaHei" panose="020B0503020204020204" pitchFamily="34" charset="-122"/>
              </a:rPr>
              <a:t>二维</a:t>
            </a:r>
            <a:r>
              <a:rPr lang="en-US" dirty="0">
                <a:latin typeface="Microsoft YaHei" panose="020B0503020204020204" pitchFamily="34" charset="-122"/>
                <a:ea typeface="Microsoft YaHei" panose="020B0503020204020204" pitchFamily="34" charset="-122"/>
              </a:rPr>
              <a:t> velocity </a:t>
            </a:r>
            <a:r>
              <a:rPr lang="en-US" dirty="0" err="1">
                <a:latin typeface="Microsoft YaHei" panose="020B0503020204020204" pitchFamily="34" charset="-122"/>
                <a:ea typeface="Microsoft YaHei" panose="020B0503020204020204" pitchFamily="34" charset="-122"/>
              </a:rPr>
              <a:t>field。该目标的外部</a:t>
            </a:r>
            <a:r>
              <a:rPr lang="en-US" dirty="0">
                <a:latin typeface="Microsoft YaHei" panose="020B0503020204020204" pitchFamily="34" charset="-122"/>
                <a:ea typeface="Microsoft YaHei" panose="020B0503020204020204" pitchFamily="34" charset="-122"/>
              </a:rPr>
              <a:t> Hα </a:t>
            </a:r>
            <a:r>
              <a:rPr lang="en-US" dirty="0" err="1">
                <a:latin typeface="Microsoft YaHei" panose="020B0503020204020204" pitchFamily="34" charset="-122"/>
                <a:ea typeface="Microsoft YaHei" panose="020B0503020204020204" pitchFamily="34" charset="-122"/>
              </a:rPr>
              <a:t>气体速度并不跟随内部盘的规则旋转，提示</a:t>
            </a:r>
            <a:r>
              <a:rPr lang="en-US" dirty="0">
                <a:latin typeface="Microsoft YaHei" panose="020B0503020204020204" pitchFamily="34" charset="-122"/>
                <a:ea typeface="Microsoft YaHei" panose="020B0503020204020204" pitchFamily="34" charset="-122"/>
              </a:rPr>
              <a:t> CGM </a:t>
            </a:r>
            <a:r>
              <a:rPr lang="en-US" dirty="0" err="1">
                <a:latin typeface="Microsoft YaHei" panose="020B0503020204020204" pitchFamily="34" charset="-122"/>
                <a:ea typeface="Microsoft YaHei" panose="020B0503020204020204" pitchFamily="34" charset="-122"/>
              </a:rPr>
              <a:t>运动更加复杂或混乱</a:t>
            </a:r>
            <a:r>
              <a:rPr lang="en-US" dirty="0">
                <a:latin typeface="Microsoft YaHei" panose="020B0503020204020204" pitchFamily="34" charset="-122"/>
                <a:ea typeface="Microsoft YaHei" panose="020B0503020204020204" pitchFamily="34" charset="-122"/>
              </a:rPr>
              <a:t>。</a:t>
            </a:r>
          </a:p>
        </p:txBody>
      </p:sp>
      <p:pic>
        <p:nvPicPr>
          <p:cNvPr id="10" name="Picture 9">
            <a:extLst>
              <a:ext uri="{FF2B5EF4-FFF2-40B4-BE49-F238E27FC236}">
                <a16:creationId xmlns:a16="http://schemas.microsoft.com/office/drawing/2014/main" id="{E7BB1460-9F53-06AE-DD30-9880FC33B2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2919" y="407227"/>
            <a:ext cx="4737100" cy="1676400"/>
          </a:xfrm>
          <a:prstGeom prst="rect">
            <a:avLst/>
          </a:prstGeom>
        </p:spPr>
      </p:pic>
    </p:spTree>
    <p:extLst>
      <p:ext uri="{BB962C8B-B14F-4D97-AF65-F5344CB8AC3E}">
        <p14:creationId xmlns:p14="http://schemas.microsoft.com/office/powerpoint/2010/main" val="318857968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灯片编号占位符 4"/>
          <p:cNvSpPr txBox="1">
            <a:spLocks noGrp="1"/>
          </p:cNvSpPr>
          <p:nvPr>
            <p:ph type="sldNum" sz="quarter" idx="2"/>
          </p:nvPr>
        </p:nvSpPr>
        <p:spPr>
          <a:xfrm>
            <a:off x="11173459" y="6401179"/>
            <a:ext cx="180341" cy="275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
        <p:nvSpPr>
          <p:cNvPr id="148" name="标题 1"/>
          <p:cNvSpPr txBox="1">
            <a:spLocks noGrp="1"/>
          </p:cNvSpPr>
          <p:nvPr>
            <p:ph type="title"/>
          </p:nvPr>
        </p:nvSpPr>
        <p:spPr>
          <a:xfrm>
            <a:off x="359998" y="89999"/>
            <a:ext cx="5736003" cy="828002"/>
          </a:xfrm>
          <a:prstGeom prst="rect">
            <a:avLst/>
          </a:prstGeom>
        </p:spPr>
        <p:txBody>
          <a:bodyPr/>
          <a:lstStyle>
            <a:lvl1pPr>
              <a:defRPr sz="3200" b="1">
                <a:latin typeface="+mn-lt"/>
                <a:ea typeface="+mn-ea"/>
                <a:cs typeface="+mn-cs"/>
                <a:sym typeface="Helvetica"/>
              </a:defRPr>
            </a:lvl1pPr>
          </a:lstStyle>
          <a:p>
            <a:r>
              <a:rPr dirty="0" err="1">
                <a:latin typeface="Microsoft YaHei" panose="020B0503020204020204" pitchFamily="34" charset="-122"/>
                <a:ea typeface="Microsoft YaHei" panose="020B0503020204020204" pitchFamily="34" charset="-122"/>
              </a:rPr>
              <a:t>星系形成演化的一些核心问题</a:t>
            </a:r>
            <a:endParaRPr dirty="0">
              <a:latin typeface="Microsoft YaHei" panose="020B0503020204020204" pitchFamily="34" charset="-122"/>
              <a:ea typeface="Microsoft YaHei" panose="020B0503020204020204" pitchFamily="34" charset="-122"/>
            </a:endParaRPr>
          </a:p>
        </p:txBody>
      </p:sp>
      <p:pic>
        <p:nvPicPr>
          <p:cNvPr id="149" name="Picture 5" descr="Picture 5"/>
          <p:cNvPicPr>
            <a:picLocks noChangeAspect="1"/>
          </p:cNvPicPr>
          <p:nvPr/>
        </p:nvPicPr>
        <p:blipFill>
          <a:blip r:embed="rId3"/>
          <a:stretch>
            <a:fillRect/>
          </a:stretch>
        </p:blipFill>
        <p:spPr>
          <a:xfrm>
            <a:off x="559646" y="3518165"/>
            <a:ext cx="4075494" cy="1744406"/>
          </a:xfrm>
          <a:prstGeom prst="rect">
            <a:avLst/>
          </a:prstGeom>
          <a:ln w="12700">
            <a:miter lim="400000"/>
          </a:ln>
        </p:spPr>
      </p:pic>
      <p:sp>
        <p:nvSpPr>
          <p:cNvPr id="150" name="TextBox 1"/>
          <p:cNvSpPr txBox="1"/>
          <p:nvPr/>
        </p:nvSpPr>
        <p:spPr>
          <a:xfrm>
            <a:off x="521241" y="1712029"/>
            <a:ext cx="4610596" cy="954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2800"/>
            </a:pPr>
            <a:r>
              <a:rPr dirty="0" err="1">
                <a:latin typeface="Microsoft YaHei"/>
                <a:ea typeface="Microsoft YaHei"/>
                <a:cs typeface="Microsoft YaHei"/>
                <a:sym typeface="Microsoft YaHei"/>
              </a:rPr>
              <a:t>是什么在维持星系的恒星形成？星系是如何死亡的</a:t>
            </a:r>
            <a:r>
              <a:rPr dirty="0">
                <a:latin typeface="Microsoft YaHei"/>
                <a:ea typeface="Microsoft YaHei"/>
                <a:cs typeface="Microsoft YaHei"/>
                <a:sym typeface="Microsoft YaHei"/>
              </a:rPr>
              <a:t>？</a:t>
            </a:r>
          </a:p>
        </p:txBody>
      </p:sp>
      <p:pic>
        <p:nvPicPr>
          <p:cNvPr id="151" name="Picture 2" descr="Picture 2"/>
          <p:cNvPicPr>
            <a:picLocks noChangeAspect="1"/>
          </p:cNvPicPr>
          <p:nvPr/>
        </p:nvPicPr>
        <p:blipFill>
          <a:blip r:embed="rId4"/>
          <a:stretch>
            <a:fillRect/>
          </a:stretch>
        </p:blipFill>
        <p:spPr>
          <a:xfrm>
            <a:off x="6330460" y="504000"/>
            <a:ext cx="4026814" cy="2730044"/>
          </a:xfrm>
          <a:prstGeom prst="rect">
            <a:avLst/>
          </a:prstGeom>
          <a:ln w="12700">
            <a:miter lim="400000"/>
          </a:ln>
        </p:spPr>
      </p:pic>
      <p:pic>
        <p:nvPicPr>
          <p:cNvPr id="152" name="Picture 3" descr="Picture 3"/>
          <p:cNvPicPr>
            <a:picLocks noChangeAspect="1"/>
          </p:cNvPicPr>
          <p:nvPr/>
        </p:nvPicPr>
        <p:blipFill>
          <a:blip r:embed="rId5"/>
          <a:stretch>
            <a:fillRect/>
          </a:stretch>
        </p:blipFill>
        <p:spPr>
          <a:xfrm>
            <a:off x="6589101" y="3306502"/>
            <a:ext cx="3509529" cy="2790617"/>
          </a:xfrm>
          <a:prstGeom prst="rect">
            <a:avLst/>
          </a:prstGeom>
          <a:ln w="12700">
            <a:miter lim="400000"/>
          </a:ln>
        </p:spPr>
      </p:pic>
      <p:sp>
        <p:nvSpPr>
          <p:cNvPr id="153" name="TextBox 6"/>
          <p:cNvSpPr txBox="1"/>
          <p:nvPr/>
        </p:nvSpPr>
        <p:spPr>
          <a:xfrm>
            <a:off x="9049125" y="6169580"/>
            <a:ext cx="1860388"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lvl1pPr>
          </a:lstStyle>
          <a:p>
            <a:r>
              <a:t>Chowdhury+2022</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5622F8-43B8-CC76-623F-F0FE47DD0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6568" y="746448"/>
            <a:ext cx="4816151" cy="4816151"/>
          </a:xfrm>
          <a:prstGeom prst="rect">
            <a:avLst/>
          </a:prstGeom>
        </p:spPr>
      </p:pic>
      <p:sp>
        <p:nvSpPr>
          <p:cNvPr id="4" name="TextBox 3">
            <a:extLst>
              <a:ext uri="{FF2B5EF4-FFF2-40B4-BE49-F238E27FC236}">
                <a16:creationId xmlns:a16="http://schemas.microsoft.com/office/drawing/2014/main" id="{EA17D85F-9323-153F-6778-BB521E261BC8}"/>
              </a:ext>
            </a:extLst>
          </p:cNvPr>
          <p:cNvSpPr txBox="1"/>
          <p:nvPr/>
        </p:nvSpPr>
        <p:spPr>
          <a:xfrm>
            <a:off x="9759822" y="5926886"/>
            <a:ext cx="1492897"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b="1" dirty="0">
                <a:latin typeface="Microsoft YaHei" panose="020B0503020204020204" pitchFamily="34" charset="-122"/>
                <a:ea typeface="Microsoft YaHei" panose="020B0503020204020204" pitchFamily="34" charset="-122"/>
              </a:rPr>
              <a:t>Yu+2026</a:t>
            </a:r>
          </a:p>
        </p:txBody>
      </p:sp>
      <p:sp>
        <p:nvSpPr>
          <p:cNvPr id="6" name="TextBox 5">
            <a:extLst>
              <a:ext uri="{FF2B5EF4-FFF2-40B4-BE49-F238E27FC236}">
                <a16:creationId xmlns:a16="http://schemas.microsoft.com/office/drawing/2014/main" id="{1B37076C-D9FB-3C52-B8A3-DD26F5D4C880}"/>
              </a:ext>
            </a:extLst>
          </p:cNvPr>
          <p:cNvSpPr txBox="1"/>
          <p:nvPr/>
        </p:nvSpPr>
        <p:spPr>
          <a:xfrm>
            <a:off x="177281" y="560356"/>
            <a:ext cx="4816151"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lvl="0" indent="-342900">
              <a:buFont typeface="Wingdings" pitchFamily="2" charset="2"/>
              <a:buChar char="q"/>
            </a:pPr>
            <a:r>
              <a:rPr lang="en-US" sz="2400" dirty="0">
                <a:latin typeface="Microsoft YaHei" panose="020B0503020204020204" pitchFamily="34" charset="-122"/>
                <a:ea typeface="Microsoft YaHei" panose="020B0503020204020204" pitchFamily="34" charset="-122"/>
              </a:rPr>
              <a:t>FAST </a:t>
            </a:r>
            <a:r>
              <a:rPr lang="en-US" sz="2400" dirty="0" err="1">
                <a:latin typeface="Microsoft YaHei" panose="020B0503020204020204" pitchFamily="34" charset="-122"/>
                <a:ea typeface="Microsoft YaHei" panose="020B0503020204020204" pitchFamily="34" charset="-122"/>
              </a:rPr>
              <a:t>发现了远比以往观测更广延的</a:t>
            </a:r>
            <a:r>
              <a:rPr lang="en-US" sz="2400" dirty="0">
                <a:latin typeface="Microsoft YaHei" panose="020B0503020204020204" pitchFamily="34" charset="-122"/>
                <a:ea typeface="Microsoft YaHei" panose="020B0503020204020204" pitchFamily="34" charset="-122"/>
              </a:rPr>
              <a:t> H I </a:t>
            </a:r>
            <a:r>
              <a:rPr lang="en-US" sz="2400" dirty="0" err="1">
                <a:latin typeface="Microsoft YaHei" panose="020B0503020204020204" pitchFamily="34" charset="-122"/>
                <a:ea typeface="Microsoft YaHei" panose="020B0503020204020204" pitchFamily="34" charset="-122"/>
              </a:rPr>
              <a:t>结构，覆盖整个星系群及其周围环境</a:t>
            </a:r>
            <a:r>
              <a:rPr lang="en-US" sz="2400" dirty="0">
                <a:latin typeface="Microsoft YaHei" panose="020B0503020204020204" pitchFamily="34" charset="-122"/>
                <a:ea typeface="Microsoft YaHei" panose="020B0503020204020204" pitchFamily="34" charset="-122"/>
              </a:rPr>
              <a:t>。</a:t>
            </a:r>
          </a:p>
          <a:p>
            <a:pPr marL="342900" lvl="0" indent="-34290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err="1">
                <a:latin typeface="Microsoft YaHei" panose="020B0503020204020204" pitchFamily="34" charset="-122"/>
                <a:ea typeface="Microsoft YaHei" panose="020B0503020204020204" pitchFamily="34" charset="-122"/>
              </a:rPr>
              <a:t>这些弥散</a:t>
            </a:r>
            <a:r>
              <a:rPr lang="en-US" sz="2400" dirty="0">
                <a:latin typeface="Microsoft YaHei" panose="020B0503020204020204" pitchFamily="34" charset="-122"/>
                <a:ea typeface="Microsoft YaHei" panose="020B0503020204020204" pitchFamily="34" charset="-122"/>
              </a:rPr>
              <a:t> H I </a:t>
            </a:r>
            <a:r>
              <a:rPr lang="en-US" sz="2400" dirty="0" err="1">
                <a:latin typeface="Microsoft YaHei" panose="020B0503020204020204" pitchFamily="34" charset="-122"/>
                <a:ea typeface="Microsoft YaHei" panose="020B0503020204020204" pitchFamily="34" charset="-122"/>
              </a:rPr>
              <a:t>把多个星系连接起来，形成明显的气体桥和大尺度包络</a:t>
            </a:r>
            <a:r>
              <a:rPr lang="en-US" sz="2400" dirty="0">
                <a:latin typeface="Microsoft YaHei" panose="020B0503020204020204" pitchFamily="34" charset="-122"/>
                <a:ea typeface="Microsoft YaHei" panose="020B0503020204020204" pitchFamily="34" charset="-122"/>
              </a:rPr>
              <a:t>。 </a:t>
            </a:r>
          </a:p>
          <a:p>
            <a:pPr marL="342900" lvl="0" indent="-34290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err="1">
                <a:latin typeface="Microsoft YaHei" panose="020B0503020204020204" pitchFamily="34" charset="-122"/>
                <a:ea typeface="Microsoft YaHei" panose="020B0503020204020204" pitchFamily="34" charset="-122"/>
              </a:rPr>
              <a:t>传统干涉阵主要看到高柱密度结构，而深度单天线观测揭示出大量过去遗漏的弥散气体</a:t>
            </a:r>
            <a:r>
              <a:rPr lang="en-US" sz="2400" dirty="0">
                <a:latin typeface="Microsoft YaHei" panose="020B0503020204020204" pitchFamily="34" charset="-122"/>
                <a:ea typeface="Microsoft YaHei" panose="020B0503020204020204" pitchFamily="34" charset="-122"/>
              </a:rPr>
              <a:t>。 </a:t>
            </a:r>
          </a:p>
          <a:p>
            <a:pPr marL="342900" lvl="0" indent="-342900">
              <a:buFont typeface="Wingdings" pitchFamily="2" charset="2"/>
              <a:buChar char="q"/>
            </a:pPr>
            <a:endParaRPr lang="en-US" sz="24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400" dirty="0" err="1">
                <a:latin typeface="Microsoft YaHei" panose="020B0503020204020204" pitchFamily="34" charset="-122"/>
                <a:ea typeface="Microsoft YaHei" panose="020B0503020204020204" pitchFamily="34" charset="-122"/>
              </a:rPr>
              <a:t>这些星系群际</a:t>
            </a:r>
            <a:r>
              <a:rPr lang="en-US" sz="2400" dirty="0">
                <a:latin typeface="Microsoft YaHei" panose="020B0503020204020204" pitchFamily="34" charset="-122"/>
                <a:ea typeface="Microsoft YaHei" panose="020B0503020204020204" pitchFamily="34" charset="-122"/>
              </a:rPr>
              <a:t> HI </a:t>
            </a:r>
            <a:r>
              <a:rPr lang="en-US" sz="2400" dirty="0" err="1">
                <a:latin typeface="Microsoft YaHei" panose="020B0503020204020204" pitchFamily="34" charset="-122"/>
                <a:ea typeface="Microsoft YaHei" panose="020B0503020204020204" pitchFamily="34" charset="-122"/>
              </a:rPr>
              <a:t>可能来自潮汐作用、气体剥离，也可能与更大尺度的宇宙网气体供应有关</a:t>
            </a:r>
            <a:r>
              <a:rPr lang="en-US" sz="24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229652894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F440D9-0D62-7A8B-2BB6-08E7E11DAD5A}"/>
              </a:ext>
            </a:extLst>
          </p:cNvPr>
          <p:cNvSpPr txBox="1"/>
          <p:nvPr/>
        </p:nvSpPr>
        <p:spPr>
          <a:xfrm>
            <a:off x="1946147" y="2721116"/>
            <a:ext cx="829970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0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第五部分</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：目前及未来的射电望远镜</a:t>
            </a:r>
            <a:endParaRPr kumimoji="0" 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305363924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a:extLst>
              <a:ext uri="{FF2B5EF4-FFF2-40B4-BE49-F238E27FC236}">
                <a16:creationId xmlns:a16="http://schemas.microsoft.com/office/drawing/2014/main" id="{F5553DFF-64FA-045C-84C4-3444974FE9D3}"/>
              </a:ext>
            </a:extLst>
          </p:cNvPr>
          <p:cNvPicPr>
            <a:picLocks noChangeAspect="1"/>
          </p:cNvPicPr>
          <p:nvPr/>
        </p:nvPicPr>
        <p:blipFill>
          <a:blip r:embed="rId2"/>
          <a:stretch>
            <a:fillRect/>
          </a:stretch>
        </p:blipFill>
        <p:spPr>
          <a:xfrm>
            <a:off x="1134596" y="824208"/>
            <a:ext cx="2656329" cy="1825685"/>
          </a:xfrm>
          <a:prstGeom prst="rect">
            <a:avLst/>
          </a:prstGeom>
        </p:spPr>
      </p:pic>
      <p:sp>
        <p:nvSpPr>
          <p:cNvPr id="4" name="TextBox 3">
            <a:extLst>
              <a:ext uri="{FF2B5EF4-FFF2-40B4-BE49-F238E27FC236}">
                <a16:creationId xmlns:a16="http://schemas.microsoft.com/office/drawing/2014/main" id="{5B4F40F7-D6B2-9809-6594-791927B0D1F1}"/>
              </a:ext>
            </a:extLst>
          </p:cNvPr>
          <p:cNvSpPr txBox="1"/>
          <p:nvPr/>
        </p:nvSpPr>
        <p:spPr>
          <a:xfrm>
            <a:off x="1134596" y="3134871"/>
            <a:ext cx="2656328"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solidFill>
                  <a:srgbClr val="FF0000"/>
                </a:solidFill>
                <a:latin typeface="Microsoft YaHei" panose="020B0503020204020204" pitchFamily="34" charset="-122"/>
                <a:ea typeface="Microsoft YaHei" panose="020B0503020204020204" pitchFamily="34" charset="-122"/>
              </a:rPr>
              <a:t>FAST / QTT / GBT</a:t>
            </a:r>
          </a:p>
          <a:p>
            <a:endParaRPr lang="en-US" sz="2400" dirty="0">
              <a:latin typeface="Microsoft YaHei" panose="020B0503020204020204" pitchFamily="34" charset="-122"/>
              <a:ea typeface="Microsoft YaHei" panose="020B0503020204020204" pitchFamily="34" charset="-122"/>
            </a:endParaRPr>
          </a:p>
          <a:p>
            <a:r>
              <a:rPr lang="en-US" sz="2400" dirty="0" err="1">
                <a:latin typeface="Microsoft YaHei" panose="020B0503020204020204" pitchFamily="34" charset="-122"/>
                <a:ea typeface="Microsoft YaHei" panose="020B0503020204020204" pitchFamily="34" charset="-122"/>
              </a:rPr>
              <a:t>大型单天线</a:t>
            </a:r>
            <a:br>
              <a:rPr lang="en-US" sz="2400" dirty="0">
                <a:latin typeface="Microsoft YaHei" panose="020B0503020204020204" pitchFamily="34" charset="-122"/>
                <a:ea typeface="Microsoft YaHei" panose="020B0503020204020204" pitchFamily="34" charset="-122"/>
              </a:rPr>
            </a:br>
            <a:r>
              <a:rPr lang="en-US" sz="2400" dirty="0" err="1">
                <a:latin typeface="Microsoft YaHei" panose="020B0503020204020204" pitchFamily="34" charset="-122"/>
                <a:ea typeface="Microsoft YaHei" panose="020B0503020204020204" pitchFamily="34" charset="-122"/>
              </a:rPr>
              <a:t>高灵敏度，适合总流量、弥散结构、谱线和吸收研究</a:t>
            </a:r>
            <a:r>
              <a:rPr lang="en-US" sz="2400" dirty="0">
                <a:latin typeface="Microsoft YaHei" panose="020B0503020204020204" pitchFamily="34" charset="-122"/>
                <a:ea typeface="Microsoft YaHei" panose="020B0503020204020204" pitchFamily="34" charset="-122"/>
              </a:rPr>
              <a:t>。</a:t>
            </a:r>
          </a:p>
        </p:txBody>
      </p:sp>
      <p:pic>
        <p:nvPicPr>
          <p:cNvPr id="5" name="Picture 16">
            <a:extLst>
              <a:ext uri="{FF2B5EF4-FFF2-40B4-BE49-F238E27FC236}">
                <a16:creationId xmlns:a16="http://schemas.microsoft.com/office/drawing/2014/main" id="{795CF5CD-59E0-BBDC-FF50-A5ED1034A291}"/>
              </a:ext>
            </a:extLst>
          </p:cNvPr>
          <p:cNvPicPr>
            <a:picLocks noChangeAspect="1"/>
          </p:cNvPicPr>
          <p:nvPr/>
        </p:nvPicPr>
        <p:blipFill>
          <a:blip r:embed="rId3"/>
          <a:stretch>
            <a:fillRect/>
          </a:stretch>
        </p:blipFill>
        <p:spPr>
          <a:xfrm>
            <a:off x="4612579" y="842870"/>
            <a:ext cx="3384197" cy="1825685"/>
          </a:xfrm>
          <a:prstGeom prst="rect">
            <a:avLst/>
          </a:prstGeom>
        </p:spPr>
      </p:pic>
      <p:sp>
        <p:nvSpPr>
          <p:cNvPr id="7" name="TextBox 6">
            <a:extLst>
              <a:ext uri="{FF2B5EF4-FFF2-40B4-BE49-F238E27FC236}">
                <a16:creationId xmlns:a16="http://schemas.microsoft.com/office/drawing/2014/main" id="{5A721577-EA8A-4D7F-DB5F-BCF75CC2C54A}"/>
              </a:ext>
            </a:extLst>
          </p:cNvPr>
          <p:cNvSpPr txBox="1"/>
          <p:nvPr/>
        </p:nvSpPr>
        <p:spPr>
          <a:xfrm>
            <a:off x="4612579" y="3153318"/>
            <a:ext cx="3384197"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err="1">
                <a:solidFill>
                  <a:srgbClr val="FF0000"/>
                </a:solidFill>
                <a:latin typeface="Microsoft YaHei" panose="020B0503020204020204" pitchFamily="34" charset="-122"/>
                <a:ea typeface="Microsoft YaHei" panose="020B0503020204020204" pitchFamily="34" charset="-122"/>
              </a:rPr>
              <a:t>MeerKAT</a:t>
            </a:r>
            <a:r>
              <a:rPr lang="en-US" sz="2400" dirty="0">
                <a:solidFill>
                  <a:srgbClr val="FF0000"/>
                </a:solidFill>
                <a:latin typeface="Microsoft YaHei" panose="020B0503020204020204" pitchFamily="34" charset="-122"/>
                <a:ea typeface="Microsoft YaHei" panose="020B0503020204020204" pitchFamily="34" charset="-122"/>
              </a:rPr>
              <a:t> / VLA</a:t>
            </a:r>
          </a:p>
          <a:p>
            <a:endParaRPr lang="en-US" sz="2400" dirty="0">
              <a:latin typeface="Microsoft YaHei" panose="020B0503020204020204" pitchFamily="34" charset="-122"/>
              <a:ea typeface="Microsoft YaHei" panose="020B0503020204020204" pitchFamily="34" charset="-122"/>
            </a:endParaRPr>
          </a:p>
          <a:p>
            <a:r>
              <a:rPr lang="en-US" sz="2400" dirty="0" err="1">
                <a:latin typeface="Microsoft YaHei" panose="020B0503020204020204" pitchFamily="34" charset="-122"/>
                <a:ea typeface="Microsoft YaHei" panose="020B0503020204020204" pitchFamily="34" charset="-122"/>
              </a:rPr>
              <a:t>干涉阵，高分辨率，适合解析</a:t>
            </a:r>
            <a:r>
              <a:rPr lang="en-US" sz="2400" dirty="0">
                <a:latin typeface="Microsoft YaHei" panose="020B0503020204020204" pitchFamily="34" charset="-122"/>
                <a:ea typeface="Microsoft YaHei" panose="020B0503020204020204" pitchFamily="34" charset="-122"/>
              </a:rPr>
              <a:t> HI </a:t>
            </a:r>
            <a:r>
              <a:rPr lang="en-US" sz="2400" dirty="0" err="1">
                <a:latin typeface="Microsoft YaHei" panose="020B0503020204020204" pitchFamily="34" charset="-122"/>
                <a:ea typeface="Microsoft YaHei" panose="020B0503020204020204" pitchFamily="34" charset="-122"/>
              </a:rPr>
              <a:t>形态和速度场；MeerKAT</a:t>
            </a:r>
            <a:r>
              <a:rPr lang="en-US" sz="2400" dirty="0">
                <a:latin typeface="Microsoft YaHei" panose="020B0503020204020204" pitchFamily="34" charset="-122"/>
                <a:ea typeface="Microsoft YaHei" panose="020B0503020204020204" pitchFamily="34" charset="-122"/>
              </a:rPr>
              <a:t> </a:t>
            </a:r>
            <a:r>
              <a:rPr lang="en-US" sz="2400" dirty="0" err="1">
                <a:latin typeface="Microsoft YaHei" panose="020B0503020204020204" pitchFamily="34" charset="-122"/>
                <a:ea typeface="Microsoft YaHei" panose="020B0503020204020204" pitchFamily="34" charset="-122"/>
              </a:rPr>
              <a:t>有</a:t>
            </a:r>
            <a:r>
              <a:rPr lang="en-US" sz="2400" dirty="0">
                <a:latin typeface="Microsoft YaHei" panose="020B0503020204020204" pitchFamily="34" charset="-122"/>
                <a:ea typeface="Microsoft YaHei" panose="020B0503020204020204" pitchFamily="34" charset="-122"/>
              </a:rPr>
              <a:t> 64 </a:t>
            </a:r>
            <a:r>
              <a:rPr lang="en-US" sz="2400" dirty="0" err="1">
                <a:latin typeface="Microsoft YaHei" panose="020B0503020204020204" pitchFamily="34" charset="-122"/>
                <a:ea typeface="Microsoft YaHei" panose="020B0503020204020204" pitchFamily="34" charset="-122"/>
              </a:rPr>
              <a:t>面天线、最长基线约</a:t>
            </a:r>
            <a:r>
              <a:rPr lang="en-US" sz="2400" dirty="0">
                <a:latin typeface="Microsoft YaHei" panose="020B0503020204020204" pitchFamily="34" charset="-122"/>
                <a:ea typeface="Microsoft YaHei" panose="020B0503020204020204" pitchFamily="34" charset="-122"/>
              </a:rPr>
              <a:t> 8 </a:t>
            </a:r>
            <a:r>
              <a:rPr lang="en-US" sz="2400" dirty="0" err="1">
                <a:latin typeface="Microsoft YaHei" panose="020B0503020204020204" pitchFamily="34" charset="-122"/>
                <a:ea typeface="Microsoft YaHei" panose="020B0503020204020204" pitchFamily="34" charset="-122"/>
              </a:rPr>
              <a:t>km，并将并入</a:t>
            </a:r>
            <a:r>
              <a:rPr lang="en-US" sz="2400" dirty="0">
                <a:latin typeface="Microsoft YaHei" panose="020B0503020204020204" pitchFamily="34" charset="-122"/>
                <a:ea typeface="Microsoft YaHei" panose="020B0503020204020204" pitchFamily="34" charset="-122"/>
              </a:rPr>
              <a:t> SKA-Mid。</a:t>
            </a:r>
          </a:p>
        </p:txBody>
      </p:sp>
      <p:pic>
        <p:nvPicPr>
          <p:cNvPr id="9" name="Picture 8">
            <a:extLst>
              <a:ext uri="{FF2B5EF4-FFF2-40B4-BE49-F238E27FC236}">
                <a16:creationId xmlns:a16="http://schemas.microsoft.com/office/drawing/2014/main" id="{224C7BF3-B593-D6C8-0831-3286BAF565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8431" y="824207"/>
            <a:ext cx="2698092" cy="1844348"/>
          </a:xfrm>
          <a:prstGeom prst="rect">
            <a:avLst/>
          </a:prstGeom>
        </p:spPr>
      </p:pic>
      <p:sp>
        <p:nvSpPr>
          <p:cNvPr id="11" name="TextBox 10">
            <a:extLst>
              <a:ext uri="{FF2B5EF4-FFF2-40B4-BE49-F238E27FC236}">
                <a16:creationId xmlns:a16="http://schemas.microsoft.com/office/drawing/2014/main" id="{952C7802-502B-DFCF-36FD-0D410042991A}"/>
              </a:ext>
            </a:extLst>
          </p:cNvPr>
          <p:cNvSpPr txBox="1"/>
          <p:nvPr/>
        </p:nvSpPr>
        <p:spPr>
          <a:xfrm>
            <a:off x="8818431" y="3134871"/>
            <a:ext cx="2698093"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solidFill>
                  <a:srgbClr val="FF0000"/>
                </a:solidFill>
                <a:latin typeface="Microsoft YaHei" panose="020B0503020204020204" pitchFamily="34" charset="-122"/>
                <a:ea typeface="Microsoft YaHei" panose="020B0503020204020204" pitchFamily="34" charset="-122"/>
              </a:rPr>
              <a:t>ASKAP</a:t>
            </a:r>
          </a:p>
          <a:p>
            <a:endParaRPr lang="en-US" sz="2400" dirty="0">
              <a:latin typeface="Microsoft YaHei" panose="020B0503020204020204" pitchFamily="34" charset="-122"/>
              <a:ea typeface="Microsoft YaHei" panose="020B0503020204020204" pitchFamily="34" charset="-122"/>
            </a:endParaRPr>
          </a:p>
          <a:p>
            <a:r>
              <a:rPr lang="en-US" sz="2400" dirty="0" err="1">
                <a:latin typeface="Microsoft YaHei" panose="020B0503020204020204" pitchFamily="34" charset="-122"/>
                <a:ea typeface="Microsoft YaHei" panose="020B0503020204020204" pitchFamily="34" charset="-122"/>
              </a:rPr>
              <a:t>视场大、巡天快，适合大面积</a:t>
            </a:r>
            <a:r>
              <a:rPr lang="en-US" sz="2400" dirty="0">
                <a:latin typeface="Microsoft YaHei" panose="020B0503020204020204" pitchFamily="34" charset="-122"/>
                <a:ea typeface="Microsoft YaHei" panose="020B0503020204020204" pitchFamily="34" charset="-122"/>
              </a:rPr>
              <a:t> H I 搜索；36 </a:t>
            </a:r>
            <a:r>
              <a:rPr lang="en-US" sz="2400" dirty="0" err="1">
                <a:latin typeface="Microsoft YaHei" panose="020B0503020204020204" pitchFamily="34" charset="-122"/>
                <a:ea typeface="Microsoft YaHei" panose="020B0503020204020204" pitchFamily="34" charset="-122"/>
              </a:rPr>
              <a:t>面天线配备</a:t>
            </a:r>
            <a:r>
              <a:rPr lang="en-US" sz="2400" dirty="0">
                <a:latin typeface="Microsoft YaHei" panose="020B0503020204020204" pitchFamily="34" charset="-122"/>
                <a:ea typeface="Microsoft YaHei" panose="020B0503020204020204" pitchFamily="34" charset="-122"/>
              </a:rPr>
              <a:t> phased-array </a:t>
            </a:r>
            <a:r>
              <a:rPr lang="en-US" sz="2400" dirty="0" err="1">
                <a:latin typeface="Microsoft YaHei" panose="020B0503020204020204" pitchFamily="34" charset="-122"/>
                <a:ea typeface="Microsoft YaHei" panose="020B0503020204020204" pitchFamily="34" charset="-122"/>
              </a:rPr>
              <a:t>feeds，可形成约</a:t>
            </a:r>
            <a:r>
              <a:rPr lang="en-US" sz="2400" dirty="0">
                <a:latin typeface="Microsoft YaHei" panose="020B0503020204020204" pitchFamily="34" charset="-122"/>
                <a:ea typeface="Microsoft YaHei" panose="020B0503020204020204" pitchFamily="34" charset="-122"/>
              </a:rPr>
              <a:t> 30 </a:t>
            </a:r>
            <a:r>
              <a:rPr lang="en-US" sz="2400" dirty="0" err="1">
                <a:latin typeface="Microsoft YaHei" panose="020B0503020204020204" pitchFamily="34" charset="-122"/>
                <a:ea typeface="Microsoft YaHei" panose="020B0503020204020204" pitchFamily="34" charset="-122"/>
              </a:rPr>
              <a:t>平方度视场</a:t>
            </a:r>
            <a:r>
              <a:rPr lang="en-US" sz="2400" dirty="0">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1295445446"/>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5DBAE5-D021-AA26-6747-6F497517E194}"/>
              </a:ext>
            </a:extLst>
          </p:cNvPr>
          <p:cNvSpPr txBox="1"/>
          <p:nvPr/>
        </p:nvSpPr>
        <p:spPr>
          <a:xfrm>
            <a:off x="1576874" y="1783521"/>
            <a:ext cx="9470572" cy="4401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0" indent="-285750">
              <a:buFont typeface="Wingdings" pitchFamily="2" charset="2"/>
              <a:buChar char="q"/>
            </a:pPr>
            <a:r>
              <a:rPr lang="zh-CN" altLang="en-US" sz="2800" dirty="0">
                <a:latin typeface="Microsoft YaHei" panose="020B0503020204020204" pitchFamily="34" charset="-122"/>
                <a:ea typeface="Microsoft YaHei" panose="020B0503020204020204" pitchFamily="34" charset="-122"/>
              </a:rPr>
              <a:t> </a:t>
            </a:r>
            <a:r>
              <a:rPr lang="en-US" sz="2800" dirty="0">
                <a:latin typeface="Microsoft YaHei" panose="020B0503020204020204" pitchFamily="34" charset="-122"/>
                <a:ea typeface="Microsoft YaHei" panose="020B0503020204020204" pitchFamily="34" charset="-122"/>
              </a:rPr>
              <a:t>低柱密度 HI 很难探测：需要极高表面亮度灵敏度。 </a:t>
            </a:r>
          </a:p>
          <a:p>
            <a:pPr marL="285750" lvl="0" indent="-28575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zh-CN" altLang="en-US" sz="2800" dirty="0">
                <a:latin typeface="Microsoft YaHei" panose="020B0503020204020204" pitchFamily="34" charset="-122"/>
                <a:ea typeface="Microsoft YaHei" panose="020B0503020204020204" pitchFamily="34" charset="-122"/>
              </a:rPr>
              <a:t> </a:t>
            </a:r>
            <a:r>
              <a:rPr lang="en-US" sz="2800" dirty="0" err="1">
                <a:latin typeface="Microsoft YaHei" panose="020B0503020204020204" pitchFamily="34" charset="-122"/>
                <a:ea typeface="Microsoft YaHei" panose="020B0503020204020204" pitchFamily="34" charset="-122"/>
              </a:rPr>
              <a:t>大尺度弥散结构容易被干涉阵漏掉：尤其是近邻星系</a:t>
            </a:r>
            <a:r>
              <a:rPr lang="zh-CN" altLang="en-US" sz="2800" dirty="0">
                <a:latin typeface="Microsoft YaHei" panose="020B0503020204020204" pitchFamily="34" charset="-122"/>
                <a:ea typeface="Microsoft YaHei" panose="020B0503020204020204" pitchFamily="34" charset="-122"/>
              </a:rPr>
              <a:t>、</a:t>
            </a:r>
            <a:r>
              <a:rPr lang="en-US" sz="2800" dirty="0" err="1">
                <a:latin typeface="Microsoft YaHei" panose="020B0503020204020204" pitchFamily="34" charset="-122"/>
                <a:ea typeface="Microsoft YaHei" panose="020B0503020204020204" pitchFamily="34" charset="-122"/>
              </a:rPr>
              <a:t>潮汐尾、CGM</a:t>
            </a:r>
            <a:r>
              <a:rPr lang="en-US" sz="2800" dirty="0">
                <a:latin typeface="Microsoft YaHei" panose="020B0503020204020204" pitchFamily="34" charset="-122"/>
                <a:ea typeface="Microsoft YaHei" panose="020B0503020204020204" pitchFamily="34" charset="-122"/>
              </a:rPr>
              <a:t>/IGM </a:t>
            </a:r>
            <a:r>
              <a:rPr lang="en-US" sz="2800" dirty="0" err="1">
                <a:latin typeface="Microsoft YaHei" panose="020B0503020204020204" pitchFamily="34" charset="-122"/>
                <a:ea typeface="Microsoft YaHei" panose="020B0503020204020204" pitchFamily="34" charset="-122"/>
              </a:rPr>
              <a:t>界面气体</a:t>
            </a:r>
            <a:r>
              <a:rPr lang="en-US" sz="2800" dirty="0">
                <a:latin typeface="Microsoft YaHei" panose="020B0503020204020204" pitchFamily="34" charset="-122"/>
                <a:ea typeface="Microsoft YaHei" panose="020B0503020204020204" pitchFamily="34" charset="-122"/>
              </a:rPr>
              <a:t>。 </a:t>
            </a:r>
          </a:p>
          <a:p>
            <a:pPr marL="285750" lvl="0" indent="-28575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zh-CN" altLang="en-US" sz="2800" dirty="0">
                <a:latin typeface="Microsoft YaHei" panose="020B0503020204020204" pitchFamily="34" charset="-122"/>
                <a:ea typeface="Microsoft YaHei" panose="020B0503020204020204" pitchFamily="34" charset="-122"/>
              </a:rPr>
              <a:t> </a:t>
            </a:r>
            <a:r>
              <a:rPr lang="en-US" sz="2800" dirty="0" err="1">
                <a:latin typeface="Microsoft YaHei" panose="020B0503020204020204" pitchFamily="34" charset="-122"/>
                <a:ea typeface="Microsoft YaHei" panose="020B0503020204020204" pitchFamily="34" charset="-122"/>
              </a:rPr>
              <a:t>单天线分辨率不足：能看到弥散气体，但难以解析小尺度结构和速度场</a:t>
            </a:r>
            <a:r>
              <a:rPr lang="en-US" sz="2800" dirty="0">
                <a:latin typeface="Microsoft YaHei" panose="020B0503020204020204" pitchFamily="34" charset="-122"/>
                <a:ea typeface="Microsoft YaHei" panose="020B0503020204020204" pitchFamily="34" charset="-122"/>
              </a:rPr>
              <a:t>。 </a:t>
            </a:r>
          </a:p>
          <a:p>
            <a:pPr marL="285750" lvl="0" indent="-285750">
              <a:buFont typeface="Wingdings" pitchFamily="2" charset="2"/>
              <a:buChar char="q"/>
            </a:pPr>
            <a:endParaRPr lang="en-US" sz="28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en-US" sz="2800" dirty="0" err="1">
                <a:latin typeface="Microsoft YaHei" panose="020B0503020204020204" pitchFamily="34" charset="-122"/>
                <a:ea typeface="Microsoft YaHei" panose="020B0503020204020204" pitchFamily="34" charset="-122"/>
              </a:rPr>
              <a:t>样本量仍然有限：深度成图通常只能做少数目标，难以建立统计图景</a:t>
            </a:r>
            <a:r>
              <a:rPr lang="en-US" sz="2800" dirty="0">
                <a:latin typeface="Microsoft YaHei" panose="020B0503020204020204" pitchFamily="34" charset="-122"/>
                <a:ea typeface="Microsoft YaHei" panose="020B0503020204020204" pitchFamily="34" charset="-122"/>
              </a:rPr>
              <a:t>。</a:t>
            </a:r>
          </a:p>
        </p:txBody>
      </p:sp>
      <p:sp>
        <p:nvSpPr>
          <p:cNvPr id="4" name="TextBox 3">
            <a:extLst>
              <a:ext uri="{FF2B5EF4-FFF2-40B4-BE49-F238E27FC236}">
                <a16:creationId xmlns:a16="http://schemas.microsoft.com/office/drawing/2014/main" id="{3C698CB2-D0CB-D37F-E5E3-9E3E31C4A5C0}"/>
              </a:ext>
            </a:extLst>
          </p:cNvPr>
          <p:cNvSpPr txBox="1"/>
          <p:nvPr/>
        </p:nvSpPr>
        <p:spPr>
          <a:xfrm>
            <a:off x="755780" y="673274"/>
            <a:ext cx="286232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600" b="1" u="none" strike="noStrike" cap="none" spc="0" normalizeH="0" baseline="0" dirty="0" err="1">
                <a:ln>
                  <a:noFill/>
                </a:ln>
                <a:solidFill>
                  <a:srgbClr val="FF0000"/>
                </a:solidFill>
                <a:effectLst/>
                <a:uFillTx/>
                <a:latin typeface="Microsoft YaHei" panose="020B0503020204020204" pitchFamily="34" charset="-122"/>
                <a:ea typeface="Microsoft YaHei" panose="020B0503020204020204" pitchFamily="34" charset="-122"/>
                <a:sym typeface="Times New Roman"/>
              </a:rPr>
              <a:t>但这还不够</a:t>
            </a:r>
            <a:r>
              <a:rPr kumimoji="0" lang="zh-CN" altLang="en-US" sz="3600" b="1"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rPr>
              <a:t>！</a:t>
            </a:r>
            <a:endParaRPr kumimoji="0" lang="en-US" sz="3600" b="1"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424766428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F3FDC-0963-CAA8-E0D6-FEAA71E259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10B61A2-5140-0EB2-A8B6-48F0956D483F}"/>
              </a:ext>
            </a:extLst>
          </p:cNvPr>
          <p:cNvSpPr txBox="1"/>
          <p:nvPr/>
        </p:nvSpPr>
        <p:spPr>
          <a:xfrm>
            <a:off x="284584" y="2179031"/>
            <a:ext cx="11622832" cy="4154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lvl="0" indent="-285750">
              <a:buFont typeface="Wingdings" pitchFamily="2" charset="2"/>
              <a:buChar char="q"/>
            </a:pPr>
            <a:r>
              <a:rPr lang="zh-CN" altLang="en-US" sz="2400" dirty="0">
                <a:latin typeface="Microsoft YaHei" panose="020B0503020204020204" pitchFamily="34" charset="-122"/>
                <a:ea typeface="Microsoft YaHei" panose="020B0503020204020204" pitchFamily="34" charset="-122"/>
              </a:rPr>
              <a:t> </a:t>
            </a:r>
            <a:r>
              <a:rPr lang="en-US" altLang="zh-CN" sz="2400" dirty="0">
                <a:latin typeface="Microsoft YaHei" panose="020B0503020204020204" pitchFamily="34" charset="-122"/>
                <a:ea typeface="Microsoft YaHei" panose="020B0503020204020204" pitchFamily="34" charset="-122"/>
              </a:rPr>
              <a:t>SKA-Mid </a:t>
            </a:r>
            <a:r>
              <a:rPr lang="zh-CN" altLang="en-US" sz="2400" dirty="0">
                <a:latin typeface="Microsoft YaHei" panose="020B0503020204020204" pitchFamily="34" charset="-122"/>
                <a:ea typeface="Microsoft YaHei" panose="020B0503020204020204" pitchFamily="34" charset="-122"/>
              </a:rPr>
              <a:t>将把灵敏度、分辨率和样本规模结合起来：规划包含 </a:t>
            </a:r>
            <a:r>
              <a:rPr lang="en-US" altLang="zh-CN" sz="2400" dirty="0">
                <a:latin typeface="Microsoft YaHei" panose="020B0503020204020204" pitchFamily="34" charset="-122"/>
                <a:ea typeface="Microsoft YaHei" panose="020B0503020204020204" pitchFamily="34" charset="-122"/>
              </a:rPr>
              <a:t>197 </a:t>
            </a:r>
            <a:r>
              <a:rPr lang="zh-CN" altLang="en-US" sz="2400" dirty="0">
                <a:latin typeface="Microsoft YaHei" panose="020B0503020204020204" pitchFamily="34" charset="-122"/>
                <a:ea typeface="Microsoft YaHei" panose="020B0503020204020204" pitchFamily="34" charset="-122"/>
              </a:rPr>
              <a:t>面可转动天线，频率覆盖 </a:t>
            </a:r>
            <a:r>
              <a:rPr lang="en-US" altLang="zh-CN" sz="2400" dirty="0">
                <a:latin typeface="Microsoft YaHei" panose="020B0503020204020204" pitchFamily="34" charset="-122"/>
                <a:ea typeface="Microsoft YaHei" panose="020B0503020204020204" pitchFamily="34" charset="-122"/>
              </a:rPr>
              <a:t>350 MHz–15.4 GHz</a:t>
            </a:r>
            <a:r>
              <a:rPr lang="zh-CN" altLang="en-US" sz="2400" dirty="0">
                <a:latin typeface="Microsoft YaHei" panose="020B0503020204020204" pitchFamily="34" charset="-122"/>
                <a:ea typeface="Microsoft YaHei" panose="020B0503020204020204" pitchFamily="34" charset="-122"/>
              </a:rPr>
              <a:t>，最长基线约 </a:t>
            </a:r>
            <a:r>
              <a:rPr lang="en-US" altLang="zh-CN" sz="2400" dirty="0">
                <a:latin typeface="Microsoft YaHei" panose="020B0503020204020204" pitchFamily="34" charset="-122"/>
                <a:ea typeface="Microsoft YaHei" panose="020B0503020204020204" pitchFamily="34" charset="-122"/>
              </a:rPr>
              <a:t>150 km</a:t>
            </a:r>
            <a:r>
              <a:rPr lang="zh-CN" altLang="en-US" sz="2400" dirty="0">
                <a:latin typeface="Microsoft YaHei" panose="020B0503020204020204" pitchFamily="34" charset="-122"/>
                <a:ea typeface="Microsoft YaHei" panose="020B0503020204020204" pitchFamily="34" charset="-122"/>
              </a:rPr>
              <a:t>。</a:t>
            </a:r>
            <a:endParaRPr lang="en-US" altLang="zh-CN"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endParaRPr lang="zh-CN" altLang="en-US"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zh-CN" altLang="en-US" sz="2400" dirty="0">
                <a:latin typeface="Microsoft YaHei" panose="020B0503020204020204" pitchFamily="34" charset="-122"/>
                <a:ea typeface="Microsoft YaHei" panose="020B0503020204020204" pitchFamily="34" charset="-122"/>
              </a:rPr>
              <a:t>它能把个例研究推进到大样本研究：从少数星系群</a:t>
            </a:r>
            <a:r>
              <a:rPr lang="en-US" altLang="zh-CN" sz="2400" dirty="0">
                <a:latin typeface="Microsoft YaHei" panose="020B0503020204020204" pitchFamily="34" charset="-122"/>
                <a:ea typeface="Microsoft YaHei" panose="020B0503020204020204" pitchFamily="34" charset="-122"/>
              </a:rPr>
              <a:t>/</a:t>
            </a:r>
            <a:r>
              <a:rPr lang="zh-CN" altLang="en-US" sz="2400" dirty="0">
                <a:latin typeface="Microsoft YaHei" panose="020B0503020204020204" pitchFamily="34" charset="-122"/>
                <a:ea typeface="Microsoft YaHei" panose="020B0503020204020204" pitchFamily="34" charset="-122"/>
              </a:rPr>
              <a:t>并合系统，走向系统研究 </a:t>
            </a:r>
            <a:r>
              <a:rPr lang="en-US" altLang="zh-CN" sz="2400" dirty="0">
                <a:latin typeface="Microsoft YaHei" panose="020B0503020204020204" pitchFamily="34" charset="-122"/>
                <a:ea typeface="Microsoft YaHei" panose="020B0503020204020204" pitchFamily="34" charset="-122"/>
              </a:rPr>
              <a:t>CGM</a:t>
            </a:r>
            <a:r>
              <a:rPr lang="zh-CN" altLang="en-US" sz="2400" dirty="0">
                <a:latin typeface="Microsoft YaHei" panose="020B0503020204020204" pitchFamily="34" charset="-122"/>
                <a:ea typeface="Microsoft YaHei" panose="020B0503020204020204" pitchFamily="34" charset="-122"/>
              </a:rPr>
              <a:t>、</a:t>
            </a:r>
            <a:r>
              <a:rPr lang="en-US" altLang="zh-CN" sz="2400" dirty="0">
                <a:latin typeface="Microsoft YaHei" panose="020B0503020204020204" pitchFamily="34" charset="-122"/>
                <a:ea typeface="Microsoft YaHei" panose="020B0503020204020204" pitchFamily="34" charset="-122"/>
              </a:rPr>
              <a:t>intragroup HI </a:t>
            </a:r>
            <a:r>
              <a:rPr lang="zh-CN" altLang="en-US" sz="2400" dirty="0">
                <a:latin typeface="Microsoft YaHei" panose="020B0503020204020204" pitchFamily="34" charset="-122"/>
                <a:ea typeface="Microsoft YaHei" panose="020B0503020204020204" pitchFamily="34" charset="-122"/>
              </a:rPr>
              <a:t>和环境依赖。</a:t>
            </a:r>
            <a:endParaRPr lang="en-US" altLang="zh-CN"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endParaRPr lang="zh-CN" altLang="en-US"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zh-CN" altLang="en-US" sz="2400" dirty="0">
                <a:latin typeface="Microsoft YaHei" panose="020B0503020204020204" pitchFamily="34" charset="-122"/>
                <a:ea typeface="Microsoft YaHei" panose="020B0503020204020204" pitchFamily="34" charset="-122"/>
              </a:rPr>
              <a:t>它能在更远距离上做 </a:t>
            </a:r>
            <a:r>
              <a:rPr lang="en-US" altLang="zh-CN" sz="2400" dirty="0">
                <a:latin typeface="Microsoft YaHei" panose="020B0503020204020204" pitchFamily="34" charset="-122"/>
                <a:ea typeface="Microsoft YaHei" panose="020B0503020204020204" pitchFamily="34" charset="-122"/>
              </a:rPr>
              <a:t>HI </a:t>
            </a:r>
            <a:r>
              <a:rPr lang="zh-CN" altLang="en-US" sz="2400" dirty="0">
                <a:latin typeface="Microsoft YaHei" panose="020B0503020204020204" pitchFamily="34" charset="-122"/>
                <a:ea typeface="Microsoft YaHei" panose="020B0503020204020204" pitchFamily="34" charset="-122"/>
              </a:rPr>
              <a:t>成图和统计：把低红移附近宇宙中的经验推广到更大体积、更不同环境。</a:t>
            </a:r>
            <a:endParaRPr lang="en-US" altLang="zh-CN"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endParaRPr lang="zh-CN" altLang="en-US" sz="2400" dirty="0">
              <a:latin typeface="Microsoft YaHei" panose="020B0503020204020204" pitchFamily="34" charset="-122"/>
              <a:ea typeface="Microsoft YaHei" panose="020B0503020204020204" pitchFamily="34" charset="-122"/>
            </a:endParaRPr>
          </a:p>
          <a:p>
            <a:pPr marL="285750" lvl="0" indent="-285750">
              <a:buFont typeface="Wingdings" pitchFamily="2" charset="2"/>
              <a:buChar char="q"/>
            </a:pPr>
            <a:r>
              <a:rPr lang="zh-CN" altLang="en-US" sz="2400" dirty="0">
                <a:latin typeface="Microsoft YaHei" panose="020B0503020204020204" pitchFamily="34" charset="-122"/>
                <a:ea typeface="Microsoft YaHei" panose="020B0503020204020204" pitchFamily="34" charset="-122"/>
              </a:rPr>
              <a:t>但 </a:t>
            </a:r>
            <a:r>
              <a:rPr lang="en-US" altLang="zh-CN" sz="2400" dirty="0">
                <a:latin typeface="Microsoft YaHei" panose="020B0503020204020204" pitchFamily="34" charset="-122"/>
                <a:ea typeface="Microsoft YaHei" panose="020B0503020204020204" pitchFamily="34" charset="-122"/>
              </a:rPr>
              <a:t>SKA </a:t>
            </a:r>
            <a:r>
              <a:rPr lang="zh-CN" altLang="en-US" sz="2400" dirty="0">
                <a:latin typeface="Microsoft YaHei" panose="020B0503020204020204" pitchFamily="34" charset="-122"/>
                <a:ea typeface="Microsoft YaHei" panose="020B0503020204020204" pitchFamily="34" charset="-122"/>
              </a:rPr>
              <a:t>不会完全取代 </a:t>
            </a:r>
            <a:r>
              <a:rPr lang="en-US" altLang="zh-CN" sz="2400" dirty="0">
                <a:latin typeface="Microsoft YaHei" panose="020B0503020204020204" pitchFamily="34" charset="-122"/>
                <a:ea typeface="Microsoft YaHei" panose="020B0503020204020204" pitchFamily="34" charset="-122"/>
              </a:rPr>
              <a:t>FAST</a:t>
            </a:r>
            <a:r>
              <a:rPr lang="zh-CN" altLang="en-US" sz="2400" dirty="0">
                <a:latin typeface="Microsoft YaHei" panose="020B0503020204020204" pitchFamily="34" charset="-122"/>
                <a:ea typeface="Microsoft YaHei" panose="020B0503020204020204" pitchFamily="34" charset="-122"/>
              </a:rPr>
              <a:t>：对非常弥散、近邻大角尺度 </a:t>
            </a:r>
            <a:r>
              <a:rPr lang="en-US" altLang="zh-CN" sz="2400" dirty="0">
                <a:latin typeface="Microsoft YaHei" panose="020B0503020204020204" pitchFamily="34" charset="-122"/>
                <a:ea typeface="Microsoft YaHei" panose="020B0503020204020204" pitchFamily="34" charset="-122"/>
              </a:rPr>
              <a:t>HI</a:t>
            </a:r>
            <a:r>
              <a:rPr lang="zh-CN" altLang="en-US" sz="2400" dirty="0">
                <a:latin typeface="Microsoft YaHei" panose="020B0503020204020204" pitchFamily="34" charset="-122"/>
                <a:ea typeface="Microsoft YaHei" panose="020B0503020204020204" pitchFamily="34" charset="-122"/>
              </a:rPr>
              <a:t>，单天线信息仍然关键；未来仍需要 </a:t>
            </a:r>
            <a:r>
              <a:rPr lang="en-US" altLang="zh-CN" sz="2400" dirty="0">
                <a:latin typeface="Microsoft YaHei" panose="020B0503020204020204" pitchFamily="34" charset="-122"/>
                <a:ea typeface="Microsoft YaHei" panose="020B0503020204020204" pitchFamily="34" charset="-122"/>
              </a:rPr>
              <a:t>SKA + FAST/</a:t>
            </a:r>
            <a:r>
              <a:rPr lang="zh-CN" altLang="en-US" sz="2400" dirty="0">
                <a:latin typeface="Microsoft YaHei" panose="020B0503020204020204" pitchFamily="34" charset="-122"/>
                <a:ea typeface="Microsoft YaHei" panose="020B0503020204020204" pitchFamily="34" charset="-122"/>
              </a:rPr>
              <a:t>单天线互补。</a:t>
            </a:r>
            <a:endParaRPr lang="en-US" sz="2400" dirty="0">
              <a:latin typeface="Microsoft YaHei" panose="020B0503020204020204" pitchFamily="34" charset="-122"/>
              <a:ea typeface="Microsoft YaHei" panose="020B0503020204020204" pitchFamily="34" charset="-122"/>
            </a:endParaRPr>
          </a:p>
        </p:txBody>
      </p:sp>
      <p:sp>
        <p:nvSpPr>
          <p:cNvPr id="4" name="TextBox 3">
            <a:extLst>
              <a:ext uri="{FF2B5EF4-FFF2-40B4-BE49-F238E27FC236}">
                <a16:creationId xmlns:a16="http://schemas.microsoft.com/office/drawing/2014/main" id="{953CFCC6-47BC-15CE-70D7-23C9C85A2C6E}"/>
              </a:ext>
            </a:extLst>
          </p:cNvPr>
          <p:cNvSpPr txBox="1"/>
          <p:nvPr/>
        </p:nvSpPr>
        <p:spPr>
          <a:xfrm>
            <a:off x="569168" y="523985"/>
            <a:ext cx="394595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3600" b="1" dirty="0" err="1">
                <a:solidFill>
                  <a:srgbClr val="FF0000"/>
                </a:solidFill>
                <a:latin typeface="Microsoft YaHei" panose="020B0503020204020204" pitchFamily="34" charset="-122"/>
                <a:ea typeface="Microsoft YaHei" panose="020B0503020204020204" pitchFamily="34" charset="-122"/>
              </a:rPr>
              <a:t>为什么需要</a:t>
            </a:r>
            <a:r>
              <a:rPr lang="zh-CN" altLang="en-US" sz="3600" b="1" dirty="0">
                <a:solidFill>
                  <a:srgbClr val="FF0000"/>
                </a:solidFill>
                <a:latin typeface="Microsoft YaHei" panose="020B0503020204020204" pitchFamily="34" charset="-122"/>
                <a:ea typeface="Microsoft YaHei" panose="020B0503020204020204" pitchFamily="34" charset="-122"/>
              </a:rPr>
              <a:t> </a:t>
            </a:r>
            <a:r>
              <a:rPr lang="en-US" altLang="zh-CN" sz="3600" b="1" dirty="0">
                <a:solidFill>
                  <a:srgbClr val="FF0000"/>
                </a:solidFill>
                <a:latin typeface="Microsoft YaHei" panose="020B0503020204020204" pitchFamily="34" charset="-122"/>
                <a:ea typeface="Microsoft YaHei" panose="020B0503020204020204" pitchFamily="34" charset="-122"/>
              </a:rPr>
              <a:t>SKA</a:t>
            </a:r>
            <a:r>
              <a:rPr lang="zh-CN" altLang="en-US" sz="3600" b="1" dirty="0">
                <a:solidFill>
                  <a:srgbClr val="FF0000"/>
                </a:solidFill>
                <a:latin typeface="Microsoft YaHei" panose="020B0503020204020204" pitchFamily="34" charset="-122"/>
                <a:ea typeface="Microsoft YaHei" panose="020B0503020204020204" pitchFamily="34" charset="-122"/>
              </a:rPr>
              <a:t>？</a:t>
            </a:r>
            <a:endParaRPr kumimoji="0" lang="en-US" sz="3600" b="1" u="none" strike="noStrike" cap="none" spc="0" normalizeH="0" baseline="0" dirty="0">
              <a:ln>
                <a:noFill/>
              </a:ln>
              <a:solidFill>
                <a:srgbClr val="FF0000"/>
              </a:solidFill>
              <a:effectLst/>
              <a:uFillTx/>
              <a:latin typeface="Microsoft YaHei" panose="020B0503020204020204" pitchFamily="34" charset="-122"/>
              <a:ea typeface="Microsoft YaHei" panose="020B0503020204020204" pitchFamily="34" charset="-122"/>
              <a:sym typeface="Times New Roman"/>
            </a:endParaRPr>
          </a:p>
        </p:txBody>
      </p:sp>
      <p:pic>
        <p:nvPicPr>
          <p:cNvPr id="2" name="Picture 20">
            <a:extLst>
              <a:ext uri="{FF2B5EF4-FFF2-40B4-BE49-F238E27FC236}">
                <a16:creationId xmlns:a16="http://schemas.microsoft.com/office/drawing/2014/main" id="{9ACF3092-270C-F620-A912-C1BC1891C564}"/>
              </a:ext>
            </a:extLst>
          </p:cNvPr>
          <p:cNvPicPr>
            <a:picLocks noChangeAspect="1"/>
          </p:cNvPicPr>
          <p:nvPr/>
        </p:nvPicPr>
        <p:blipFill>
          <a:blip r:embed="rId2"/>
          <a:srcRect t="41119" b="27495"/>
          <a:stretch>
            <a:fillRect/>
          </a:stretch>
        </p:blipFill>
        <p:spPr>
          <a:xfrm>
            <a:off x="5304454" y="592551"/>
            <a:ext cx="6404755" cy="1155525"/>
          </a:xfrm>
          <a:prstGeom prst="rect">
            <a:avLst/>
          </a:prstGeom>
        </p:spPr>
      </p:pic>
    </p:spTree>
    <p:extLst>
      <p:ext uri="{BB962C8B-B14F-4D97-AF65-F5344CB8AC3E}">
        <p14:creationId xmlns:p14="http://schemas.microsoft.com/office/powerpoint/2010/main" val="325223465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032C3-2FF5-206C-C7FC-3C716FE327F5}"/>
              </a:ext>
            </a:extLst>
          </p:cNvPr>
          <p:cNvSpPr txBox="1"/>
          <p:nvPr/>
        </p:nvSpPr>
        <p:spPr>
          <a:xfrm>
            <a:off x="438540" y="505122"/>
            <a:ext cx="10720872" cy="5509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sz="2200" b="1" dirty="0" err="1">
                <a:solidFill>
                  <a:srgbClr val="FF0000"/>
                </a:solidFill>
                <a:latin typeface="Microsoft YaHei" panose="020B0503020204020204" pitchFamily="34" charset="-122"/>
                <a:ea typeface="Microsoft YaHei" panose="020B0503020204020204" pitchFamily="34" charset="-122"/>
              </a:rPr>
              <a:t>总结</a:t>
            </a:r>
            <a:r>
              <a:rPr lang="zh-CN" altLang="en-US" sz="2200" b="1" dirty="0">
                <a:solidFill>
                  <a:srgbClr val="FF0000"/>
                </a:solidFill>
                <a:latin typeface="Microsoft YaHei" panose="020B0503020204020204" pitchFamily="34" charset="-122"/>
                <a:ea typeface="Microsoft YaHei" panose="020B0503020204020204" pitchFamily="34" charset="-122"/>
              </a:rPr>
              <a:t>：</a:t>
            </a:r>
            <a:r>
              <a:rPr lang="en-US" sz="2200" b="1" dirty="0" err="1">
                <a:solidFill>
                  <a:srgbClr val="FF0000"/>
                </a:solidFill>
                <a:latin typeface="Microsoft YaHei" panose="020B0503020204020204" pitchFamily="34" charset="-122"/>
                <a:ea typeface="Microsoft YaHei" panose="020B0503020204020204" pitchFamily="34" charset="-122"/>
              </a:rPr>
              <a:t>从星系到宇宙网的重子循环</a:t>
            </a:r>
            <a:endParaRPr lang="en-US" sz="2200" b="1" dirty="0">
              <a:solidFill>
                <a:srgbClr val="FF0000"/>
              </a:solidFill>
              <a:latin typeface="Microsoft YaHei" panose="020B0503020204020204" pitchFamily="34" charset="-122"/>
              <a:ea typeface="Microsoft YaHei" panose="020B0503020204020204" pitchFamily="34" charset="-122"/>
            </a:endParaRPr>
          </a:p>
          <a:p>
            <a:pPr>
              <a:buNone/>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zh-CN" alt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星系不是孤立系统，而是嵌在CGM</a:t>
            </a:r>
            <a:r>
              <a:rPr lang="en-US" sz="2200" dirty="0">
                <a:latin typeface="Microsoft YaHei" panose="020B0503020204020204" pitchFamily="34" charset="-122"/>
                <a:ea typeface="Microsoft YaHei" panose="020B0503020204020204" pitchFamily="34" charset="-122"/>
              </a:rPr>
              <a:t>/IGM/cosmic </a:t>
            </a:r>
            <a:r>
              <a:rPr lang="en-US" sz="2200" dirty="0" err="1">
                <a:latin typeface="Microsoft YaHei" panose="020B0503020204020204" pitchFamily="34" charset="-122"/>
                <a:ea typeface="Microsoft YaHei" panose="020B0503020204020204" pitchFamily="34" charset="-122"/>
              </a:rPr>
              <a:t>web中的开放生态系统</a:t>
            </a: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zh-CN" alt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CGM是连接星系与宇宙环境的关键界面，决定气体的吸积、外流、剥离与再循环</a:t>
            </a: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zh-CN" alt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HI不是CGM</a:t>
            </a:r>
            <a:r>
              <a:rPr lang="en-US" sz="2200" dirty="0">
                <a:latin typeface="Microsoft YaHei" panose="020B0503020204020204" pitchFamily="34" charset="-122"/>
                <a:ea typeface="Microsoft YaHei" panose="020B0503020204020204" pitchFamily="34" charset="-122"/>
              </a:rPr>
              <a:t>/</a:t>
            </a:r>
            <a:r>
              <a:rPr lang="en-US" sz="2200" dirty="0" err="1">
                <a:latin typeface="Microsoft YaHei" panose="020B0503020204020204" pitchFamily="34" charset="-122"/>
                <a:ea typeface="Microsoft YaHei" panose="020B0503020204020204" pitchFamily="34" charset="-122"/>
              </a:rPr>
              <a:t>IGM的主要质量成分，但能敏感示踪</a:t>
            </a:r>
            <a:r>
              <a:rPr 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冷气体、潮汐结构、群际气体和低柱密度气体</a:t>
            </a: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zh-CN" altLang="en-US" sz="2200" dirty="0">
                <a:latin typeface="Microsoft YaHei" panose="020B0503020204020204" pitchFamily="34" charset="-122"/>
                <a:ea typeface="Microsoft YaHei" panose="020B0503020204020204" pitchFamily="34" charset="-122"/>
              </a:rPr>
              <a:t> </a:t>
            </a:r>
            <a:r>
              <a:rPr lang="en-US" sz="2200" dirty="0">
                <a:latin typeface="Microsoft YaHei" panose="020B0503020204020204" pitchFamily="34" charset="-122"/>
                <a:ea typeface="Microsoft YaHei" panose="020B0503020204020204" pitchFamily="34" charset="-122"/>
              </a:rPr>
              <a:t>21-cm </a:t>
            </a:r>
            <a:r>
              <a:rPr lang="en-US" sz="2200" dirty="0" err="1">
                <a:latin typeface="Microsoft YaHei" panose="020B0503020204020204" pitchFamily="34" charset="-122"/>
                <a:ea typeface="Microsoft YaHei" panose="020B0503020204020204" pitchFamily="34" charset="-122"/>
              </a:rPr>
              <a:t>emission、absorption、UV、X-ray、FRB</a:t>
            </a:r>
            <a:r>
              <a:rPr lang="en-US" sz="2200" dirty="0">
                <a:latin typeface="Microsoft YaHei" panose="020B0503020204020204" pitchFamily="34" charset="-122"/>
                <a:ea typeface="Microsoft YaHei" panose="020B0503020204020204" pitchFamily="34" charset="-122"/>
              </a:rPr>
              <a:t> </a:t>
            </a:r>
            <a:r>
              <a:rPr lang="en-US" sz="2200" dirty="0" err="1">
                <a:latin typeface="Microsoft YaHei" panose="020B0503020204020204" pitchFamily="34" charset="-122"/>
                <a:ea typeface="Microsoft YaHei" panose="020B0503020204020204" pitchFamily="34" charset="-122"/>
              </a:rPr>
              <a:t>等方法看到的是不同气体相，必须互补使用</a:t>
            </a:r>
            <a:r>
              <a:rPr lang="en-US" sz="2200" dirty="0">
                <a:latin typeface="Microsoft YaHei" panose="020B0503020204020204" pitchFamily="34" charset="-122"/>
                <a:ea typeface="Microsoft YaHei" panose="020B0503020204020204" pitchFamily="34" charset="-122"/>
              </a:rPr>
              <a:t>。 </a:t>
            </a: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err="1">
                <a:latin typeface="Microsoft YaHei" panose="020B0503020204020204" pitchFamily="34" charset="-122"/>
                <a:ea typeface="Microsoft YaHei" panose="020B0503020204020204" pitchFamily="34" charset="-122"/>
              </a:rPr>
              <a:t>未来</a:t>
            </a:r>
            <a:r>
              <a:rPr lang="en-US" sz="2200" dirty="0">
                <a:latin typeface="Microsoft YaHei" panose="020B0503020204020204" pitchFamily="34" charset="-122"/>
                <a:ea typeface="Microsoft YaHei" panose="020B0503020204020204" pitchFamily="34" charset="-122"/>
              </a:rPr>
              <a:t> FAST/</a:t>
            </a:r>
            <a:r>
              <a:rPr lang="en-US" sz="2200" dirty="0" err="1">
                <a:latin typeface="Microsoft YaHei" panose="020B0503020204020204" pitchFamily="34" charset="-122"/>
                <a:ea typeface="Microsoft YaHei" panose="020B0503020204020204" pitchFamily="34" charset="-122"/>
              </a:rPr>
              <a:t>MeerKAT</a:t>
            </a:r>
            <a:r>
              <a:rPr lang="en-US" sz="2200" dirty="0">
                <a:latin typeface="Microsoft YaHei" panose="020B0503020204020204" pitchFamily="34" charset="-122"/>
                <a:ea typeface="Microsoft YaHei" panose="020B0503020204020204" pitchFamily="34" charset="-122"/>
              </a:rPr>
              <a:t>/ASKAP/SKA </a:t>
            </a:r>
            <a:r>
              <a:rPr lang="en-US" sz="2200" dirty="0" err="1">
                <a:latin typeface="Microsoft YaHei" panose="020B0503020204020204" pitchFamily="34" charset="-122"/>
                <a:ea typeface="Microsoft YaHei" panose="020B0503020204020204" pitchFamily="34" charset="-122"/>
              </a:rPr>
              <a:t>将把低柱密度</a:t>
            </a:r>
            <a:r>
              <a:rPr lang="en-US" sz="2200" dirty="0">
                <a:latin typeface="Microsoft YaHei" panose="020B0503020204020204" pitchFamily="34" charset="-122"/>
                <a:ea typeface="Microsoft YaHei" panose="020B0503020204020204" pitchFamily="34" charset="-122"/>
              </a:rPr>
              <a:t> HI </a:t>
            </a:r>
            <a:r>
              <a:rPr lang="en-US" sz="2200" dirty="0" err="1">
                <a:latin typeface="Microsoft YaHei" panose="020B0503020204020204" pitchFamily="34" charset="-122"/>
                <a:ea typeface="Microsoft YaHei" panose="020B0503020204020204" pitchFamily="34" charset="-122"/>
              </a:rPr>
              <a:t>从个例发现推进到系统性巡天</a:t>
            </a: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endParaRPr lang="en-US" sz="2200" dirty="0">
              <a:latin typeface="Microsoft YaHei" panose="020B0503020204020204" pitchFamily="34" charset="-122"/>
              <a:ea typeface="Microsoft YaHei" panose="020B0503020204020204" pitchFamily="34" charset="-122"/>
            </a:endParaRPr>
          </a:p>
          <a:p>
            <a:pPr marL="342900" lvl="0" indent="-342900">
              <a:buFont typeface="Wingdings" pitchFamily="2" charset="2"/>
              <a:buChar char="q"/>
            </a:pPr>
            <a:r>
              <a:rPr lang="en-US" sz="2200" dirty="0" err="1">
                <a:latin typeface="Microsoft YaHei" panose="020B0503020204020204" pitchFamily="34" charset="-122"/>
                <a:ea typeface="Microsoft YaHei" panose="020B0503020204020204" pitchFamily="34" charset="-122"/>
              </a:rPr>
              <a:t>核心问题：</a:t>
            </a:r>
            <a:r>
              <a:rPr lang="en-US" sz="2200" dirty="0" err="1">
                <a:solidFill>
                  <a:srgbClr val="FF0000"/>
                </a:solidFill>
                <a:latin typeface="Microsoft YaHei" panose="020B0503020204020204" pitchFamily="34" charset="-122"/>
                <a:ea typeface="Microsoft YaHei" panose="020B0503020204020204" pitchFamily="34" charset="-122"/>
              </a:rPr>
              <a:t>重子如何在</a:t>
            </a:r>
            <a:r>
              <a:rPr lang="en-US" sz="2200" dirty="0">
                <a:solidFill>
                  <a:srgbClr val="FF0000"/>
                </a:solidFill>
                <a:latin typeface="Microsoft YaHei" panose="020B0503020204020204" pitchFamily="34" charset="-122"/>
                <a:ea typeface="Microsoft YaHei" panose="020B0503020204020204" pitchFamily="34" charset="-122"/>
              </a:rPr>
              <a:t> cosmic web → IGM → CGM → galaxy </a:t>
            </a:r>
            <a:r>
              <a:rPr lang="en-US" sz="2200" dirty="0" err="1">
                <a:solidFill>
                  <a:srgbClr val="FF0000"/>
                </a:solidFill>
                <a:latin typeface="Microsoft YaHei" panose="020B0503020204020204" pitchFamily="34" charset="-122"/>
                <a:ea typeface="Microsoft YaHei" panose="020B0503020204020204" pitchFamily="34" charset="-122"/>
              </a:rPr>
              <a:t>之间循环，并驱动星系演化</a:t>
            </a:r>
            <a:r>
              <a:rPr lang="en-US" sz="2200" dirty="0">
                <a:solidFill>
                  <a:srgbClr val="FF0000"/>
                </a:solidFill>
                <a:latin typeface="Microsoft YaHei" panose="020B0503020204020204" pitchFamily="34" charset="-122"/>
                <a:ea typeface="Microsoft YaHei" panose="020B0503020204020204" pitchFamily="34" charset="-122"/>
              </a:rPr>
              <a:t>？</a:t>
            </a:r>
          </a:p>
        </p:txBody>
      </p:sp>
    </p:spTree>
    <p:extLst>
      <p:ext uri="{BB962C8B-B14F-4D97-AF65-F5344CB8AC3E}">
        <p14:creationId xmlns:p14="http://schemas.microsoft.com/office/powerpoint/2010/main" val="310697013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灯片编号占位符 4"/>
          <p:cNvSpPr txBox="1">
            <a:spLocks noGrp="1"/>
          </p:cNvSpPr>
          <p:nvPr>
            <p:ph type="sldNum" sz="quarter" idx="2"/>
          </p:nvPr>
        </p:nvSpPr>
        <p:spPr>
          <a:xfrm>
            <a:off x="11173459" y="6401179"/>
            <a:ext cx="180341" cy="275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pic>
        <p:nvPicPr>
          <p:cNvPr id="160" name="Picture 18" descr="Picture 18"/>
          <p:cNvPicPr>
            <a:picLocks noChangeAspect="1"/>
          </p:cNvPicPr>
          <p:nvPr/>
        </p:nvPicPr>
        <p:blipFill>
          <a:blip r:embed="rId3"/>
          <a:stretch>
            <a:fillRect/>
          </a:stretch>
        </p:blipFill>
        <p:spPr>
          <a:xfrm>
            <a:off x="7841721" y="918001"/>
            <a:ext cx="3990281" cy="4955319"/>
          </a:xfrm>
          <a:prstGeom prst="rect">
            <a:avLst/>
          </a:prstGeom>
          <a:ln w="12700">
            <a:miter lim="400000"/>
          </a:ln>
        </p:spPr>
      </p:pic>
      <p:sp>
        <p:nvSpPr>
          <p:cNvPr id="161" name="TextBox 19"/>
          <p:cNvSpPr txBox="1"/>
          <p:nvPr/>
        </p:nvSpPr>
        <p:spPr>
          <a:xfrm>
            <a:off x="6206166" y="6115305"/>
            <a:ext cx="5251938" cy="561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latin typeface="Microsoft YaHei"/>
                <a:ea typeface="Microsoft YaHei"/>
                <a:cs typeface="Microsoft YaHei"/>
                <a:sym typeface="Microsoft YaHei"/>
              </a:defRPr>
            </a:lvl1pPr>
          </a:lstStyle>
          <a:p>
            <a:pPr>
              <a:defRPr>
                <a:latin typeface="Times New Roman"/>
                <a:ea typeface="Times New Roman"/>
                <a:cs typeface="Times New Roman"/>
                <a:sym typeface="Times New Roman"/>
              </a:defRPr>
            </a:pPr>
            <a:r>
              <a:rPr dirty="0" err="1">
                <a:latin typeface="Microsoft YaHei"/>
                <a:ea typeface="Microsoft YaHei"/>
                <a:cs typeface="Microsoft YaHei"/>
                <a:sym typeface="Microsoft YaHei"/>
              </a:rPr>
              <a:t>失踪的宇宙及星系重子问题</a:t>
            </a:r>
            <a:r>
              <a:rPr dirty="0">
                <a:latin typeface="Microsoft YaHei"/>
                <a:ea typeface="Microsoft YaHei"/>
                <a:cs typeface="Microsoft YaHei"/>
                <a:sym typeface="Microsoft YaHei"/>
              </a:rPr>
              <a:t>？</a:t>
            </a:r>
          </a:p>
        </p:txBody>
      </p:sp>
      <p:sp>
        <p:nvSpPr>
          <p:cNvPr id="4" name="标题 1">
            <a:extLst>
              <a:ext uri="{FF2B5EF4-FFF2-40B4-BE49-F238E27FC236}">
                <a16:creationId xmlns:a16="http://schemas.microsoft.com/office/drawing/2014/main" id="{D887DC98-CC00-A419-9503-9D7B2AC64CE5}"/>
              </a:ext>
            </a:extLst>
          </p:cNvPr>
          <p:cNvSpPr txBox="1">
            <a:spLocks/>
          </p:cNvSpPr>
          <p:nvPr/>
        </p:nvSpPr>
        <p:spPr>
          <a:xfrm>
            <a:off x="359998" y="89999"/>
            <a:ext cx="5736003" cy="828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Helvetica"/>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9pPr>
          </a:lstStyle>
          <a:p>
            <a:pPr hangingPunct="1"/>
            <a:r>
              <a:rPr lang="zh-CN" altLang="en-US">
                <a:latin typeface="Microsoft YaHei" panose="020B0503020204020204" pitchFamily="34" charset="-122"/>
                <a:ea typeface="Microsoft YaHei" panose="020B0503020204020204" pitchFamily="34" charset="-122"/>
              </a:rPr>
              <a:t>星系形成演化的一些核心问题</a:t>
            </a:r>
            <a:endParaRPr lang="zh-CN" altLang="en-US" dirty="0">
              <a:latin typeface="Microsoft YaHei" panose="020B0503020204020204" pitchFamily="34" charset="-122"/>
              <a:ea typeface="Microsoft YaHei" panose="020B0503020204020204" pitchFamily="34" charset="-122"/>
            </a:endParaRPr>
          </a:p>
        </p:txBody>
      </p:sp>
      <p:pic>
        <p:nvPicPr>
          <p:cNvPr id="6" name="Picture 5">
            <a:extLst>
              <a:ext uri="{FF2B5EF4-FFF2-40B4-BE49-F238E27FC236}">
                <a16:creationId xmlns:a16="http://schemas.microsoft.com/office/drawing/2014/main" id="{32A068E1-9D67-C6CF-4F8F-2137902EE1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998" y="1218215"/>
            <a:ext cx="3266621" cy="4103795"/>
          </a:xfrm>
          <a:prstGeom prst="rect">
            <a:avLst/>
          </a:prstGeom>
        </p:spPr>
      </p:pic>
      <p:pic>
        <p:nvPicPr>
          <p:cNvPr id="8" name="Picture 7">
            <a:extLst>
              <a:ext uri="{FF2B5EF4-FFF2-40B4-BE49-F238E27FC236}">
                <a16:creationId xmlns:a16="http://schemas.microsoft.com/office/drawing/2014/main" id="{F7F0B4B7-54D8-0C7E-C4CE-648C2EF0C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1759" y="1879512"/>
            <a:ext cx="3501761" cy="244529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灯片编号占位符 4"/>
          <p:cNvSpPr txBox="1">
            <a:spLocks noGrp="1"/>
          </p:cNvSpPr>
          <p:nvPr>
            <p:ph type="sldNum" sz="quarter" idx="2"/>
          </p:nvPr>
        </p:nvSpPr>
        <p:spPr>
          <a:xfrm>
            <a:off x="11173459" y="6401179"/>
            <a:ext cx="180341" cy="275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pic>
        <p:nvPicPr>
          <p:cNvPr id="166" name="Picture 2" descr="Picture 2"/>
          <p:cNvPicPr>
            <a:picLocks noChangeAspect="1"/>
          </p:cNvPicPr>
          <p:nvPr/>
        </p:nvPicPr>
        <p:blipFill>
          <a:blip r:embed="rId3"/>
          <a:stretch>
            <a:fillRect/>
          </a:stretch>
        </p:blipFill>
        <p:spPr>
          <a:xfrm>
            <a:off x="406399" y="449076"/>
            <a:ext cx="11071054" cy="6169021"/>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灯片编号占位符 4"/>
          <p:cNvSpPr txBox="1">
            <a:spLocks noGrp="1"/>
          </p:cNvSpPr>
          <p:nvPr>
            <p:ph type="sldNum" sz="quarter" idx="2"/>
          </p:nvPr>
        </p:nvSpPr>
        <p:spPr>
          <a:xfrm>
            <a:off x="11173459" y="6401179"/>
            <a:ext cx="180341" cy="27546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pic>
        <p:nvPicPr>
          <p:cNvPr id="174" name="Picture 15" descr="Picture 15"/>
          <p:cNvPicPr>
            <a:picLocks noChangeAspect="1"/>
          </p:cNvPicPr>
          <p:nvPr/>
        </p:nvPicPr>
        <p:blipFill>
          <a:blip r:embed="rId3"/>
          <a:stretch>
            <a:fillRect/>
          </a:stretch>
        </p:blipFill>
        <p:spPr>
          <a:xfrm>
            <a:off x="689319" y="1700024"/>
            <a:ext cx="4610605" cy="3457951"/>
          </a:xfrm>
          <a:prstGeom prst="rect">
            <a:avLst/>
          </a:prstGeom>
          <a:ln w="12700">
            <a:miter lim="400000"/>
          </a:ln>
        </p:spPr>
      </p:pic>
      <p:sp>
        <p:nvSpPr>
          <p:cNvPr id="175" name="TextBox 16"/>
          <p:cNvSpPr txBox="1"/>
          <p:nvPr/>
        </p:nvSpPr>
        <p:spPr>
          <a:xfrm>
            <a:off x="6096000" y="5877959"/>
            <a:ext cx="4928070"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800">
                <a:latin typeface="Microsoft YaHei"/>
                <a:ea typeface="Microsoft YaHei"/>
                <a:cs typeface="Microsoft YaHei"/>
                <a:sym typeface="Microsoft YaHei"/>
              </a:defRPr>
            </a:lvl1pPr>
          </a:lstStyle>
          <a:p>
            <a:pPr>
              <a:defRPr>
                <a:latin typeface="Times New Roman"/>
                <a:ea typeface="Times New Roman"/>
                <a:cs typeface="Times New Roman"/>
                <a:sym typeface="Times New Roman"/>
              </a:defRPr>
            </a:pPr>
            <a:r>
              <a:rPr dirty="0" err="1">
                <a:latin typeface="Microsoft YaHei"/>
                <a:ea typeface="Microsoft YaHei"/>
                <a:cs typeface="Microsoft YaHei"/>
                <a:sym typeface="Microsoft YaHei"/>
              </a:rPr>
              <a:t>星系环境对星系形成的影响</a:t>
            </a:r>
            <a:r>
              <a:rPr dirty="0">
                <a:latin typeface="Microsoft YaHei"/>
                <a:ea typeface="Microsoft YaHei"/>
                <a:cs typeface="Microsoft YaHei"/>
                <a:sym typeface="Microsoft YaHei"/>
              </a:rPr>
              <a:t>？</a:t>
            </a:r>
          </a:p>
        </p:txBody>
      </p:sp>
      <p:sp>
        <p:nvSpPr>
          <p:cNvPr id="4" name="标题 1">
            <a:extLst>
              <a:ext uri="{FF2B5EF4-FFF2-40B4-BE49-F238E27FC236}">
                <a16:creationId xmlns:a16="http://schemas.microsoft.com/office/drawing/2014/main" id="{307221F0-449F-E29C-E834-63B1E6E5B990}"/>
              </a:ext>
            </a:extLst>
          </p:cNvPr>
          <p:cNvSpPr txBox="1">
            <a:spLocks/>
          </p:cNvSpPr>
          <p:nvPr/>
        </p:nvSpPr>
        <p:spPr>
          <a:xfrm>
            <a:off x="359998" y="89999"/>
            <a:ext cx="5736003" cy="828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Helvetica"/>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9pPr>
          </a:lstStyle>
          <a:p>
            <a:pPr hangingPunct="1"/>
            <a:r>
              <a:rPr lang="zh-CN" altLang="en-US" dirty="0">
                <a:latin typeface="Microsoft YaHei" panose="020B0503020204020204" pitchFamily="34" charset="-122"/>
                <a:ea typeface="Microsoft YaHei" panose="020B0503020204020204" pitchFamily="34" charset="-122"/>
              </a:rPr>
              <a:t>星系形成演化的一些核心问题</a:t>
            </a:r>
          </a:p>
        </p:txBody>
      </p:sp>
      <p:pic>
        <p:nvPicPr>
          <p:cNvPr id="6" name="Picture 5">
            <a:extLst>
              <a:ext uri="{FF2B5EF4-FFF2-40B4-BE49-F238E27FC236}">
                <a16:creationId xmlns:a16="http://schemas.microsoft.com/office/drawing/2014/main" id="{8EB80E1C-7749-5362-D62C-D2C78CBB72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9733" y="1700024"/>
            <a:ext cx="4083726" cy="338650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 name="Slide Number"/>
          <p:cNvSpPr txBox="1">
            <a:spLocks noGrp="1"/>
          </p:cNvSpPr>
          <p:nvPr>
            <p:ph type="sldNum" sz="quarter" idx="2"/>
          </p:nvPr>
        </p:nvSpPr>
        <p:spPr>
          <a:xfrm>
            <a:off x="10083800" y="6499287"/>
            <a:ext cx="127001" cy="2145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pic>
        <p:nvPicPr>
          <p:cNvPr id="180" name="LJT Lx vs SN.tiff" descr="LJT Lx vs SN.tiff"/>
          <p:cNvPicPr>
            <a:picLocks noChangeAspect="1"/>
          </p:cNvPicPr>
          <p:nvPr/>
        </p:nvPicPr>
        <p:blipFill>
          <a:blip r:embed="rId3"/>
          <a:stretch>
            <a:fillRect/>
          </a:stretch>
        </p:blipFill>
        <p:spPr>
          <a:xfrm>
            <a:off x="0" y="1837276"/>
            <a:ext cx="4432141" cy="4048822"/>
          </a:xfrm>
          <a:prstGeom prst="rect">
            <a:avLst/>
          </a:prstGeom>
          <a:ln w="12700">
            <a:miter lim="400000"/>
          </a:ln>
        </p:spPr>
      </p:pic>
      <p:pic>
        <p:nvPicPr>
          <p:cNvPr id="181" name="Image" descr="Image"/>
          <p:cNvPicPr>
            <a:picLocks noChangeAspect="1"/>
          </p:cNvPicPr>
          <p:nvPr/>
        </p:nvPicPr>
        <p:blipFill>
          <a:blip r:embed="rId4"/>
          <a:stretch>
            <a:fillRect/>
          </a:stretch>
        </p:blipFill>
        <p:spPr>
          <a:xfrm>
            <a:off x="3752708" y="5886098"/>
            <a:ext cx="4007153" cy="535047"/>
          </a:xfrm>
          <a:prstGeom prst="rect">
            <a:avLst/>
          </a:prstGeom>
          <a:ln w="12700">
            <a:miter lim="400000"/>
          </a:ln>
        </p:spPr>
      </p:pic>
      <p:sp>
        <p:nvSpPr>
          <p:cNvPr id="182" name="Li &amp; Wang (2013)"/>
          <p:cNvSpPr txBox="1"/>
          <p:nvPr/>
        </p:nvSpPr>
        <p:spPr>
          <a:xfrm>
            <a:off x="581446" y="6387260"/>
            <a:ext cx="2218555" cy="3799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2000" b="1" i="1">
                <a:uFill>
                  <a:solidFill>
                    <a:srgbClr val="FFFFFF"/>
                  </a:solidFill>
                </a:uFill>
                <a:latin typeface="Helvetica Neue"/>
                <a:ea typeface="Helvetica Neue"/>
                <a:cs typeface="Helvetica Neue"/>
                <a:sym typeface="Helvetica Neue"/>
              </a:defRPr>
            </a:lvl1pPr>
          </a:lstStyle>
          <a:p>
            <a:r>
              <a:rPr b="0" i="0" dirty="0">
                <a:latin typeface="Microsoft YaHei" panose="020B0503020204020204" pitchFamily="34" charset="-122"/>
                <a:ea typeface="Microsoft YaHei" panose="020B0503020204020204" pitchFamily="34" charset="-122"/>
              </a:rPr>
              <a:t>Li &amp; Wang (2013)</a:t>
            </a:r>
          </a:p>
        </p:txBody>
      </p:sp>
      <p:sp>
        <p:nvSpPr>
          <p:cNvPr id="183" name="Missing Stellar Feedback?"/>
          <p:cNvSpPr txBox="1"/>
          <p:nvPr/>
        </p:nvSpPr>
        <p:spPr>
          <a:xfrm>
            <a:off x="731718" y="1077779"/>
            <a:ext cx="5822913" cy="616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8" tIns="35718" rIns="35718" bIns="35718" anchor="ctr">
            <a:spAutoFit/>
          </a:bodyPr>
          <a:lstStyle>
            <a:lvl1pPr defTabSz="455414">
              <a:buClr>
                <a:srgbClr val="000000"/>
              </a:buClr>
              <a:buFont typeface="Futura Condensed"/>
              <a:defRPr sz="3600" b="1">
                <a:uFill>
                  <a:solidFill>
                    <a:srgbClr val="FFFFFF"/>
                  </a:solidFill>
                </a:uFill>
                <a:latin typeface="Helvetica Neue"/>
                <a:ea typeface="Helvetica Neue"/>
                <a:cs typeface="Helvetica Neue"/>
                <a:sym typeface="Helvetica Neue"/>
              </a:defRPr>
            </a:lvl1pPr>
          </a:lstStyle>
          <a:p>
            <a:r>
              <a:rPr dirty="0"/>
              <a:t>Missing Stellar Feedback?</a:t>
            </a:r>
          </a:p>
        </p:txBody>
      </p:sp>
      <p:sp>
        <p:nvSpPr>
          <p:cNvPr id="2" name="标题 1">
            <a:extLst>
              <a:ext uri="{FF2B5EF4-FFF2-40B4-BE49-F238E27FC236}">
                <a16:creationId xmlns:a16="http://schemas.microsoft.com/office/drawing/2014/main" id="{639E416A-7E36-0A4C-2C9C-497D13456D89}"/>
              </a:ext>
            </a:extLst>
          </p:cNvPr>
          <p:cNvSpPr txBox="1">
            <a:spLocks/>
          </p:cNvSpPr>
          <p:nvPr/>
        </p:nvSpPr>
        <p:spPr>
          <a:xfrm>
            <a:off x="359998" y="89999"/>
            <a:ext cx="5736003" cy="828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Helvetica"/>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Times New Roman"/>
                <a:ea typeface="Times New Roman"/>
                <a:cs typeface="Times New Roman"/>
                <a:sym typeface="Times New Roman"/>
              </a:defRPr>
            </a:lvl9pPr>
          </a:lstStyle>
          <a:p>
            <a:pPr hangingPunct="1"/>
            <a:r>
              <a:rPr lang="zh-CN" altLang="en-US" dirty="0">
                <a:latin typeface="Microsoft YaHei" panose="020B0503020204020204" pitchFamily="34" charset="-122"/>
                <a:ea typeface="Microsoft YaHei" panose="020B0503020204020204" pitchFamily="34" charset="-122"/>
              </a:rPr>
              <a:t>星系形成演化的一些核心问题</a:t>
            </a:r>
          </a:p>
        </p:txBody>
      </p:sp>
      <p:pic>
        <p:nvPicPr>
          <p:cNvPr id="3" name="Picture 12" descr="Picture 12">
            <a:extLst>
              <a:ext uri="{FF2B5EF4-FFF2-40B4-BE49-F238E27FC236}">
                <a16:creationId xmlns:a16="http://schemas.microsoft.com/office/drawing/2014/main" id="{E4DBD292-E991-13D3-AA29-F43E9C0D23F8}"/>
              </a:ext>
            </a:extLst>
          </p:cNvPr>
          <p:cNvPicPr>
            <a:picLocks noChangeAspect="1"/>
          </p:cNvPicPr>
          <p:nvPr/>
        </p:nvPicPr>
        <p:blipFill>
          <a:blip r:embed="rId5"/>
          <a:stretch>
            <a:fillRect/>
          </a:stretch>
        </p:blipFill>
        <p:spPr>
          <a:xfrm>
            <a:off x="5672959" y="2253825"/>
            <a:ext cx="5352768" cy="2967326"/>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586F2B-099E-B69A-F862-83720DF02279}"/>
              </a:ext>
            </a:extLst>
          </p:cNvPr>
          <p:cNvSpPr txBox="1"/>
          <p:nvPr/>
        </p:nvSpPr>
        <p:spPr>
          <a:xfrm>
            <a:off x="1313762" y="2721116"/>
            <a:ext cx="956447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000" b="1" u="none" strike="noStrike" cap="none" spc="0" normalizeH="0" baseline="0" dirty="0" err="1">
                <a:ln>
                  <a:noFill/>
                </a:ln>
                <a:solidFill>
                  <a:srgbClr val="000000"/>
                </a:solidFill>
                <a:effectLst/>
                <a:uFillTx/>
                <a:latin typeface="Microsoft YaHei" panose="020B0503020204020204" pitchFamily="34" charset="-122"/>
                <a:ea typeface="Microsoft YaHei" panose="020B0503020204020204" pitchFamily="34" charset="-122"/>
                <a:sym typeface="Times New Roman"/>
              </a:rPr>
              <a:t>第二部分</a:t>
            </a:r>
            <a:r>
              <a:rPr kumimoji="0" lang="zh-CN" alt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rPr>
              <a:t>：星系周、星系际介质及其探测</a:t>
            </a:r>
            <a:endParaRPr kumimoji="0" lang="en-US" sz="4000" b="1" u="none" strike="noStrike" cap="none" spc="0" normalizeH="0" baseline="0" dirty="0">
              <a:ln>
                <a:noFill/>
              </a:ln>
              <a:solidFill>
                <a:srgbClr val="000000"/>
              </a:solidFill>
              <a:effectLst/>
              <a:uFillTx/>
              <a:latin typeface="Microsoft YaHei" panose="020B0503020204020204" pitchFamily="34" charset="-122"/>
              <a:ea typeface="Microsoft YaHei" panose="020B0503020204020204" pitchFamily="34" charset="-122"/>
              <a:sym typeface="Times New Roman"/>
            </a:endParaRPr>
          </a:p>
        </p:txBody>
      </p:sp>
    </p:spTree>
    <p:extLst>
      <p:ext uri="{BB962C8B-B14F-4D97-AF65-F5344CB8AC3E}">
        <p14:creationId xmlns:p14="http://schemas.microsoft.com/office/powerpoint/2010/main" val="1670473108"/>
      </p:ext>
    </p:extLst>
  </p:cSld>
  <p:clrMapOvr>
    <a:masterClrMapping/>
  </p:clrMapOvr>
  <p:transition spd="med"/>
</p:sld>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等线"/>
        <a:ea typeface="等线"/>
        <a:cs typeface="等线"/>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732</TotalTime>
  <Words>1580</Words>
  <Application>Microsoft Macintosh PowerPoint</Application>
  <PresentationFormat>Widescreen</PresentationFormat>
  <Paragraphs>261</Paragraphs>
  <Slides>45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等线</vt:lpstr>
      <vt:lpstr>Microsoft YaHei</vt:lpstr>
      <vt:lpstr>Arial</vt:lpstr>
      <vt:lpstr>Futura</vt:lpstr>
      <vt:lpstr>Futura Condensed</vt:lpstr>
      <vt:lpstr>Times New Roman</vt:lpstr>
      <vt:lpstr>Wingdings</vt:lpstr>
      <vt:lpstr>Office 主题</vt:lpstr>
      <vt:lpstr>星系周介质、星系际介质与宇宙重子循环</vt:lpstr>
      <vt:lpstr>PowerPoint Presentation</vt:lpstr>
      <vt:lpstr>现代宇宙学和星系形成演化理论的成功</vt:lpstr>
      <vt:lpstr>星系形成演化的一些核心问题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Mike Mike</cp:lastModifiedBy>
  <cp:revision>34</cp:revision>
  <dcterms:modified xsi:type="dcterms:W3CDTF">2026-08-21T01:03:10Z</dcterms:modified>
</cp:coreProperties>
</file>