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handoutMasterIdLst>
    <p:handoutMasterId r:id="rId53"/>
  </p:handoutMasterIdLst>
  <p:sldIdLst>
    <p:sldId id="256" r:id="rId3"/>
    <p:sldId id="313" r:id="rId5"/>
    <p:sldId id="257" r:id="rId6"/>
    <p:sldId id="297" r:id="rId7"/>
    <p:sldId id="300" r:id="rId8"/>
    <p:sldId id="301" r:id="rId9"/>
    <p:sldId id="302" r:id="rId10"/>
    <p:sldId id="283" r:id="rId11"/>
    <p:sldId id="258" r:id="rId12"/>
    <p:sldId id="294" r:id="rId13"/>
    <p:sldId id="259" r:id="rId14"/>
    <p:sldId id="261" r:id="rId15"/>
    <p:sldId id="260" r:id="rId16"/>
    <p:sldId id="262" r:id="rId17"/>
    <p:sldId id="310" r:id="rId18"/>
    <p:sldId id="264" r:id="rId19"/>
    <p:sldId id="265" r:id="rId20"/>
    <p:sldId id="303" r:id="rId21"/>
    <p:sldId id="275" r:id="rId22"/>
    <p:sldId id="276" r:id="rId23"/>
    <p:sldId id="311" r:id="rId24"/>
    <p:sldId id="312" r:id="rId25"/>
    <p:sldId id="277" r:id="rId26"/>
    <p:sldId id="278" r:id="rId27"/>
    <p:sldId id="279" r:id="rId28"/>
    <p:sldId id="295" r:id="rId29"/>
    <p:sldId id="280" r:id="rId30"/>
    <p:sldId id="281" r:id="rId31"/>
    <p:sldId id="282" r:id="rId32"/>
    <p:sldId id="296" r:id="rId33"/>
    <p:sldId id="285" r:id="rId34"/>
    <p:sldId id="286" r:id="rId35"/>
    <p:sldId id="287" r:id="rId36"/>
    <p:sldId id="288" r:id="rId37"/>
    <p:sldId id="289" r:id="rId38"/>
    <p:sldId id="304" r:id="rId39"/>
    <p:sldId id="306" r:id="rId40"/>
    <p:sldId id="293" r:id="rId41"/>
    <p:sldId id="316" r:id="rId42"/>
    <p:sldId id="317" r:id="rId43"/>
    <p:sldId id="320" r:id="rId44"/>
    <p:sldId id="321" r:id="rId45"/>
    <p:sldId id="322" r:id="rId46"/>
    <p:sldId id="323" r:id="rId47"/>
    <p:sldId id="324" r:id="rId48"/>
    <p:sldId id="307" r:id="rId49"/>
    <p:sldId id="315" r:id="rId50"/>
    <p:sldId id="305" r:id="rId51"/>
    <p:sldId id="308" r:id="rId52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60"/>
        <p:guide pos="391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handoutMaster" Target="handoutMasters/handoutMaster1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FASHI_DR1宣传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</p:spPr>
      </p:pic>
      <p:pic>
        <p:nvPicPr>
          <p:cNvPr id="7" name="Picture 5" descr="fast_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" y="4940300"/>
            <a:ext cx="1870075" cy="1870075"/>
          </a:xfrm>
          <a:prstGeom prst="rect">
            <a:avLst/>
          </a:prstGeom>
        </p:spPr>
      </p:pic>
      <p:pic>
        <p:nvPicPr>
          <p:cNvPr id="9" name="图片 8" descr="logo-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7600" y="5806440"/>
            <a:ext cx="3267075" cy="5213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16000" y="334645"/>
            <a:ext cx="5080000" cy="379730"/>
          </a:xfrm>
          <a:prstGeom prst="rect">
            <a:avLst/>
          </a:prstGeom>
        </p:spPr>
        <p:txBody>
          <a:bodyPr>
            <a:spAutoFit/>
          </a:bodyPr>
          <a:p>
            <a:pPr marL="0" indent="0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sz="2400" b="1">
                <a:solidFill>
                  <a:srgbClr val="0F1115"/>
                </a:solidFill>
                <a:latin typeface="quote-cjk-patch"/>
                <a:ea typeface="quote-cjk-patch"/>
              </a:rPr>
              <a:t>FAST</a:t>
            </a:r>
            <a:r>
              <a:rPr lang="zh-CN" altLang="en-US" sz="2400" b="1">
                <a:solidFill>
                  <a:srgbClr val="0F1115"/>
                </a:solidFill>
                <a:latin typeface="quote-cjk-patch"/>
                <a:ea typeface="quote-cjk-patch"/>
              </a:rPr>
              <a:t>望远镜基本参数</a:t>
            </a:r>
            <a:endParaRPr lang="zh-CN" altLang="en-US" sz="2400" b="1">
              <a:solidFill>
                <a:srgbClr val="0F1115"/>
              </a:solidFill>
              <a:latin typeface="quote-cjk-patch"/>
              <a:ea typeface="quote-cjk-patch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597535" y="979170"/>
          <a:ext cx="11284585" cy="5252720"/>
        </p:xfrm>
        <a:graphic>
          <a:graphicData uri="http://schemas.openxmlformats.org/drawingml/2006/table">
            <a:tbl>
              <a:tblPr/>
              <a:tblGrid>
                <a:gridCol w="2491105"/>
                <a:gridCol w="3579495"/>
                <a:gridCol w="5213985"/>
              </a:tblGrid>
              <a:tr h="447040">
                <a:tc>
                  <a:txBody>
                    <a:bodyPr/>
                    <a:p>
                      <a:pPr algn="l"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参数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数值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说明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地理位置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</a:rPr>
                        <a:t>贵州省平塘县克度镇大窝凼</a:t>
                      </a:r>
                      <a:endParaRPr lang="zh-CN" altLang="en-US" sz="1600" b="0">
                        <a:latin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</a:rPr>
                        <a:t>天然喀斯特洼地，减少无线电干扰</a:t>
                      </a:r>
                      <a:endParaRPr lang="zh-CN" altLang="en-US" sz="1600" b="0">
                        <a:latin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6565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主动反射面口径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~500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米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</a:rPr>
                        <a:t>全球最大单口径射电望远镜</a:t>
                      </a:r>
                      <a:endParaRPr lang="zh-CN" altLang="en-US" sz="1600" b="0">
                        <a:latin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6565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有效照明口径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300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米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</a:rPr>
                        <a:t>实际参与聚焦的反射面直径（因球面需主动变形）</a:t>
                      </a:r>
                      <a:endParaRPr lang="zh-CN" altLang="en-US" sz="1600" b="0">
                        <a:latin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5930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反射面积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25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万平方米（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≈30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个足球场）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</a:rPr>
                        <a:t>巨大的集光面积决定其超高灵敏度</a:t>
                      </a:r>
                      <a:endParaRPr lang="zh-CN" altLang="en-US" sz="1600" b="0">
                        <a:latin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5930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反射面板单元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4450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块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</a:rPr>
                        <a:t>每块可主动调整位置，形成抛物面</a:t>
                      </a:r>
                      <a:endParaRPr lang="zh-CN" altLang="en-US" sz="1600" b="0">
                        <a:latin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09295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天空覆盖（天顶角）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40°</a:t>
                      </a:r>
                      <a:endParaRPr lang="en-US" altLang="zh-CN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对应赤纬覆盖范围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 -14.6° ~ +65.6°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5930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工作频率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70 MHz – 3 GHz</a:t>
                      </a:r>
                      <a:endParaRPr lang="en-US" altLang="zh-CN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覆盖低频至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L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波段，适合中性氢、脉冲星等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角分辨率（</a:t>
                      </a:r>
                      <a:r>
                        <a:rPr lang="en-US" altLang="zh-CN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L</a:t>
                      </a:r>
                      <a:r>
                        <a:rPr lang="zh-CN" alt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波段）</a:t>
                      </a:r>
                      <a:endParaRPr lang="zh-CN" altLang="en-US" sz="1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~2.9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角分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约等于满月直径的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1/10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（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L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波段约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1.4 GHz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）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5930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增益（</a:t>
                      </a:r>
                      <a:r>
                        <a:rPr lang="en-US" altLang="zh-CN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L</a:t>
                      </a:r>
                      <a:r>
                        <a:rPr lang="zh-CN" alt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波段）</a:t>
                      </a:r>
                      <a:endParaRPr lang="zh-CN" altLang="en-US" sz="1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13-17 K/Jy</a:t>
                      </a:r>
                      <a:endParaRPr lang="en-US" altLang="zh-CN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</a:rPr>
                        <a:t>灵敏度指标，数值越高探测微弱信号能力越强</a:t>
                      </a:r>
                      <a:endParaRPr lang="zh-CN" altLang="en-US" sz="1600" b="0">
                        <a:latin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5930"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1">
                          <a:latin typeface="Times New Roman" panose="02020603050405020304" charset="0"/>
                        </a:rPr>
                        <a:t>指向精度</a:t>
                      </a:r>
                      <a:endParaRPr lang="zh-CN" altLang="en-US" sz="1600" b="1">
                        <a:latin typeface="Times New Roman" panose="02020603050405020304" charset="0"/>
                      </a:endParaRPr>
                    </a:p>
                  </a:txBody>
                  <a:tcPr marL="0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~8″ – 15″</a:t>
                      </a:r>
                      <a:endParaRPr lang="en-US" altLang="zh-CN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152717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875"/>
                        </a:lnSpc>
                      </a:pP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8~15</a:t>
                      </a:r>
                      <a:r>
                        <a:rPr lang="zh-CN" alt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角秒，足以精确定位点源</a:t>
                      </a:r>
                      <a:endParaRPr lang="zh-CN" alt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52717" marR="0" marT="95567" marB="9556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005" y="187325"/>
            <a:ext cx="10109835" cy="624268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33730" y="447040"/>
            <a:ext cx="10572115" cy="577596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sz="3200" b="1">
                <a:solidFill>
                  <a:srgbClr val="0F1115"/>
                </a:solidFill>
                <a:latin typeface="quote-cjk-patch"/>
                <a:ea typeface="quote-cjk-patch"/>
              </a:rPr>
              <a:t>FAST</a:t>
            </a:r>
            <a:r>
              <a:rPr lang="zh-CN" altLang="en-US" sz="3200" b="1">
                <a:solidFill>
                  <a:srgbClr val="0F1115"/>
                </a:solidFill>
                <a:latin typeface="quote-cjk-patch"/>
                <a:ea typeface="SimSun" panose="02010600030101010101" pitchFamily="2" charset="-122"/>
              </a:rPr>
              <a:t>观测常用的观测模式：</a:t>
            </a:r>
            <a:endParaRPr lang="zh-CN" altLang="en-US" sz="3200" b="1">
              <a:solidFill>
                <a:srgbClr val="0F1115"/>
              </a:solidFill>
              <a:latin typeface="quote-cjk-patch"/>
              <a:ea typeface="quote-cjk-patch"/>
            </a:endParaRPr>
          </a:p>
          <a:p>
            <a:pPr marL="0" indent="0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跟踪（</a:t>
            </a:r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</a:rPr>
              <a:t>Tracking</a:t>
            </a: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）</a:t>
            </a:r>
            <a:r>
              <a:rPr lang="zh-CN" altLang="en-US" sz="1600" b="0" i="0">
                <a:solidFill>
                  <a:srgbClr val="0F1115"/>
                </a:solidFill>
                <a:latin typeface="quote-cjk-patch"/>
                <a:ea typeface="quote-cjk-patch"/>
              </a:rPr>
              <a:t>望远镜持续锁定并跟随一个目标源，补偿地球自转，进行长时间积分观测。适用于获取高信噪比光谱或连续成像。</a:t>
            </a:r>
            <a:endParaRPr lang="zh-CN" altLang="en-US" sz="1600" b="0" i="0">
              <a:solidFill>
                <a:srgbClr val="0F1115"/>
              </a:solidFill>
              <a:latin typeface="quote-cjk-patch"/>
              <a:ea typeface="quote-cjk-patch"/>
            </a:endParaRPr>
          </a:p>
          <a:p>
            <a:pPr marL="0" indent="0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漂移扫描（</a:t>
            </a:r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</a:rPr>
              <a:t>Drift</a:t>
            </a: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）</a:t>
            </a:r>
            <a:r>
              <a:rPr lang="zh-CN" altLang="en-US" sz="1600" b="0" i="0">
                <a:solidFill>
                  <a:srgbClr val="0F1115"/>
                </a:solidFill>
                <a:latin typeface="quote-cjk-patch"/>
                <a:ea typeface="quote-cjk-patch"/>
              </a:rPr>
              <a:t>望远镜固定指向，利用地球自转使天体扫过视场，探测器在同步方向上连续读出一维或二维数据。常用于巡天或流量校准。</a:t>
            </a:r>
            <a:endParaRPr lang="zh-CN" altLang="en-US" sz="1600" b="0" i="0">
              <a:solidFill>
                <a:srgbClr val="0F1115"/>
              </a:solidFill>
              <a:latin typeface="quote-cjk-patch"/>
              <a:ea typeface="quote-cjk-patch"/>
            </a:endParaRPr>
          </a:p>
          <a:p>
            <a:pPr marL="0" indent="0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运动中扫描（</a:t>
            </a:r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</a:rPr>
              <a:t>OnTheFlyMapping</a:t>
            </a: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，</a:t>
            </a:r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</a:rPr>
              <a:t>OTF</a:t>
            </a: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）</a:t>
            </a:r>
            <a:r>
              <a:rPr lang="zh-CN" altLang="en-US" sz="1600" b="0" i="0">
                <a:solidFill>
                  <a:srgbClr val="0F1115"/>
                </a:solidFill>
                <a:latin typeface="quote-cjk-patch"/>
                <a:ea typeface="quote-cjk-patch"/>
              </a:rPr>
              <a:t>望远镜在移动过程中连续采集数据，通过后续网格化生成图像。适合大尺度成图，效率高于逐点凝视。</a:t>
            </a:r>
            <a:endParaRPr lang="zh-CN" altLang="en-US" sz="1600" b="0" i="0">
              <a:solidFill>
                <a:srgbClr val="0F1115"/>
              </a:solidFill>
              <a:latin typeface="quote-cjk-patch"/>
              <a:ea typeface="quote-cjk-patch"/>
            </a:endParaRPr>
          </a:p>
          <a:p>
            <a:pPr marL="0" indent="0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源上源外（</a:t>
            </a:r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</a:rPr>
              <a:t>OnOff</a:t>
            </a: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）</a:t>
            </a:r>
            <a:r>
              <a:rPr lang="zh-CN" altLang="en-US" sz="1600" b="0" i="0">
                <a:solidFill>
                  <a:srgbClr val="0F1115"/>
                </a:solidFill>
                <a:latin typeface="quote-cjk-patch"/>
                <a:ea typeface="quote-cjk-patch"/>
              </a:rPr>
              <a:t>交替观测目标源（</a:t>
            </a:r>
            <a:r>
              <a:rPr lang="en-US" altLang="zh-CN" sz="1600" b="0" i="0">
                <a:solidFill>
                  <a:srgbClr val="0F1115"/>
                </a:solidFill>
                <a:latin typeface="quote-cjk-patch"/>
                <a:ea typeface="quote-cjk-patch"/>
              </a:rPr>
              <a:t>ON</a:t>
            </a:r>
            <a:r>
              <a:rPr lang="zh-CN" altLang="en-US" sz="1600" b="0" i="0">
                <a:solidFill>
                  <a:srgbClr val="0F1115"/>
                </a:solidFill>
                <a:latin typeface="quote-cjk-patch"/>
                <a:ea typeface="quote-cjk-patch"/>
              </a:rPr>
              <a:t>）和附近空白天区（</a:t>
            </a:r>
            <a:r>
              <a:rPr lang="en-US" altLang="zh-CN" sz="1600" b="0" i="0">
                <a:solidFill>
                  <a:srgbClr val="0F1115"/>
                </a:solidFill>
                <a:latin typeface="quote-cjk-patch"/>
                <a:ea typeface="quote-cjk-patch"/>
              </a:rPr>
              <a:t>OFF</a:t>
            </a:r>
            <a:r>
              <a:rPr lang="zh-CN" altLang="en-US" sz="1600" b="0" i="0">
                <a:solidFill>
                  <a:srgbClr val="0F1115"/>
                </a:solidFill>
                <a:latin typeface="quote-cjk-patch"/>
                <a:ea typeface="quote-cjk-patch"/>
              </a:rPr>
              <a:t>），通过差值扣除背景和系统噪声。是射电与毫米波波段的标准观测方式。</a:t>
            </a:r>
            <a:endParaRPr lang="zh-CN" altLang="en-US" sz="1600" b="0" i="0">
              <a:solidFill>
                <a:srgbClr val="0F1115"/>
              </a:solidFill>
              <a:latin typeface="quote-cjk-patch"/>
              <a:ea typeface="quote-cjk-patch"/>
            </a:endParaRPr>
          </a:p>
          <a:p>
            <a:pPr marL="0" indent="0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快照（</a:t>
            </a:r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</a:rPr>
              <a:t>SnapShot</a:t>
            </a:r>
            <a:r>
              <a:rPr lang="zh-CN" altLang="en-US" sz="2000" b="1">
                <a:solidFill>
                  <a:srgbClr val="0F1115"/>
                </a:solidFill>
                <a:latin typeface="quote-cjk-patch"/>
                <a:ea typeface="quote-cjk-patch"/>
              </a:rPr>
              <a:t>）</a:t>
            </a:r>
            <a:r>
              <a:rPr lang="zh-CN" altLang="en-US" sz="1600" b="0" i="0">
                <a:solidFill>
                  <a:srgbClr val="0F1115"/>
                </a:solidFill>
                <a:latin typeface="quote-cjk-patch"/>
                <a:ea typeface="quote-cjk-patch"/>
              </a:rPr>
              <a:t>在短时间内对目标进行一次短曝光观测，牺牲部分信噪比以换取高采样率或覆盖大量源。适用于变源监测或时域天文学。</a:t>
            </a:r>
            <a:endParaRPr lang="zh-CN" altLang="en-US" sz="1600" b="0" i="0">
              <a:solidFill>
                <a:srgbClr val="0F1115"/>
              </a:solidFill>
              <a:latin typeface="quote-cjk-patch"/>
              <a:ea typeface="quote-cjk-patch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6755" y="696595"/>
            <a:ext cx="5212715" cy="47758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655" y="872490"/>
            <a:ext cx="5061585" cy="488188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=MTgMD94PRibZUFmaCWrBvfpmYDpMckEreh4a2gCEqAuI15275609084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2880" y="1187450"/>
            <a:ext cx="5687695" cy="357759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4834255" y="5434330"/>
            <a:ext cx="837565" cy="4292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  <a:sym typeface="+mn-ea"/>
              </a:rPr>
              <a:t>OTF</a:t>
            </a:r>
            <a:endParaRPr lang="en-US" altLang="zh-CN" sz="2000" b="1">
              <a:solidFill>
                <a:srgbClr val="0F1115"/>
              </a:solidFill>
              <a:latin typeface="quote-cjk-patch"/>
              <a:ea typeface="quote-cjk-patch"/>
              <a:sym typeface="+mn-ea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6825615" y="5167630"/>
          <a:ext cx="2984500" cy="471805"/>
        </p:xfrm>
        <a:graphic>
          <a:graphicData uri="http://schemas.openxmlformats.org/drawingml/2006/table">
            <a:tbl>
              <a:tblPr/>
              <a:tblGrid>
                <a:gridCol w="2984500"/>
              </a:tblGrid>
              <a:tr h="471805">
                <a:tc>
                  <a:txBody>
                    <a:bodyPr/>
                    <a:p>
                      <a:pPr fontAlgn="t">
                        <a:lnSpc>
                          <a:spcPct val="150000"/>
                        </a:lnSpc>
                      </a:pPr>
                      <a:r>
                        <a:rPr lang="zh-CN" altLang="en-US" sz="20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偏转：</a:t>
                      </a:r>
                      <a:endParaRPr lang="zh-CN" altLang="en-US" sz="2000" b="1" i="0">
                        <a:solidFill>
                          <a:srgbClr val="212529"/>
                        </a:solidFill>
                        <a:latin typeface="-apple-system"/>
                        <a:ea typeface="宋体" panose="02010600030101010101" pitchFamily="2" charset="-122"/>
                      </a:endParaRPr>
                    </a:p>
                    <a:p>
                      <a:pPr fontAlgn="t">
                        <a:lnSpc>
                          <a:spcPct val="150000"/>
                        </a:lnSpc>
                      </a:pPr>
                      <a:r>
                        <a:rPr lang="en-US" altLang="zh-CN" sz="1600" b="1" i="0">
                          <a:solidFill>
                            <a:srgbClr val="212529"/>
                          </a:solidFill>
                          <a:latin typeface="-apple-system"/>
                          <a:ea typeface="-apple-system"/>
                        </a:rPr>
                        <a:t>53.4</a:t>
                      </a:r>
                      <a:r>
                        <a:rPr lang="zh-CN" altLang="en-US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度（沿着</a:t>
                      </a:r>
                      <a:r>
                        <a:rPr lang="en-US" altLang="zh-CN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RA</a:t>
                      </a:r>
                      <a:r>
                        <a:rPr lang="zh-CN" altLang="en-US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方向扫描）</a:t>
                      </a:r>
                      <a:endParaRPr lang="zh-CN" altLang="en-US" sz="1600" b="1" i="0">
                        <a:solidFill>
                          <a:srgbClr val="212529"/>
                        </a:solidFill>
                        <a:latin typeface="-apple-system"/>
                        <a:ea typeface="宋体" panose="02010600030101010101" pitchFamily="2" charset="-122"/>
                      </a:endParaRPr>
                    </a:p>
                    <a:p>
                      <a:pPr fontAlgn="t">
                        <a:lnSpc>
                          <a:spcPct val="150000"/>
                        </a:lnSpc>
                      </a:pPr>
                      <a:r>
                        <a:rPr lang="en-US" altLang="zh-CN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23.4</a:t>
                      </a:r>
                      <a:r>
                        <a:rPr lang="zh-CN" altLang="en-US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度</a:t>
                      </a:r>
                      <a:r>
                        <a:rPr lang="en-US" altLang="zh-CN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 </a:t>
                      </a:r>
                      <a:r>
                        <a:rPr lang="zh-CN" altLang="en-US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（沿着</a:t>
                      </a:r>
                      <a:r>
                        <a:rPr lang="en-US" altLang="zh-CN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DEC</a:t>
                      </a:r>
                      <a:r>
                        <a:rPr lang="zh-CN" altLang="en-US" sz="1600" b="1" i="0">
                          <a:solidFill>
                            <a:srgbClr val="212529"/>
                          </a:solidFill>
                          <a:latin typeface="-apple-system"/>
                          <a:ea typeface="宋体" panose="02010600030101010101" pitchFamily="2" charset="-122"/>
                        </a:rPr>
                        <a:t>方向扫描）</a:t>
                      </a:r>
                      <a:endParaRPr lang="zh-CN" altLang="en-US" sz="1600" b="1" i="0">
                        <a:solidFill>
                          <a:srgbClr val="212529"/>
                        </a:solidFill>
                        <a:latin typeface="-apple-system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DEE2E6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2E6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2E6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2E6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snapsho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5940" y="720725"/>
            <a:ext cx="5879465" cy="423735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627245" y="5657215"/>
            <a:ext cx="177863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solidFill>
                  <a:srgbClr val="0F1115"/>
                </a:solidFill>
                <a:latin typeface="quote-cjk-patch"/>
                <a:ea typeface="quote-cjk-patch"/>
                <a:sym typeface="+mn-ea"/>
              </a:rPr>
              <a:t>SnapShot</a:t>
            </a:r>
            <a:endParaRPr lang="en-US" altLang="zh-CN" sz="2000" b="1">
              <a:solidFill>
                <a:srgbClr val="0F1115"/>
              </a:solidFill>
              <a:latin typeface="quote-cjk-patch"/>
              <a:ea typeface="quote-cjk-patch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2845" y="0"/>
            <a:ext cx="7305675" cy="6858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133340" y="1875790"/>
            <a:ext cx="3311525" cy="4375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/>
              <a:t>https://fast.bao.ac.cn/user/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4262120" y="4989195"/>
            <a:ext cx="67005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https://fast.bao.ac.cn/static/uploadfiles/FAST_help/FAST_manual.pdf</a:t>
            </a:r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文本框 8"/>
          <p:cNvSpPr txBox="1"/>
          <p:nvPr/>
        </p:nvSpPr>
        <p:spPr>
          <a:xfrm>
            <a:off x="970915" y="849630"/>
            <a:ext cx="6965315" cy="4984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/>
              <a:t>FAST</a:t>
            </a:r>
            <a:r>
              <a:rPr lang="zh-CN" altLang="en-US" sz="3600" b="1"/>
              <a:t>数据存储：</a:t>
            </a:r>
            <a:endParaRPr lang="zh-CN" altLang="en-US" sz="3600" b="1"/>
          </a:p>
          <a:p>
            <a:pPr>
              <a:lnSpc>
                <a:spcPct val="150000"/>
              </a:lnSpc>
            </a:pPr>
            <a:r>
              <a:rPr lang="en-US" altLang="zh-CN" sz="2800"/>
              <a:t>https://fast.bao.ac.cn/cms/article/59/</a:t>
            </a:r>
            <a:endParaRPr lang="en-US" altLang="zh-CN" sz="2800"/>
          </a:p>
          <a:p>
            <a:pPr>
              <a:lnSpc>
                <a:spcPct val="150000"/>
              </a:lnSpc>
            </a:pPr>
            <a:r>
              <a:rPr lang="en-US" altLang="zh-CN" sz="2800"/>
              <a:t>FAST</a:t>
            </a:r>
            <a:r>
              <a:rPr lang="zh-CN" altLang="en-US" sz="2800"/>
              <a:t>集群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目录：</a:t>
            </a:r>
            <a:r>
              <a:rPr lang="en-US" altLang="zh-CN" sz="2800">
                <a:sym typeface="+mn-ea"/>
              </a:rPr>
              <a:t>/data31/ </a:t>
            </a:r>
            <a:r>
              <a:rPr lang="zh-CN" altLang="en-US" sz="2800">
                <a:sym typeface="+mn-ea"/>
              </a:rPr>
              <a:t>或者</a:t>
            </a:r>
            <a:r>
              <a:rPr lang="en-US" altLang="zh-CN" sz="2800">
                <a:sym typeface="+mn-ea"/>
              </a:rPr>
              <a:t> /data32/</a:t>
            </a: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r>
              <a:rPr lang="zh-CN" altLang="en-US" sz="3600"/>
              <a:t>获取数据：</a:t>
            </a:r>
            <a:endParaRPr lang="zh-CN" altLang="en-US" sz="3600"/>
          </a:p>
          <a:p>
            <a:pPr>
              <a:lnSpc>
                <a:spcPct val="150000"/>
              </a:lnSpc>
            </a:pPr>
            <a:r>
              <a:rPr lang="zh-CN" altLang="en-US" sz="2800"/>
              <a:t>通过集群直接下载，或通过硬盘的邮寄</a:t>
            </a:r>
            <a:endParaRPr lang="zh-CN" altLang="en-US" sz="280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85" y="820420"/>
            <a:ext cx="5718810" cy="52171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925" y="873125"/>
            <a:ext cx="5780405" cy="527367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24660" y="1570990"/>
            <a:ext cx="8188325" cy="20288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None/>
            </a:pPr>
            <a:r>
              <a:rPr lang="en-US" altLang="zh-CN" sz="3200" b="1">
                <a:sym typeface="+mn-ea"/>
              </a:rPr>
              <a:t>3. </a:t>
            </a:r>
            <a:r>
              <a:rPr lang="zh-CN" altLang="en-US" sz="3200" b="1">
                <a:sym typeface="+mn-ea"/>
              </a:rPr>
              <a:t>数据处理：</a:t>
            </a:r>
            <a:endParaRPr lang="zh-CN" altLang="en-US" sz="32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zh-CN" b="1">
                <a:sym typeface="+mn-ea"/>
              </a:rPr>
              <a:t>FAST</a:t>
            </a:r>
            <a:r>
              <a:rPr lang="zh-CN" altLang="en-US" b="1">
                <a:sym typeface="+mn-ea"/>
              </a:rPr>
              <a:t>数据的读取，利用</a:t>
            </a:r>
            <a:r>
              <a:rPr lang="en-US" altLang="zh-CN" b="1">
                <a:sym typeface="+mn-ea"/>
              </a:rPr>
              <a:t>HiFAST</a:t>
            </a:r>
            <a:r>
              <a:rPr lang="zh-CN" altLang="en-US" b="1">
                <a:sym typeface="+mn-ea"/>
              </a:rPr>
              <a:t>进行校准、基线拟合、驻波拟合、生成</a:t>
            </a:r>
            <a:r>
              <a:rPr lang="en-US" altLang="zh-CN" b="1">
                <a:sym typeface="+mn-ea"/>
              </a:rPr>
              <a:t>data cube</a:t>
            </a:r>
            <a:r>
              <a:rPr lang="zh-CN" altLang="en-US" b="1">
                <a:sym typeface="+mn-ea"/>
              </a:rPr>
              <a:t>，生成连续谱数据</a:t>
            </a:r>
            <a:endParaRPr lang="zh-CN" altLang="en-US"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048642"/>
            <a:ext cx="9144000" cy="2187001"/>
          </a:xfrm>
        </p:spPr>
        <p:txBody>
          <a:bodyPr anchor="ctr" anchorCtr="0">
            <a:normAutofit fontScale="90000"/>
          </a:bodyPr>
          <a:p>
            <a:pPr algn="ctr">
              <a:lnSpc>
                <a:spcPct val="150000"/>
              </a:lnSpc>
            </a:pPr>
            <a:r>
              <a:rPr lang="en-US" altLang="zh-CN" sz="67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FAST</a:t>
            </a:r>
            <a:r>
              <a:rPr lang="zh-CN" altLang="en-US" sz="67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中性氢星系巡天</a:t>
            </a:r>
            <a:br>
              <a:rPr lang="zh-CN" altLang="en-US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</a:br>
            <a:r>
              <a:rPr lang="zh-CN" altLang="en-US" sz="36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科学观测、数据处理和构建源表</a:t>
            </a:r>
            <a:endParaRPr lang="zh-CN" altLang="en-US" sz="36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929698"/>
            <a:ext cx="9144000" cy="1655762"/>
          </a:xfrm>
        </p:spPr>
        <p:txBody>
          <a:bodyPr/>
          <a:p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张传朋</a:t>
            </a:r>
            <a:endParaRPr lang="zh-CN" altLang="en-US" sz="3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en-US" altLang="zh-CN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SKA</a:t>
            </a:r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暑期学校</a:t>
            </a:r>
            <a:r>
              <a:rPr lang="en-US" altLang="zh-CN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@</a:t>
            </a:r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厦门大学</a:t>
            </a:r>
            <a:endParaRPr lang="zh-CN" alt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en-US" altLang="zh-CN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2026</a:t>
            </a:r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</a:t>
            </a:r>
            <a:r>
              <a:rPr lang="en-US" altLang="zh-CN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8</a:t>
            </a:r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月</a:t>
            </a:r>
            <a:r>
              <a:rPr lang="en-US" altLang="zh-CN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22</a:t>
            </a:r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日</a:t>
            </a:r>
            <a:endParaRPr lang="zh-CN" alt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4" name="Picture 5" descr="fast_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4940300"/>
            <a:ext cx="1870075" cy="18700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9575" y="438150"/>
            <a:ext cx="11372850" cy="59817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22145" y="128905"/>
            <a:ext cx="7434580" cy="654240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505" y="1758315"/>
            <a:ext cx="11173460" cy="317055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798695" y="1569085"/>
            <a:ext cx="2842895" cy="4305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注入点噪声：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10 ~11K</a:t>
            </a:r>
            <a:endParaRPr lang="en-US" altLang="zh-CN">
              <a:solidFill>
                <a:srgbClr val="FF0000"/>
              </a:solidFill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37" name="Group 3"/>
          <p:cNvGrpSpPr/>
          <p:nvPr/>
        </p:nvGrpSpPr>
        <p:grpSpPr>
          <a:xfrm>
            <a:off x="1243965" y="696595"/>
            <a:ext cx="9141460" cy="3129280"/>
            <a:chOff x="2577240" y="1824120"/>
            <a:chExt cx="7445160" cy="2235240"/>
          </a:xfrm>
        </p:grpSpPr>
        <p:pic>
          <p:nvPicPr>
            <p:cNvPr id="139" name="Content Placeholder 3" descr="Screenshot from 2023-09-14 16-16-49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2577240" y="1824120"/>
              <a:ext cx="7445160" cy="22352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41" name="CustomShape 6"/>
            <p:cNvSpPr/>
            <p:nvPr/>
          </p:nvSpPr>
          <p:spPr>
            <a:xfrm>
              <a:off x="8177400" y="2295720"/>
              <a:ext cx="69480" cy="134136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p>
              <a:endParaRPr lang="zh-CN" altLang="en-US"/>
            </a:p>
          </p:txBody>
        </p:sp>
      </p:grpSp>
      <p:pic>
        <p:nvPicPr>
          <p:cNvPr id="143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0" y="3993515"/>
            <a:ext cx="7477125" cy="1959610"/>
          </a:xfrm>
          <a:prstGeom prst="rect">
            <a:avLst/>
          </a:prstGeom>
          <a:ln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5910" y="0"/>
            <a:ext cx="9059545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732530" y="5949950"/>
            <a:ext cx="4053205" cy="406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/>
              <a:t>https://hifast.readthedocs.io/zh/v1.3/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886835" y="1045845"/>
            <a:ext cx="3898900" cy="4946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800" b="1">
                <a:sym typeface="+mn-ea"/>
              </a:rPr>
              <a:t>HiFAST </a:t>
            </a:r>
            <a:r>
              <a:rPr lang="zh-CN" altLang="en-US" sz="2800" b="1">
                <a:sym typeface="+mn-ea"/>
              </a:rPr>
              <a:t>数据处理流程</a:t>
            </a:r>
            <a:endParaRPr lang="zh-CN" altLang="en-US" sz="2800" b="1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5940" y="1691005"/>
            <a:ext cx="8077200" cy="416242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sz="3600"/>
              <a:t>HiFAST</a:t>
            </a:r>
            <a:r>
              <a:rPr lang="zh-CN" altLang="en-US" sz="3600"/>
              <a:t>核心模块</a:t>
            </a:r>
            <a:endParaRPr lang="zh-CN" altLang="en-US" sz="36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sz="2400" b="1"/>
              <a:t>hifast.sep</a:t>
            </a:r>
            <a:r>
              <a:rPr lang="en-US" altLang="zh-CN" sz="2400"/>
              <a:t>        #Temperature Calibration</a:t>
            </a:r>
            <a:endParaRPr lang="en-US" altLang="zh-CN" sz="2400"/>
          </a:p>
          <a:p>
            <a:r>
              <a:rPr lang="en-US" altLang="zh-CN" sz="2400" b="1"/>
              <a:t>hifast.radec</a:t>
            </a:r>
            <a:r>
              <a:rPr lang="en-US" altLang="zh-CN" sz="2400"/>
              <a:t>    #Coordinate Transformation</a:t>
            </a:r>
            <a:endParaRPr lang="en-US" altLang="zh-CN" sz="2400"/>
          </a:p>
          <a:p>
            <a:r>
              <a:rPr lang="en-US" altLang="zh-CN" sz="2400" b="1"/>
              <a:t>hifast.flux</a:t>
            </a:r>
            <a:r>
              <a:rPr lang="en-US" altLang="zh-CN" sz="2400"/>
              <a:t>       #Flux Calibration</a:t>
            </a:r>
            <a:endParaRPr lang="en-US" altLang="zh-CN" sz="2400"/>
          </a:p>
          <a:p>
            <a:r>
              <a:rPr lang="en-US" altLang="zh-CN" sz="2400" b="1"/>
              <a:t>hifast.bld</a:t>
            </a:r>
            <a:r>
              <a:rPr lang="en-US" altLang="zh-CN" sz="2400"/>
              <a:t>        #Baseline fitting</a:t>
            </a:r>
            <a:endParaRPr lang="en-US" altLang="zh-CN" sz="2400"/>
          </a:p>
          <a:p>
            <a:r>
              <a:rPr lang="en-US" altLang="zh-CN" sz="2400" b="1"/>
              <a:t>hifast.ref</a:t>
            </a:r>
            <a:r>
              <a:rPr lang="en-US" altLang="zh-CN" sz="2400"/>
              <a:t>         #off-source subtraction</a:t>
            </a:r>
            <a:endParaRPr lang="en-US" altLang="zh-CN" sz="2400"/>
          </a:p>
          <a:p>
            <a:r>
              <a:rPr lang="en-US" altLang="zh-CN" sz="2400" b="1"/>
              <a:t>hifast.rfi</a:t>
            </a:r>
            <a:r>
              <a:rPr lang="en-US" altLang="zh-CN" sz="2400"/>
              <a:t>          #RFI flagging</a:t>
            </a:r>
            <a:endParaRPr lang="en-US" altLang="zh-CN" sz="2400"/>
          </a:p>
          <a:p>
            <a:r>
              <a:rPr lang="en-US" altLang="zh-CN" sz="2400" b="1"/>
              <a:t>hifast.sw</a:t>
            </a:r>
            <a:r>
              <a:rPr lang="en-US" altLang="zh-CN" sz="2400"/>
              <a:t>         #Standing Wave Removal</a:t>
            </a:r>
            <a:endParaRPr lang="en-US" altLang="zh-CN" sz="2400"/>
          </a:p>
          <a:p>
            <a:r>
              <a:rPr lang="en-US" altLang="zh-CN" sz="2400" b="1"/>
              <a:t>hifast.multi</a:t>
            </a:r>
            <a:r>
              <a:rPr lang="en-US" altLang="zh-CN" sz="2400"/>
              <a:t>     #Multi-step Operations (Doppler Correction, etc)</a:t>
            </a:r>
            <a:endParaRPr lang="en-US" altLang="zh-CN" sz="2400"/>
          </a:p>
          <a:p>
            <a:r>
              <a:rPr lang="en-US" altLang="zh-CN" sz="2400" b="1"/>
              <a:t>hifast.cube</a:t>
            </a:r>
            <a:r>
              <a:rPr lang="en-US" altLang="zh-CN" sz="2400"/>
              <a:t>      #Regridding</a:t>
            </a:r>
            <a:endParaRPr lang="en-US" altLang="zh-CN" sz="24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223770" y="342900"/>
            <a:ext cx="7378065" cy="2414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200000"/>
              </a:lnSpc>
            </a:pPr>
            <a:r>
              <a:rPr lang="zh-CN" altLang="en-US" sz="2800" b="1">
                <a:sym typeface="+mn-ea"/>
              </a:rPr>
              <a:t>生成连续谱数据</a:t>
            </a:r>
            <a:r>
              <a:rPr lang="en-US" altLang="zh-CN" sz="2800" b="1">
                <a:sym typeface="+mn-ea"/>
              </a:rPr>
              <a:t>:</a:t>
            </a:r>
            <a:endParaRPr lang="en-US" altLang="zh-CN" sz="2800" b="1"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>
                <a:sym typeface="+mn-ea"/>
              </a:rPr>
              <a:t>在做过流量定标的数据上（保留连续谱基线），</a:t>
            </a:r>
            <a:endParaRPr lang="en-US" altLang="zh-CN"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，需要</a:t>
            </a:r>
            <a:r>
              <a:rPr lang="en-US" altLang="zh-CN">
                <a:sym typeface="+mn-ea"/>
              </a:rPr>
              <a:t>flag</a:t>
            </a:r>
            <a:r>
              <a:rPr lang="zh-CN" altLang="en-US">
                <a:sym typeface="+mn-ea"/>
              </a:rPr>
              <a:t>和扣除干扰和</a:t>
            </a:r>
            <a:r>
              <a:rPr lang="en-US" altLang="zh-CN">
                <a:sym typeface="+mn-ea"/>
              </a:rPr>
              <a:t>HI</a:t>
            </a:r>
            <a:r>
              <a:rPr lang="zh-CN" altLang="en-US">
                <a:sym typeface="+mn-ea"/>
              </a:rPr>
              <a:t>信号，</a:t>
            </a:r>
            <a:endParaRPr lang="zh-CN" altLang="en-US"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，对剩下的</a:t>
            </a:r>
            <a:r>
              <a:rPr lang="en-US" altLang="zh-CN">
                <a:sym typeface="+mn-ea"/>
              </a:rPr>
              <a:t>channel</a:t>
            </a:r>
            <a:r>
              <a:rPr lang="zh-CN" altLang="en-US">
                <a:sym typeface="+mn-ea"/>
              </a:rPr>
              <a:t>进行合并，得到一个</a:t>
            </a:r>
            <a:r>
              <a:rPr lang="en-US" altLang="zh-CN">
                <a:sym typeface="+mn-ea"/>
              </a:rPr>
              <a:t>2D</a:t>
            </a:r>
            <a:r>
              <a:rPr lang="zh-CN" altLang="en-US">
                <a:sym typeface="+mn-ea"/>
              </a:rPr>
              <a:t>的</a:t>
            </a:r>
            <a:r>
              <a:rPr lang="en-US" altLang="zh-CN">
                <a:sym typeface="+mn-ea"/>
              </a:rPr>
              <a:t>RA-DEC</a:t>
            </a:r>
            <a:r>
              <a:rPr lang="zh-CN" altLang="en-US">
                <a:sym typeface="+mn-ea"/>
              </a:rPr>
              <a:t>分布图</a:t>
            </a:r>
            <a:endParaRPr lang="zh-CN" altLang="en-US">
              <a:sym typeface="+mn-ea"/>
            </a:endParaRPr>
          </a:p>
        </p:txBody>
      </p:sp>
      <p:pic>
        <p:nvPicPr>
          <p:cNvPr id="139" name="Content Placeholder 3" descr="Screenshot from 2023-09-14 16-16-49"/>
          <p:cNvPicPr/>
          <p:nvPr/>
        </p:nvPicPr>
        <p:blipFill>
          <a:blip r:embed="rId1"/>
          <a:stretch>
            <a:fillRect/>
          </a:stretch>
        </p:blipFill>
        <p:spPr>
          <a:xfrm>
            <a:off x="1455420" y="3217545"/>
            <a:ext cx="9141460" cy="3129280"/>
          </a:xfrm>
          <a:prstGeom prst="rect">
            <a:avLst/>
          </a:prstGeom>
          <a:ln>
            <a:noFill/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02030" y="798830"/>
            <a:ext cx="10156190" cy="29051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None/>
            </a:pPr>
            <a:r>
              <a:rPr lang="en-US" altLang="zh-CN" sz="3200" b="1">
                <a:sym typeface="+mn-ea"/>
              </a:rPr>
              <a:t>4. </a:t>
            </a:r>
            <a:r>
              <a:rPr lang="zh-CN" altLang="en-US" sz="3200" b="1">
                <a:sym typeface="+mn-ea"/>
              </a:rPr>
              <a:t>构建源表：</a:t>
            </a:r>
            <a:endParaRPr lang="zh-CN" altLang="en-US" sz="32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endParaRPr lang="zh-CN" altLang="en-US" sz="20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2000" b="1">
                <a:sym typeface="+mn-ea"/>
              </a:rPr>
              <a:t>用</a:t>
            </a:r>
            <a:r>
              <a:rPr lang="en-US" altLang="zh-CN" sz="2000" b="1">
                <a:sym typeface="+mn-ea"/>
              </a:rPr>
              <a:t>aegean</a:t>
            </a:r>
            <a:r>
              <a:rPr lang="zh-CN" altLang="en-US" sz="2000" b="1">
                <a:sym typeface="+mn-ea"/>
              </a:rPr>
              <a:t>提取连续谱源表，用</a:t>
            </a:r>
            <a:r>
              <a:rPr lang="en-US" altLang="zh-CN" sz="2000" b="1">
                <a:sym typeface="+mn-ea"/>
              </a:rPr>
              <a:t>sofia</a:t>
            </a:r>
            <a:r>
              <a:rPr lang="zh-CN" altLang="en-US" sz="2000" b="1">
                <a:sym typeface="+mn-ea"/>
              </a:rPr>
              <a:t>提取</a:t>
            </a:r>
            <a:r>
              <a:rPr lang="en-US" altLang="zh-CN" sz="2000" b="1">
                <a:sym typeface="+mn-ea"/>
              </a:rPr>
              <a:t>HI</a:t>
            </a:r>
            <a:r>
              <a:rPr lang="zh-CN" altLang="en-US" sz="2000" b="1">
                <a:sym typeface="+mn-ea"/>
              </a:rPr>
              <a:t>源表，用</a:t>
            </a:r>
            <a:r>
              <a:rPr lang="en-US" altLang="zh-CN" sz="2000" b="1">
                <a:sym typeface="+mn-ea"/>
              </a:rPr>
              <a:t>busyfit</a:t>
            </a:r>
            <a:r>
              <a:rPr lang="zh-CN" altLang="en-US" sz="2000" b="1">
                <a:sym typeface="+mn-ea"/>
              </a:rPr>
              <a:t>做谱线拟合，用</a:t>
            </a:r>
            <a:r>
              <a:rPr lang="en-US" altLang="zh-CN" sz="2000" b="1">
                <a:sym typeface="+mn-ea"/>
              </a:rPr>
              <a:t>CF4</a:t>
            </a:r>
            <a:r>
              <a:rPr lang="zh-CN" altLang="en-US" sz="2000" b="1">
                <a:sym typeface="+mn-ea"/>
              </a:rPr>
              <a:t>计算距离，用公式计算质量，用</a:t>
            </a:r>
            <a:r>
              <a:rPr lang="en-US" altLang="zh-CN" sz="2000" b="1">
                <a:sym typeface="+mn-ea"/>
              </a:rPr>
              <a:t>topcat</a:t>
            </a:r>
            <a:r>
              <a:rPr lang="zh-CN" altLang="en-US" sz="2000" b="1">
                <a:sym typeface="+mn-ea"/>
              </a:rPr>
              <a:t>交叉源表</a:t>
            </a:r>
            <a:r>
              <a:rPr lang="zh-CN" sz="2000" b="1">
                <a:sym typeface="+mn-ea"/>
              </a:rPr>
              <a:t>和</a:t>
            </a:r>
            <a:r>
              <a:rPr lang="zh-CN" altLang="en-US" sz="2000" b="1">
                <a:sym typeface="+mn-ea"/>
              </a:rPr>
              <a:t>展示数据</a:t>
            </a:r>
            <a:endParaRPr lang="zh-CN" altLang="en-US" sz="2000" b="1"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02030" y="591820"/>
            <a:ext cx="4509135" cy="414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800" b="1">
                <a:sym typeface="+mn-ea"/>
              </a:rPr>
              <a:t>用</a:t>
            </a:r>
            <a:r>
              <a:rPr lang="en-US" altLang="zh-CN" sz="2800" b="1">
                <a:sym typeface="+mn-ea"/>
              </a:rPr>
              <a:t>aegean</a:t>
            </a:r>
            <a:r>
              <a:rPr lang="zh-CN" altLang="en-US" sz="2800" b="1">
                <a:sym typeface="+mn-ea"/>
              </a:rPr>
              <a:t>提取连续谱源表</a:t>
            </a:r>
            <a:endParaRPr lang="zh-CN" altLang="en-US" sz="2800" b="1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005" y="135953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下载地址：</a:t>
            </a:r>
            <a:r>
              <a:rPr lang="en-US" altLang="zh-CN"/>
              <a:t>https://github.com/PaulHancock/Aegean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85495" y="1921510"/>
            <a:ext cx="9864725" cy="273812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b="1" i="0">
                <a:solidFill>
                  <a:srgbClr val="1F2328"/>
                </a:solidFill>
                <a:latin typeface="ui-monospace"/>
                <a:ea typeface="ui-monospace"/>
              </a:rPr>
              <a:t>BANE</a:t>
            </a:r>
            <a:r>
              <a:rPr lang="en-US" altLang="zh-CN" sz="1900" b="0" i="0">
                <a:solidFill>
                  <a:srgbClr val="1F2328"/>
                </a:solidFill>
                <a:latin typeface="Mona Sans VF"/>
                <a:ea typeface="Mona Sans VF"/>
              </a:rPr>
              <a:t> - The Background and Noise Estimation tool. For providing high quality background and noise images for use with Aegean, at a small fraction of the cost of a full box-car smooth.</a:t>
            </a:r>
            <a:endParaRPr lang="en-US" altLang="zh-CN" sz="1900" b="0" i="0">
              <a:solidFill>
                <a:srgbClr val="1F2328"/>
              </a:solidFill>
              <a:latin typeface="Mona Sans VF"/>
              <a:ea typeface="Mona Sans VF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endParaRPr lang="en-US" altLang="zh-CN" sz="1900" b="0" i="0">
              <a:solidFill>
                <a:srgbClr val="1F2328"/>
              </a:solidFill>
              <a:latin typeface="Mona Sans VF"/>
              <a:ea typeface="Mona Sans VF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1900" b="1">
                <a:solidFill>
                  <a:srgbClr val="1F2328"/>
                </a:solidFill>
                <a:latin typeface="ui-monospace"/>
                <a:ea typeface="ui-monospace"/>
                <a:sym typeface="+mn-ea"/>
              </a:rPr>
              <a:t>aegean</a:t>
            </a:r>
            <a:r>
              <a:rPr lang="en-US" altLang="zh-CN" sz="1900">
                <a:solidFill>
                  <a:srgbClr val="1F2328"/>
                </a:solidFill>
                <a:latin typeface="Mona Sans VF"/>
                <a:ea typeface="Mona Sans VF"/>
                <a:sym typeface="+mn-ea"/>
              </a:rPr>
              <a:t> - The Aegean source finding program. All your radio astronomy source finding needs in one spiffy program.</a:t>
            </a:r>
            <a:endParaRPr lang="en-US" altLang="zh-CN" sz="1900" b="0" i="0">
              <a:solidFill>
                <a:srgbClr val="1F2328"/>
              </a:solidFill>
              <a:latin typeface="Mona Sans VF"/>
              <a:ea typeface="Mona Sans VF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endParaRPr lang="en-US" altLang="zh-CN" sz="1900" b="0" i="0">
              <a:solidFill>
                <a:srgbClr val="1F2328"/>
              </a:solidFill>
              <a:latin typeface="Mona Sans VF"/>
              <a:ea typeface="Mona Sans VF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1900" b="0" i="0">
                <a:solidFill>
                  <a:srgbClr val="1F2328"/>
                </a:solidFill>
                <a:latin typeface="Mona Sans VF"/>
                <a:ea typeface="SimSun" panose="02010600030101010101" pitchFamily="2" charset="-122"/>
              </a:rPr>
              <a:t>Paper 1, Hancock et al 2012, MNRAS, 422, 1812</a:t>
            </a:r>
            <a:endParaRPr lang="en-US" altLang="zh-CN" sz="1900" b="0" i="0">
              <a:solidFill>
                <a:srgbClr val="1F2328"/>
              </a:solidFill>
              <a:latin typeface="Mona Sans VF"/>
              <a:ea typeface="SimSun" panose="0201060003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1900" b="0" i="0">
                <a:solidFill>
                  <a:srgbClr val="1F2328"/>
                </a:solidFill>
                <a:latin typeface="Mona Sans VF"/>
                <a:ea typeface="SimSun" panose="02010600030101010101" pitchFamily="2" charset="-122"/>
              </a:rPr>
              <a:t>Paper 2, Hancock et al 2018, PASA, 35, 11H</a:t>
            </a:r>
            <a:endParaRPr lang="en-US" altLang="zh-CN" sz="1900" b="0" i="0">
              <a:solidFill>
                <a:srgbClr val="1F2328"/>
              </a:solidFill>
              <a:latin typeface="Mona Sans VF"/>
              <a:ea typeface="SimSun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0885" y="4644390"/>
            <a:ext cx="10961370" cy="13811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en-US" altLang="zh-CN"/>
              <a:t>BANE  source.fits --stripes 10</a:t>
            </a:r>
            <a:endParaRPr lang="en-US" altLang="zh-CN"/>
          </a:p>
          <a:p>
            <a:pPr>
              <a:lnSpc>
                <a:spcPct val="150000"/>
              </a:lnSpc>
            </a:pPr>
            <a:r>
              <a:rPr lang="en-US" altLang="zh-CN"/>
              <a:t>aegean --find source.fits --cores 10 --noise source_rms.fits --background source_bkg.fits --table source.csv,source.reg,source.fits --seedclip 3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4000"/>
              <a:t>主要内容：</a:t>
            </a:r>
            <a:endParaRPr lang="zh-CN" altLang="en-US" sz="40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b="1"/>
              <a:t>自我介绍</a:t>
            </a:r>
            <a:endParaRPr lang="zh-CN" altLang="en-US" b="1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b="1"/>
              <a:t>科学观测：</a:t>
            </a:r>
            <a:r>
              <a:rPr lang="en-US" altLang="zh-CN" b="1"/>
              <a:t>FAST</a:t>
            </a:r>
            <a:r>
              <a:rPr lang="zh-CN" altLang="en-US" b="1"/>
              <a:t>望远镜介绍，观测申请，观测设置，数据存储和获取</a:t>
            </a:r>
            <a:endParaRPr lang="zh-CN" altLang="en-US" b="1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b="1"/>
              <a:t>数据处理：</a:t>
            </a:r>
            <a:r>
              <a:rPr lang="en-US" altLang="zh-CN" b="1"/>
              <a:t>FAST</a:t>
            </a:r>
            <a:r>
              <a:rPr lang="zh-CN" altLang="en-US" b="1"/>
              <a:t>数据的读取，利用</a:t>
            </a:r>
            <a:r>
              <a:rPr lang="en-US" altLang="zh-CN" b="1"/>
              <a:t>HiFAST</a:t>
            </a:r>
            <a:r>
              <a:rPr lang="zh-CN" altLang="en-US" b="1"/>
              <a:t>进行校准、基线拟合、驻波拟合、生成</a:t>
            </a:r>
            <a:r>
              <a:rPr lang="en-US" altLang="zh-CN" b="1"/>
              <a:t>data cube</a:t>
            </a:r>
            <a:r>
              <a:rPr lang="zh-CN" altLang="en-US" b="1"/>
              <a:t>，生成连续谱数据</a:t>
            </a:r>
            <a:endParaRPr lang="en-US" altLang="zh-CN" b="1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b="1"/>
              <a:t>构建源表：用</a:t>
            </a:r>
            <a:r>
              <a:rPr lang="en-US" altLang="zh-CN" b="1"/>
              <a:t>aegean</a:t>
            </a:r>
            <a:r>
              <a:rPr lang="zh-CN" altLang="en-US" b="1"/>
              <a:t>提取连续谱源表，用</a:t>
            </a:r>
            <a:r>
              <a:rPr lang="en-US" altLang="zh-CN" b="1"/>
              <a:t>sofia</a:t>
            </a:r>
            <a:r>
              <a:rPr lang="zh-CN" altLang="en-US" b="1"/>
              <a:t>提取</a:t>
            </a:r>
            <a:r>
              <a:rPr lang="en-US" altLang="zh-CN" b="1"/>
              <a:t>HI</a:t>
            </a:r>
            <a:r>
              <a:rPr lang="zh-CN" altLang="en-US" b="1"/>
              <a:t>源表，用</a:t>
            </a:r>
            <a:r>
              <a:rPr lang="en-US" altLang="zh-CN" b="1"/>
              <a:t>busyfit</a:t>
            </a:r>
            <a:r>
              <a:rPr lang="zh-CN" altLang="en-US" b="1"/>
              <a:t>做谱线拟合，用</a:t>
            </a:r>
            <a:r>
              <a:rPr lang="en-US" altLang="zh-CN" b="1"/>
              <a:t>CF4</a:t>
            </a:r>
            <a:r>
              <a:rPr lang="zh-CN" altLang="en-US" b="1"/>
              <a:t>计算距离，用公式计算质量，用</a:t>
            </a:r>
            <a:r>
              <a:rPr lang="en-US" altLang="zh-CN" b="1"/>
              <a:t>topcat</a:t>
            </a:r>
            <a:r>
              <a:rPr lang="zh-CN" altLang="en-US" b="1"/>
              <a:t>交叉源表</a:t>
            </a:r>
            <a:r>
              <a:rPr lang="zh-CN" b="1"/>
              <a:t>和</a:t>
            </a:r>
            <a:r>
              <a:rPr lang="zh-CN" altLang="en-US" b="1"/>
              <a:t>展示数据</a:t>
            </a:r>
            <a:endParaRPr lang="zh-CN" altLang="en-US" b="1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b="1"/>
              <a:t>谱线叠加：利用</a:t>
            </a:r>
            <a:r>
              <a:rPr lang="en-US" altLang="zh-CN" b="1"/>
              <a:t>HISS</a:t>
            </a:r>
            <a:r>
              <a:rPr lang="zh-CN" altLang="en-US" b="1"/>
              <a:t>做谱线叠加</a:t>
            </a:r>
            <a:endParaRPr lang="zh-CN" altLang="en-US" b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5925" y="0"/>
            <a:ext cx="8819515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048000" y="5619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1F2328"/>
                </a:solidFill>
                <a:latin typeface="Mona Sans VF"/>
                <a:ea typeface="SimSun" panose="02010600030101010101" pitchFamily="2" charset="-122"/>
                <a:sym typeface="+mn-ea"/>
              </a:rPr>
              <a:t>与</a:t>
            </a:r>
            <a:r>
              <a:rPr lang="en-US" altLang="zh-CN" sz="2400" b="1">
                <a:solidFill>
                  <a:srgbClr val="1F2328"/>
                </a:solidFill>
                <a:latin typeface="Mona Sans VF"/>
                <a:ea typeface="SimSun" panose="02010600030101010101" pitchFamily="2" charset="-122"/>
                <a:sym typeface="+mn-ea"/>
              </a:rPr>
              <a:t>NVSS</a:t>
            </a:r>
            <a:r>
              <a:rPr lang="zh-CN" altLang="en-US" sz="2400" b="1">
                <a:solidFill>
                  <a:srgbClr val="1F2328"/>
                </a:solidFill>
                <a:latin typeface="Mona Sans VF"/>
                <a:ea typeface="SimSun" panose="02010600030101010101" pitchFamily="2" charset="-122"/>
                <a:sym typeface="+mn-ea"/>
              </a:rPr>
              <a:t>源表作对比</a:t>
            </a:r>
            <a:endParaRPr lang="zh-CN" altLang="en-US" sz="2400" b="1">
              <a:solidFill>
                <a:srgbClr val="1F2328"/>
              </a:solidFill>
              <a:latin typeface="Mona Sans VF"/>
              <a:ea typeface="SimSun" panose="02010600030101010101" pitchFamily="2" charset="-122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16305" y="45910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用</a:t>
            </a:r>
            <a:r>
              <a:rPr lang="en-US" altLang="zh-CN" sz="3200" b="1">
                <a:sym typeface="+mn-ea"/>
              </a:rPr>
              <a:t>Sofia</a:t>
            </a:r>
            <a:r>
              <a:rPr lang="zh-CN" altLang="en-US" sz="3200" b="1">
                <a:sym typeface="+mn-ea"/>
              </a:rPr>
              <a:t>提取</a:t>
            </a:r>
            <a:r>
              <a:rPr lang="en-US" altLang="zh-CN" sz="3200" b="1">
                <a:sym typeface="+mn-ea"/>
              </a:rPr>
              <a:t>HI</a:t>
            </a:r>
            <a:r>
              <a:rPr lang="zh-CN" altLang="en-US" sz="3200" b="1">
                <a:sym typeface="+mn-ea"/>
              </a:rPr>
              <a:t>源表</a:t>
            </a:r>
            <a:endParaRPr lang="zh-CN" altLang="en-US" sz="3200" b="1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03190" y="459105"/>
            <a:ext cx="43738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https://gitlab.com/SoFiA-Admin/SoFiA-2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2070" y="1143635"/>
            <a:ext cx="9363075" cy="517207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57200" y="1155065"/>
            <a:ext cx="4081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ym typeface="+mn-ea"/>
              </a:rPr>
              <a:t>用</a:t>
            </a:r>
            <a:r>
              <a:rPr lang="en-US" altLang="zh-CN" sz="2800" b="1">
                <a:sym typeface="+mn-ea"/>
              </a:rPr>
              <a:t>busyfit</a:t>
            </a:r>
            <a:r>
              <a:rPr lang="zh-CN" altLang="en-US" sz="2800" b="1">
                <a:sym typeface="+mn-ea"/>
              </a:rPr>
              <a:t>做谱线拟合</a:t>
            </a:r>
            <a:endParaRPr lang="zh-CN" altLang="en-US" sz="2800" b="1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14900" y="0"/>
            <a:ext cx="72771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7200" y="3791585"/>
            <a:ext cx="41916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https://astro.tobias-westmeier.de/tools_software_busyfit.php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135" y="0"/>
            <a:ext cx="901573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042275" y="137287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用</a:t>
            </a:r>
            <a:r>
              <a:rPr lang="en-US" altLang="zh-CN">
                <a:sym typeface="+mn-ea"/>
              </a:rPr>
              <a:t>CF4</a:t>
            </a:r>
            <a:r>
              <a:rPr lang="zh-CN" altLang="en-US">
                <a:sym typeface="+mn-ea"/>
              </a:rPr>
              <a:t>计算距离</a:t>
            </a:r>
            <a:endParaRPr lang="zh-CN" altLang="en-US"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924050" y="107251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用公式计算质量</a:t>
            </a:r>
            <a:endParaRPr lang="zh-CN" altLang="en-US" sz="3200" b="1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0900" y="2191385"/>
            <a:ext cx="6666230" cy="327025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02920" y="1335405"/>
            <a:ext cx="4321810" cy="393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ym typeface="+mn-ea"/>
              </a:rPr>
              <a:t>利用</a:t>
            </a:r>
            <a:r>
              <a:rPr lang="en-US" sz="3200" b="1">
                <a:sym typeface="+mn-ea"/>
              </a:rPr>
              <a:t>TOPCAT</a:t>
            </a:r>
            <a:r>
              <a:rPr lang="zh-CN" altLang="en-US" sz="3200" b="1">
                <a:sym typeface="+mn-ea"/>
              </a:rPr>
              <a:t>进行交叉源表和展示数据</a:t>
            </a:r>
            <a:endParaRPr lang="zh-CN" altLang="en-US" sz="3200" b="1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9660" y="0"/>
            <a:ext cx="6005830" cy="685800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752725" y="1605915"/>
            <a:ext cx="609600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50000"/>
              </a:lnSpc>
              <a:buNone/>
            </a:pPr>
            <a:r>
              <a:rPr lang="en-US" altLang="zh-CN" sz="4000" b="1">
                <a:sym typeface="+mn-ea"/>
              </a:rPr>
              <a:t>5. </a:t>
            </a:r>
            <a:r>
              <a:rPr lang="zh-CN" altLang="en-US" sz="4000" b="1">
                <a:sym typeface="+mn-ea"/>
              </a:rPr>
              <a:t>谱线叠加：</a:t>
            </a:r>
            <a:endParaRPr lang="zh-CN" altLang="en-US" sz="40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endParaRPr lang="zh-CN" altLang="en-US" sz="24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2400" b="1">
                <a:sym typeface="+mn-ea"/>
              </a:rPr>
              <a:t>利用</a:t>
            </a:r>
            <a:r>
              <a:rPr lang="en-US" altLang="zh-CN" sz="2400" b="1">
                <a:sym typeface="+mn-ea"/>
              </a:rPr>
              <a:t>HISS</a:t>
            </a:r>
            <a:r>
              <a:rPr lang="zh-CN" altLang="en-US" sz="2400" b="1">
                <a:sym typeface="+mn-ea"/>
              </a:rPr>
              <a:t>做谱线叠加</a:t>
            </a:r>
            <a:endParaRPr lang="zh-CN" altLang="en-US" sz="2400" b="1">
              <a:sym typeface="+mn-e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2190" y="0"/>
            <a:ext cx="762698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3495" y="0"/>
            <a:ext cx="7065010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300" y="1028700"/>
            <a:ext cx="104394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88925"/>
            <a:ext cx="10515600" cy="1325563"/>
          </a:xfrm>
        </p:spPr>
        <p:txBody>
          <a:bodyPr/>
          <a:p>
            <a:r>
              <a:rPr lang="zh-CN" altLang="en-US"/>
              <a:t>自我介绍：</a:t>
            </a:r>
            <a:br>
              <a:rPr lang="zh-CN" altLang="en-US"/>
            </a:br>
            <a:br>
              <a:rPr lang="zh-CN" altLang="en-US"/>
            </a:br>
            <a:r>
              <a:rPr lang="zh-CN" altLang="en-US"/>
              <a:t>张传朋</a:t>
            </a:r>
            <a:r>
              <a:rPr lang="en-US" altLang="zh-CN"/>
              <a:t>——</a:t>
            </a:r>
            <a:r>
              <a:rPr lang="zh-CN" altLang="en-US">
                <a:sym typeface="+mn-ea"/>
              </a:rPr>
              <a:t>中国科学院国家天文台</a:t>
            </a:r>
            <a:r>
              <a:rPr lang="en-US" altLang="zh-CN">
                <a:sym typeface="+mn-ea"/>
              </a:rPr>
              <a:t>-FAST</a:t>
            </a:r>
            <a:r>
              <a:rPr lang="zh-CN" altLang="en-US">
                <a:sym typeface="+mn-ea"/>
              </a:rPr>
              <a:t>运行和发展中心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副研究员。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lnSpc>
                <a:spcPct val="150000"/>
              </a:lnSpc>
              <a:buNone/>
            </a:pPr>
            <a:r>
              <a:rPr lang="en-US" altLang="zh-CN" sz="1800"/>
              <a:t>2011</a:t>
            </a:r>
            <a:r>
              <a:rPr lang="zh-CN" altLang="en-US" sz="1800"/>
              <a:t>年毕业于中国科学院新疆天文台，获硕士学位；</a:t>
            </a:r>
            <a:endParaRPr lang="zh-CN" altLang="en-US" sz="18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/>
              <a:t>2015</a:t>
            </a:r>
            <a:r>
              <a:rPr lang="zh-CN" altLang="en-US" sz="1800"/>
              <a:t>年毕业于中国科学院国家天文台，获博士学位；</a:t>
            </a:r>
            <a:endParaRPr lang="zh-CN" altLang="en-US" sz="18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/>
              <a:t>2013</a:t>
            </a:r>
            <a:r>
              <a:rPr lang="zh-CN" altLang="en-US" sz="1800"/>
              <a:t>至</a:t>
            </a:r>
            <a:r>
              <a:rPr lang="en-US" altLang="zh-CN" sz="1800"/>
              <a:t>2015</a:t>
            </a:r>
            <a:r>
              <a:rPr lang="zh-CN" altLang="en-US" sz="1800"/>
              <a:t>年于德国马普射电所（</a:t>
            </a:r>
            <a:r>
              <a:rPr lang="en-US" altLang="zh-CN" sz="1800"/>
              <a:t>MPIfR</a:t>
            </a:r>
            <a:r>
              <a:rPr lang="zh-CN" altLang="en-US" sz="1800"/>
              <a:t>）进行博士联合培养；</a:t>
            </a:r>
            <a:endParaRPr lang="zh-CN" altLang="en-US" sz="18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/>
              <a:t>2017</a:t>
            </a:r>
            <a:r>
              <a:rPr lang="zh-CN" altLang="en-US" sz="1800"/>
              <a:t>至</a:t>
            </a:r>
            <a:r>
              <a:rPr lang="en-US" altLang="zh-CN" sz="1800"/>
              <a:t>2019</a:t>
            </a:r>
            <a:r>
              <a:rPr lang="zh-CN" altLang="en-US" sz="1800"/>
              <a:t>年在德国马普天文所（</a:t>
            </a:r>
            <a:r>
              <a:rPr lang="en-US" altLang="zh-CN" sz="1800"/>
              <a:t>MPIA</a:t>
            </a:r>
            <a:r>
              <a:rPr lang="zh-CN" altLang="en-US" sz="1800"/>
              <a:t>）从事（公派）博士后研究；</a:t>
            </a:r>
            <a:endParaRPr lang="zh-CN" altLang="en-US" sz="18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/>
              <a:t>2015</a:t>
            </a:r>
            <a:r>
              <a:rPr lang="zh-CN" altLang="en-US" sz="1800"/>
              <a:t>年</a:t>
            </a:r>
            <a:r>
              <a:rPr lang="en-US" altLang="zh-CN" sz="1800"/>
              <a:t>-</a:t>
            </a:r>
            <a:r>
              <a:rPr lang="zh-CN" altLang="en-US" sz="1800"/>
              <a:t>今天：在</a:t>
            </a:r>
            <a:r>
              <a:rPr lang="zh-CN" altLang="en-US" sz="1800">
                <a:sym typeface="+mn-ea"/>
              </a:rPr>
              <a:t>国家天文台</a:t>
            </a:r>
            <a:r>
              <a:rPr lang="en-US" altLang="zh-CN" sz="1800">
                <a:sym typeface="+mn-ea"/>
              </a:rPr>
              <a:t>FAST</a:t>
            </a:r>
            <a:r>
              <a:rPr lang="zh-CN" altLang="en-US" sz="1800">
                <a:sym typeface="+mn-ea"/>
              </a:rPr>
              <a:t>运行和发展中心工作，任职副研究员；</a:t>
            </a:r>
            <a:endParaRPr lang="zh-CN" altLang="en-US" sz="1800"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>
                <a:sym typeface="+mn-ea"/>
              </a:rPr>
              <a:t>研究方向：</a:t>
            </a:r>
            <a:r>
              <a:rPr lang="zh-CN" altLang="en-US" sz="1800"/>
              <a:t>恒星形成与演化、星系形成与演化。目前深度参与</a:t>
            </a:r>
            <a:r>
              <a:rPr lang="en-US" altLang="zh-CN" sz="1800"/>
              <a:t>FAST</a:t>
            </a:r>
            <a:r>
              <a:rPr lang="zh-CN" altLang="en-US" sz="1800"/>
              <a:t>中性氢巡天项目（</a:t>
            </a:r>
            <a:r>
              <a:rPr lang="en-US" altLang="zh-CN" sz="1800"/>
              <a:t>FASHI</a:t>
            </a:r>
            <a:r>
              <a:rPr lang="zh-CN" altLang="en-US" sz="1800"/>
              <a:t>），负责</a:t>
            </a:r>
            <a:r>
              <a:rPr lang="en-US" altLang="zh-CN" sz="1800"/>
              <a:t>HI </a:t>
            </a:r>
            <a:r>
              <a:rPr lang="zh-CN" altLang="en-US" sz="1800"/>
              <a:t>星表构建、质量函数测量及宇宙中性氢密度演化等研究工作。</a:t>
            </a:r>
            <a:endParaRPr lang="zh-CN" altLang="en-US" sz="18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/>
              <a:t>联系方式：</a:t>
            </a:r>
            <a:r>
              <a:rPr lang="en-US" altLang="zh-CN" sz="1800"/>
              <a:t>15910438911</a:t>
            </a:r>
            <a:r>
              <a:rPr lang="zh-CN" altLang="en-US" sz="1800"/>
              <a:t>；</a:t>
            </a:r>
            <a:r>
              <a:rPr lang="en-US" altLang="zh-CN" sz="1800"/>
              <a:t>cpzhang@nao.cas.cn</a:t>
            </a:r>
            <a:r>
              <a:rPr lang="zh-CN" altLang="en-US" sz="1800"/>
              <a:t>；</a:t>
            </a:r>
            <a:r>
              <a:rPr lang="en-US" altLang="zh-CN" sz="1800"/>
              <a:t>https://zcp521.github.io/</a:t>
            </a:r>
            <a:endParaRPr lang="en-US" altLang="zh-CN" sz="18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5280" y="0"/>
            <a:ext cx="89814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080" y="189230"/>
            <a:ext cx="4198620" cy="64122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664200" y="1701165"/>
            <a:ext cx="34099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/>
              <a:t>Stacked H I gas fraction at different stellar mass intervals for </a:t>
            </a:r>
            <a:r>
              <a:rPr lang="en-US" altLang="zh-CN" sz="2400" b="1">
                <a:solidFill>
                  <a:srgbClr val="FF0000"/>
                </a:solidFill>
              </a:rPr>
              <a:t>0 &lt; z &lt; 0.05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72" name="CustomShape 4"/>
          <p:cNvSpPr/>
          <p:nvPr/>
        </p:nvSpPr>
        <p:spPr>
          <a:xfrm>
            <a:off x="3993515" y="6454775"/>
            <a:ext cx="4064000" cy="30416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Zhang et al. 2026 </a:t>
            </a:r>
            <a:r>
              <a:rPr lang="en-US" sz="1400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  <a:sym typeface="+mn-ea"/>
              </a:rPr>
              <a:t>accepted by</a:t>
            </a: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 NA</a:t>
            </a:r>
            <a:endParaRPr lang="en-US" sz="1400" b="0" strike="noStrike" spc="-1">
              <a:solidFill>
                <a:srgbClr val="000000"/>
              </a:solidFill>
              <a:latin typeface="Arial" panose="020B0604020202020204"/>
              <a:ea typeface="DejaVu Sans" panose="020B0606030804020204"/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8211185" y="203835"/>
            <a:ext cx="29311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sz="2000" b="1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宇宙中性氢密度和演化</a:t>
            </a:r>
            <a:endParaRPr lang="zh-CN" sz="2000" dirty="0"/>
          </a:p>
        </p:txBody>
      </p:sp>
      <p:sp>
        <p:nvSpPr>
          <p:cNvPr id="6" name="圆角矩形标注 5"/>
          <p:cNvSpPr/>
          <p:nvPr/>
        </p:nvSpPr>
        <p:spPr>
          <a:xfrm rot="5400000">
            <a:off x="6405245" y="548005"/>
            <a:ext cx="1735455" cy="3602990"/>
          </a:xfrm>
          <a:prstGeom prst="wedgeRoundRectCallout">
            <a:avLst/>
          </a:prstGeom>
          <a:noFill/>
          <a:ln w="28575" cmpd="sng">
            <a:solidFill>
              <a:srgbClr val="282DE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10492105" y="6448425"/>
            <a:ext cx="1090295" cy="365125"/>
          </a:xfrm>
        </p:spPr>
        <p:txBody>
          <a:bodyPr/>
          <a:lstStyle/>
          <a:p>
            <a:fld id="{0C913308-F349-4B6D-A68A-DD1791B4A57B}" type="slidenum">
              <a:rPr lang="zh-CN" altLang="en-US" sz="1600" b="1" smtClean="0">
                <a:solidFill>
                  <a:schemeClr val="tx1"/>
                </a:solidFill>
              </a:rPr>
            </a:fld>
            <a:endParaRPr lang="zh-CN" altLang="en-US" sz="16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080" y="189230"/>
            <a:ext cx="4198620" cy="64122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695" y="673735"/>
            <a:ext cx="1801495" cy="5816600"/>
          </a:xfrm>
          <a:prstGeom prst="rect">
            <a:avLst/>
          </a:prstGeom>
        </p:spPr>
      </p:pic>
      <p:sp>
        <p:nvSpPr>
          <p:cNvPr id="156" name="文本框 5"/>
          <p:cNvSpPr/>
          <p:nvPr/>
        </p:nvSpPr>
        <p:spPr>
          <a:xfrm>
            <a:off x="6248400" y="4149725"/>
            <a:ext cx="246761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p>
            <a:pPr defTabSz="914400">
              <a:lnSpc>
                <a:spcPct val="150000"/>
              </a:lnSpc>
            </a:pPr>
            <a:r>
              <a:rPr lang="en-US" altLang="zh-CN" sz="2400" b="1" strike="noStrike"/>
              <a:t>FASHI与ALFALFA的</a:t>
            </a:r>
            <a:r>
              <a:rPr lang="zh-CN" altLang="en-US" sz="2400" b="1" strike="noStrike"/>
              <a:t>叠加</a:t>
            </a:r>
            <a:r>
              <a:rPr lang="en-US" altLang="zh-CN" sz="2400" b="1" strike="noStrike"/>
              <a:t>对比</a:t>
            </a:r>
            <a:endParaRPr lang="zh-CN" altLang="en-US" sz="2400" b="1" strike="noStrike"/>
          </a:p>
        </p:txBody>
      </p:sp>
      <p:sp>
        <p:nvSpPr>
          <p:cNvPr id="5" name="文本框 4"/>
          <p:cNvSpPr txBox="1"/>
          <p:nvPr/>
        </p:nvSpPr>
        <p:spPr>
          <a:xfrm>
            <a:off x="5664200" y="1701165"/>
            <a:ext cx="34099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/>
              <a:t>Stacked H I gas fraction at different stellar mass intervals for </a:t>
            </a:r>
            <a:r>
              <a:rPr lang="en-US" altLang="zh-CN" sz="2400" b="1">
                <a:solidFill>
                  <a:srgbClr val="FF0000"/>
                </a:solidFill>
              </a:rPr>
              <a:t>0 &lt; z &lt; 0.05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8211185" y="203835"/>
            <a:ext cx="29311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sz="2000" b="1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宇宙中性氢密度和演化</a:t>
            </a:r>
            <a:endParaRPr lang="zh-CN" sz="2000" dirty="0"/>
          </a:p>
        </p:txBody>
      </p:sp>
      <p:sp>
        <p:nvSpPr>
          <p:cNvPr id="6" name="圆角矩形标注 5"/>
          <p:cNvSpPr/>
          <p:nvPr/>
        </p:nvSpPr>
        <p:spPr>
          <a:xfrm rot="5400000">
            <a:off x="6405245" y="548005"/>
            <a:ext cx="1735455" cy="3602990"/>
          </a:xfrm>
          <a:prstGeom prst="wedgeRoundRectCallout">
            <a:avLst/>
          </a:prstGeom>
          <a:noFill/>
          <a:ln w="28575" cmpd="sng">
            <a:solidFill>
              <a:srgbClr val="282DE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圆角矩形标注 7"/>
          <p:cNvSpPr/>
          <p:nvPr/>
        </p:nvSpPr>
        <p:spPr>
          <a:xfrm rot="16200000">
            <a:off x="7000240" y="3258185"/>
            <a:ext cx="1198245" cy="3190240"/>
          </a:xfrm>
          <a:prstGeom prst="wedgeRoundRectCallout">
            <a:avLst/>
          </a:prstGeom>
          <a:noFill/>
          <a:ln w="28575" cmpd="sng">
            <a:solidFill>
              <a:srgbClr val="282DE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10492105" y="6448425"/>
            <a:ext cx="1090295" cy="365125"/>
          </a:xfrm>
        </p:spPr>
        <p:txBody>
          <a:bodyPr/>
          <a:lstStyle/>
          <a:p>
            <a:fld id="{0C913308-F349-4B6D-A68A-DD1791B4A57B}" type="slidenum">
              <a:rPr lang="zh-CN" altLang="en-US" sz="1600" b="1" smtClean="0">
                <a:solidFill>
                  <a:schemeClr val="tx1"/>
                </a:solidFill>
              </a:rPr>
            </a:fld>
            <a:endParaRPr lang="zh-CN" altLang="en-US" sz="1600" b="1" smtClean="0">
              <a:solidFill>
                <a:schemeClr val="tx1"/>
              </a:solidFill>
            </a:endParaRPr>
          </a:p>
        </p:txBody>
      </p:sp>
      <p:sp>
        <p:nvSpPr>
          <p:cNvPr id="2" name="CustomShape 4"/>
          <p:cNvSpPr/>
          <p:nvPr/>
        </p:nvSpPr>
        <p:spPr>
          <a:xfrm>
            <a:off x="3993515" y="6454775"/>
            <a:ext cx="4064000" cy="30416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Zhang et al. 2026 </a:t>
            </a:r>
            <a:r>
              <a:rPr lang="en-US" sz="1400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  <a:sym typeface="+mn-ea"/>
              </a:rPr>
              <a:t>accepted by</a:t>
            </a: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 NA</a:t>
            </a:r>
            <a:endParaRPr lang="en-US" sz="1400" b="0" strike="noStrike" spc="-1">
              <a:solidFill>
                <a:srgbClr val="000000"/>
              </a:solidFill>
              <a:latin typeface="Arial" panose="020B0604020202020204"/>
              <a:ea typeface="DejaVu Sans" panose="020B06060308040202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595" y="476885"/>
            <a:ext cx="4876800" cy="5903595"/>
          </a:xfrm>
          <a:prstGeom prst="rect">
            <a:avLst/>
          </a:prstGeom>
        </p:spPr>
      </p:pic>
      <p:sp>
        <p:nvSpPr>
          <p:cNvPr id="7" name="文本框 1"/>
          <p:cNvSpPr txBox="1"/>
          <p:nvPr/>
        </p:nvSpPr>
        <p:spPr>
          <a:xfrm>
            <a:off x="8211185" y="203835"/>
            <a:ext cx="29311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sz="2000" b="1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宇宙中性氢密度和演化</a:t>
            </a:r>
            <a:endParaRPr lang="zh-CN" sz="2000" dirty="0"/>
          </a:p>
        </p:txBody>
      </p:sp>
      <p:sp>
        <p:nvSpPr>
          <p:cNvPr id="5" name="文本框 4"/>
          <p:cNvSpPr txBox="1"/>
          <p:nvPr/>
        </p:nvSpPr>
        <p:spPr>
          <a:xfrm>
            <a:off x="6311900" y="1606550"/>
            <a:ext cx="37198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/>
              <a:t>Stacked H I gas fraction at different stellar mass intervals for </a:t>
            </a:r>
            <a:r>
              <a:rPr lang="en-US" altLang="zh-CN" sz="2400" b="1">
                <a:solidFill>
                  <a:srgbClr val="FF0000"/>
                </a:solidFill>
              </a:rPr>
              <a:t>0.05 &lt; z &lt; 0.09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 rot="5400000">
            <a:off x="7268845" y="258445"/>
            <a:ext cx="1735455" cy="3895090"/>
          </a:xfrm>
          <a:prstGeom prst="wedgeRoundRectCallout">
            <a:avLst/>
          </a:prstGeom>
          <a:noFill/>
          <a:ln w="28575" cmpd="sng">
            <a:solidFill>
              <a:srgbClr val="282DE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10492105" y="6448425"/>
            <a:ext cx="1090295" cy="365125"/>
          </a:xfrm>
        </p:spPr>
        <p:txBody>
          <a:bodyPr/>
          <a:lstStyle/>
          <a:p>
            <a:fld id="{0C913308-F349-4B6D-A68A-DD1791B4A57B}" type="slidenum">
              <a:rPr lang="zh-CN" altLang="en-US" sz="1600" b="1" smtClean="0">
                <a:solidFill>
                  <a:schemeClr val="tx1"/>
                </a:solidFill>
              </a:rPr>
            </a:fld>
            <a:endParaRPr lang="zh-CN" altLang="en-US" sz="1600" b="1" smtClean="0">
              <a:solidFill>
                <a:schemeClr val="tx1"/>
              </a:solidFill>
            </a:endParaRPr>
          </a:p>
        </p:txBody>
      </p:sp>
      <p:sp>
        <p:nvSpPr>
          <p:cNvPr id="2" name="CustomShape 4"/>
          <p:cNvSpPr/>
          <p:nvPr/>
        </p:nvSpPr>
        <p:spPr>
          <a:xfrm>
            <a:off x="3993515" y="6454775"/>
            <a:ext cx="4064000" cy="30416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Zhang et al. 2026 </a:t>
            </a:r>
            <a:r>
              <a:rPr lang="en-US" sz="1400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  <a:sym typeface="+mn-ea"/>
              </a:rPr>
              <a:t>accepted by</a:t>
            </a: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 NA</a:t>
            </a:r>
            <a:endParaRPr lang="en-US" sz="1400" b="0" strike="noStrike" spc="-1">
              <a:solidFill>
                <a:srgbClr val="000000"/>
              </a:solidFill>
              <a:latin typeface="Arial" panose="020B0604020202020204"/>
              <a:ea typeface="DejaVu Sans" panose="020B0606030804020204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960" y="189230"/>
            <a:ext cx="4726305" cy="65100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300470" y="838200"/>
            <a:ext cx="399605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/>
              <a:t>Stacked H I gas fraction at different stellar mass intervals for </a:t>
            </a:r>
            <a:r>
              <a:rPr lang="en-US" altLang="zh-CN" b="1">
                <a:solidFill>
                  <a:srgbClr val="FF0000"/>
                </a:solidFill>
              </a:rPr>
              <a:t>0.25 &lt; z &lt; 0.32 </a:t>
            </a:r>
            <a:r>
              <a:rPr lang="en-US" altLang="zh-CN" b="1"/>
              <a:t>and </a:t>
            </a:r>
            <a:r>
              <a:rPr lang="en-US" altLang="zh-CN" b="1">
                <a:solidFill>
                  <a:srgbClr val="FF0000"/>
                </a:solidFill>
              </a:rPr>
              <a:t>0.32 &lt; z &lt; 0.41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8211185" y="203835"/>
            <a:ext cx="29311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sz="2000" b="1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宇宙中性氢密度和演化</a:t>
            </a:r>
            <a:endParaRPr lang="zh-CN" sz="2000" dirty="0"/>
          </a:p>
        </p:txBody>
      </p:sp>
      <p:sp>
        <p:nvSpPr>
          <p:cNvPr id="10" name="圆角矩形标注 9"/>
          <p:cNvSpPr/>
          <p:nvPr/>
        </p:nvSpPr>
        <p:spPr>
          <a:xfrm rot="5400000">
            <a:off x="7752715" y="-828040"/>
            <a:ext cx="1042035" cy="4211955"/>
          </a:xfrm>
          <a:prstGeom prst="wedgeRoundRectCallout">
            <a:avLst/>
          </a:prstGeom>
          <a:noFill/>
          <a:ln w="28575" cmpd="sng">
            <a:solidFill>
              <a:srgbClr val="282DE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0492105" y="6448425"/>
            <a:ext cx="1090295" cy="365125"/>
          </a:xfrm>
        </p:spPr>
        <p:txBody>
          <a:bodyPr/>
          <a:lstStyle/>
          <a:p>
            <a:fld id="{0C913308-F349-4B6D-A68A-DD1791B4A57B}" type="slidenum">
              <a:rPr lang="zh-CN" altLang="en-US" sz="1600" b="1" smtClean="0">
                <a:solidFill>
                  <a:schemeClr val="tx1"/>
                </a:solidFill>
              </a:rPr>
            </a:fld>
            <a:endParaRPr lang="zh-CN" altLang="en-US" sz="1600" b="1" smtClean="0">
              <a:solidFill>
                <a:schemeClr val="tx1"/>
              </a:solidFill>
            </a:endParaRPr>
          </a:p>
        </p:txBody>
      </p:sp>
      <p:sp>
        <p:nvSpPr>
          <p:cNvPr id="2" name="CustomShape 4"/>
          <p:cNvSpPr/>
          <p:nvPr/>
        </p:nvSpPr>
        <p:spPr>
          <a:xfrm>
            <a:off x="3993515" y="6454775"/>
            <a:ext cx="4064000" cy="30416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Zhang et al. 2026 </a:t>
            </a:r>
            <a:r>
              <a:rPr lang="en-US" sz="1400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  <a:sym typeface="+mn-ea"/>
              </a:rPr>
              <a:t>accepted by</a:t>
            </a: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 NA</a:t>
            </a:r>
            <a:endParaRPr lang="en-US" sz="1400" b="0" strike="noStrike" spc="-1">
              <a:solidFill>
                <a:srgbClr val="000000"/>
              </a:solidFill>
              <a:latin typeface="Arial" panose="020B0604020202020204"/>
              <a:ea typeface="DejaVu Sans" panose="020B06060308040202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960" y="189230"/>
            <a:ext cx="4726305" cy="6510020"/>
          </a:xfrm>
          <a:prstGeom prst="rect">
            <a:avLst/>
          </a:prstGeom>
        </p:spPr>
      </p:pic>
      <p:pic>
        <p:nvPicPr>
          <p:cNvPr id="7" name="Picture 6" descr="Screenshot from 2024-12-23 19-32-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855" y="2996565"/>
            <a:ext cx="5630545" cy="32639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527800" y="2133600"/>
            <a:ext cx="4672330" cy="64516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1800" b="1">
                <a:sym typeface="+mn-ea"/>
              </a:rPr>
              <a:t>Stacked MeerKAT spectra for 0.23 &lt; z &lt; 0.49</a:t>
            </a:r>
            <a:endParaRPr lang="en-US" altLang="zh-CN" sz="1800" b="1">
              <a:sym typeface="+mn-ea"/>
            </a:endParaRPr>
          </a:p>
          <a:p>
            <a:pPr algn="ctr"/>
            <a:r>
              <a:rPr lang="en-US" altLang="zh-CN" sz="1800" b="1">
                <a:sym typeface="+mn-ea"/>
              </a:rPr>
              <a:t>(</a:t>
            </a:r>
            <a:r>
              <a:rPr lang="en-US" altLang="zh-CN" sz="1800" b="1">
                <a:solidFill>
                  <a:srgbClr val="282DEA"/>
                </a:solidFill>
                <a:sym typeface="+mn-ea"/>
              </a:rPr>
              <a:t>Sinigaglia+2022</a:t>
            </a:r>
            <a:r>
              <a:rPr lang="en-US" altLang="zh-CN" sz="1800" b="1">
                <a:sym typeface="+mn-ea"/>
              </a:rPr>
              <a:t>)</a:t>
            </a:r>
            <a:endParaRPr lang="zh-CN" altLang="en-US" sz="3200" b="1" dirty="0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00470" y="838200"/>
            <a:ext cx="399605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/>
              <a:t>Stacked H I gas fraction at different stellar mass intervals for </a:t>
            </a:r>
            <a:r>
              <a:rPr lang="en-US" altLang="zh-CN" b="1">
                <a:solidFill>
                  <a:srgbClr val="FF0000"/>
                </a:solidFill>
              </a:rPr>
              <a:t>0.25 &lt; z &lt; 0.32 </a:t>
            </a:r>
            <a:r>
              <a:rPr lang="en-US" altLang="zh-CN" b="1"/>
              <a:t>and </a:t>
            </a:r>
            <a:r>
              <a:rPr lang="en-US" altLang="zh-CN" b="1">
                <a:solidFill>
                  <a:srgbClr val="FF0000"/>
                </a:solidFill>
              </a:rPr>
              <a:t>0.32 &lt; z &lt; 0.41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8211185" y="203835"/>
            <a:ext cx="29311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sz="2000" b="1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宇宙中性氢密度和演化</a:t>
            </a:r>
            <a:endParaRPr lang="zh-CN" sz="2000" dirty="0"/>
          </a:p>
        </p:txBody>
      </p:sp>
      <p:sp>
        <p:nvSpPr>
          <p:cNvPr id="10" name="圆角矩形标注 9"/>
          <p:cNvSpPr/>
          <p:nvPr/>
        </p:nvSpPr>
        <p:spPr>
          <a:xfrm rot="5400000">
            <a:off x="7752715" y="-828040"/>
            <a:ext cx="1042035" cy="4211955"/>
          </a:xfrm>
          <a:prstGeom prst="wedgeRoundRectCallout">
            <a:avLst/>
          </a:prstGeom>
          <a:noFill/>
          <a:ln w="28575" cmpd="sng">
            <a:solidFill>
              <a:srgbClr val="282DE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标注 11"/>
          <p:cNvSpPr/>
          <p:nvPr/>
        </p:nvSpPr>
        <p:spPr>
          <a:xfrm>
            <a:off x="6675755" y="2113915"/>
            <a:ext cx="4376420" cy="688975"/>
          </a:xfrm>
          <a:prstGeom prst="wedgeRoundRectCallout">
            <a:avLst/>
          </a:prstGeom>
          <a:noFill/>
          <a:ln w="28575" cmpd="sng">
            <a:solidFill>
              <a:srgbClr val="282DE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0492105" y="6448425"/>
            <a:ext cx="1090295" cy="365125"/>
          </a:xfrm>
        </p:spPr>
        <p:txBody>
          <a:bodyPr/>
          <a:lstStyle/>
          <a:p>
            <a:fld id="{0C913308-F349-4B6D-A68A-DD1791B4A57B}" type="slidenum">
              <a:rPr lang="zh-CN" altLang="en-US" sz="1600" b="1" smtClean="0">
                <a:solidFill>
                  <a:schemeClr val="tx1"/>
                </a:solidFill>
              </a:rPr>
            </a:fld>
            <a:endParaRPr lang="zh-CN" altLang="en-US" sz="1600" b="1" smtClean="0">
              <a:solidFill>
                <a:schemeClr val="tx1"/>
              </a:solidFill>
            </a:endParaRPr>
          </a:p>
        </p:txBody>
      </p:sp>
      <p:sp>
        <p:nvSpPr>
          <p:cNvPr id="2" name="CustomShape 4"/>
          <p:cNvSpPr/>
          <p:nvPr/>
        </p:nvSpPr>
        <p:spPr>
          <a:xfrm>
            <a:off x="3993515" y="6454775"/>
            <a:ext cx="4064000" cy="30416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Zhang et al. 2026 </a:t>
            </a:r>
            <a:r>
              <a:rPr lang="en-US" sz="1400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  <a:sym typeface="+mn-ea"/>
              </a:rPr>
              <a:t>accepted by</a:t>
            </a:r>
            <a:r>
              <a:rPr lang="en-US" sz="1400" b="0" strike="noStrike" spc="-1">
                <a:solidFill>
                  <a:srgbClr val="000000"/>
                </a:solidFill>
                <a:latin typeface="Arial" panose="020B0604020202020204"/>
                <a:ea typeface="DejaVu Sans" panose="020B0606030804020204"/>
              </a:rPr>
              <a:t> NA</a:t>
            </a:r>
            <a:endParaRPr lang="en-US" sz="1400" b="0" strike="noStrike" spc="-1">
              <a:solidFill>
                <a:srgbClr val="000000"/>
              </a:solidFill>
              <a:latin typeface="Arial" panose="020B0604020202020204"/>
              <a:ea typeface="DejaVu Sans" panose="020B060603080402020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490220"/>
            <a:ext cx="11239500" cy="587692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9035" y="182880"/>
            <a:ext cx="4661535" cy="3868420"/>
          </a:xfrm>
          <a:prstGeom prst="rect">
            <a:avLst/>
          </a:prstGeom>
        </p:spPr>
      </p:pic>
      <p:pic>
        <p:nvPicPr>
          <p:cNvPr id="4" name="图片 4" descr="横板-中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19035" cy="42297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34950" y="4364990"/>
            <a:ext cx="11623675" cy="230695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2026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年，将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FAST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的高灵敏度射电观测与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DESI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的大规模光谱巡天深度融合，分析了覆盖约三分之一天区的约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250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万个星系。研究人员利用中性氢谱线叠加技术，将大量单个无法直接探测的微弱信号，按星系的红移精确对齐并叠加，成功从噪声中提取出平均中性氢信号，从而在前所未有的统计精度与大样本尺度上，精确追踪了宇宙中性氢的演化轨迹。结果显示：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45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亿年前的宇宙恒星形成率约为今天的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2.5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倍，而同期的中性原子氢密度仅约为今天的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1.4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倍。也就是说，在恒星形成活动大幅暴跌的同时，宇宙中的中性氢储备并未同步枯竭。这种演化速率上的强烈反差，直接排除了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“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中性氢快速耗尽导致恒星形成衰退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”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这一简单的物理图景。该成果于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2026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8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月在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《Nature Astronomy》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发表。（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Zhang et al. 2026, NatAs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）。</a:t>
            </a:r>
            <a:endParaRPr lang="zh-CN" altLang="en-US" sz="160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227070" y="118745"/>
            <a:ext cx="8663305" cy="6739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/>
              <a:t>1. </a:t>
            </a:r>
            <a:r>
              <a:rPr lang="zh-CN" altLang="en-US" b="1"/>
              <a:t>输入数据准备</a:t>
            </a:r>
            <a:endParaRPr lang="zh-CN" altLang="en-US" b="1"/>
          </a:p>
          <a:p>
            <a:r>
              <a:rPr lang="zh-CN" altLang="en-US"/>
              <a:t>提供配置文件和目录文件。</a:t>
            </a:r>
            <a:endParaRPr lang="zh-CN" altLang="en-US"/>
          </a:p>
          <a:p>
            <a:r>
              <a:rPr lang="zh-CN" altLang="en-US"/>
              <a:t>准备一维光谱数据（文本文件，含频率</a:t>
            </a:r>
            <a:r>
              <a:rPr lang="en-US" altLang="zh-CN"/>
              <a:t>/</a:t>
            </a:r>
            <a:r>
              <a:rPr lang="zh-CN" altLang="en-US"/>
              <a:t>速度轴和流量密度）。</a:t>
            </a:r>
            <a:endParaRPr lang="zh-CN" altLang="en-US"/>
          </a:p>
          <a:p>
            <a:endParaRPr lang="en-US" altLang="zh-CN" b="1"/>
          </a:p>
          <a:p>
            <a:r>
              <a:rPr lang="en-US" altLang="zh-CN" b="1"/>
              <a:t>2. </a:t>
            </a:r>
            <a:r>
              <a:rPr lang="zh-CN" altLang="en-US" b="1"/>
              <a:t>光谱筛选与质量控制</a:t>
            </a:r>
            <a:endParaRPr lang="zh-CN" altLang="en-US" b="1"/>
          </a:p>
          <a:p>
            <a:r>
              <a:rPr lang="zh-CN" altLang="en-US"/>
              <a:t>检查通道宽度、红移范围、光谱长度等，不符合条件的光谱被剔除并记录日志。</a:t>
            </a:r>
            <a:endParaRPr lang="zh-CN" altLang="en-US"/>
          </a:p>
          <a:p>
            <a:endParaRPr lang="en-US" altLang="zh-CN" b="1"/>
          </a:p>
          <a:p>
            <a:r>
              <a:rPr lang="en-US" altLang="zh-CN" b="1"/>
              <a:t>3. </a:t>
            </a:r>
            <a:r>
              <a:rPr lang="zh-CN" altLang="en-US" b="1"/>
              <a:t>系统速度的转换与对齐</a:t>
            </a:r>
            <a:endParaRPr lang="zh-CN" altLang="en-US" b="1"/>
          </a:p>
          <a:p>
            <a:r>
              <a:rPr lang="zh-CN" altLang="en-US"/>
              <a:t>将光谱转换至系统速度。</a:t>
            </a:r>
            <a:endParaRPr lang="zh-CN" altLang="en-US"/>
          </a:p>
          <a:p>
            <a:r>
              <a:rPr lang="zh-CN" altLang="en-US"/>
              <a:t>将星系发射线移至光谱中心，超出部分</a:t>
            </a:r>
            <a:r>
              <a:rPr lang="en-US" altLang="zh-CN"/>
              <a:t>“</a:t>
            </a:r>
            <a:r>
              <a:rPr lang="zh-CN" altLang="en-US"/>
              <a:t>包裹</a:t>
            </a:r>
            <a:r>
              <a:rPr lang="en-US" altLang="zh-CN"/>
              <a:t>”</a:t>
            </a:r>
            <a:r>
              <a:rPr lang="zh-CN" altLang="en-US"/>
              <a:t>到另一端，保持原始长度和噪声特性。</a:t>
            </a:r>
            <a:endParaRPr lang="zh-CN" altLang="en-US"/>
          </a:p>
          <a:p>
            <a:endParaRPr lang="en-US" altLang="zh-CN" b="1"/>
          </a:p>
          <a:p>
            <a:r>
              <a:rPr lang="en-US" altLang="zh-CN" b="1"/>
              <a:t>4. </a:t>
            </a:r>
            <a:r>
              <a:rPr lang="zh-CN" altLang="en-US" b="1"/>
              <a:t>加权平均</a:t>
            </a:r>
            <a:endParaRPr lang="zh-CN" altLang="en-US" b="1"/>
          </a:p>
          <a:p>
            <a:r>
              <a:rPr lang="zh-CN" altLang="en-US"/>
              <a:t>将各光谱转换为统一单位（如</a:t>
            </a:r>
            <a:r>
              <a:rPr lang="en-US" altLang="zh-CN"/>
              <a:t>H I</a:t>
            </a:r>
            <a:r>
              <a:rPr lang="zh-CN" altLang="en-US"/>
              <a:t>质量或气体分数）。</a:t>
            </a:r>
            <a:endParaRPr lang="zh-CN" altLang="en-US"/>
          </a:p>
          <a:p>
            <a:r>
              <a:rPr lang="zh-CN" altLang="en-US"/>
              <a:t>按选定权重方案（如默认等权、噪声倒数平方等）计算加权平均谱。</a:t>
            </a:r>
            <a:endParaRPr lang="zh-CN" altLang="en-US"/>
          </a:p>
          <a:p>
            <a:endParaRPr lang="en-US" altLang="zh-CN" b="1"/>
          </a:p>
          <a:p>
            <a:r>
              <a:rPr lang="en-US" altLang="zh-CN" b="1"/>
              <a:t>5. </a:t>
            </a:r>
            <a:r>
              <a:rPr lang="zh-CN" altLang="en-US" b="1"/>
              <a:t>参考谱生成与验证</a:t>
            </a:r>
            <a:endParaRPr lang="zh-CN" altLang="en-US" b="1"/>
          </a:p>
          <a:p>
            <a:r>
              <a:rPr lang="zh-CN" altLang="en-US"/>
              <a:t>用随机打乱的红移重复叠加，生成参考谱，用于确认检测的真实性（参考谱应无显著信号）。</a:t>
            </a:r>
            <a:endParaRPr lang="zh-CN" altLang="en-US"/>
          </a:p>
          <a:p>
            <a:endParaRPr lang="en-US" altLang="zh-CN" b="1"/>
          </a:p>
          <a:p>
            <a:r>
              <a:rPr lang="en-US" altLang="zh-CN" b="1"/>
              <a:t>6. </a:t>
            </a:r>
            <a:r>
              <a:rPr lang="zh-CN" altLang="en-US" b="1"/>
              <a:t>分析、误差估计与输出</a:t>
            </a:r>
            <a:endParaRPr lang="zh-CN" altLang="en-US" b="1"/>
          </a:p>
          <a:p>
            <a:r>
              <a:rPr lang="zh-CN" altLang="en-US"/>
              <a:t>分析：计算信噪比、拟合多种函数（高斯、</a:t>
            </a:r>
            <a:r>
              <a:rPr lang="en-US" altLang="zh-CN"/>
              <a:t>Busy Function</a:t>
            </a:r>
            <a:r>
              <a:rPr lang="zh-CN" altLang="en-US"/>
              <a:t>等）提取积分流量和线宽。</a:t>
            </a:r>
            <a:endParaRPr lang="zh-CN" altLang="en-US"/>
          </a:p>
          <a:p>
            <a:r>
              <a:rPr lang="zh-CN" altLang="en-US"/>
              <a:t>误差：通过红移扰动或</a:t>
            </a:r>
            <a:r>
              <a:rPr lang="en-US" altLang="zh-CN"/>
              <a:t>Jackknife</a:t>
            </a:r>
            <a:r>
              <a:rPr lang="zh-CN" altLang="en-US"/>
              <a:t>重采样（重复</a:t>
            </a:r>
            <a:r>
              <a:rPr lang="en-US" altLang="zh-CN"/>
              <a:t>1000</a:t>
            </a:r>
            <a:r>
              <a:rPr lang="zh-CN" altLang="en-US"/>
              <a:t>次）获得误差条。</a:t>
            </a:r>
            <a:endParaRPr lang="zh-CN" altLang="en-US"/>
          </a:p>
          <a:p>
            <a:r>
              <a:rPr lang="zh-CN" altLang="en-US"/>
              <a:t>输出：保存叠加谱数据、拟合参数、诊断图及统计结果。</a:t>
            </a:r>
            <a:endParaRPr lang="zh-CN" altLang="en-US"/>
          </a:p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10845" y="2230120"/>
            <a:ext cx="26428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>
                <a:sym typeface="+mn-ea"/>
              </a:rPr>
              <a:t>HISS</a:t>
            </a:r>
            <a:r>
              <a:rPr lang="zh-CN" altLang="en-US" sz="2400" b="1">
                <a:sym typeface="+mn-ea"/>
              </a:rPr>
              <a:t>的叠加流程</a:t>
            </a:r>
            <a:endParaRPr lang="zh-CN" altLang="en-US" sz="2400" b="1">
              <a:sym typeface="+mn-e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928495" y="1434465"/>
            <a:ext cx="7682865" cy="25984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None/>
            </a:pPr>
            <a:r>
              <a:rPr lang="zh-CN" sz="4000" b="1">
                <a:sym typeface="+mn-ea"/>
              </a:rPr>
              <a:t>谢谢各位同学认真听课！</a:t>
            </a:r>
            <a:endParaRPr lang="zh-CN" sz="40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sz="2400" b="1">
                <a:sym typeface="+mn-ea"/>
              </a:rPr>
              <a:t>如有问题，随时讨论！</a:t>
            </a:r>
            <a:endParaRPr lang="zh-CN" sz="24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sz="2400" b="1">
                <a:sym typeface="+mn-ea"/>
              </a:rPr>
              <a:t>实操环节，我将让大家亲自操作每个软件！</a:t>
            </a:r>
            <a:endParaRPr lang="en-US" altLang="zh-CN" sz="2400" b="1"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成果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152390" cy="68726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76240" y="4128770"/>
            <a:ext cx="6313805" cy="222440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2023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年，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FAST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中性氢巡天项目（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FASHI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）仅用三年时间即完成约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7600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平方度天区扫描，向全球释放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41741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个星系样本，为当时世界之最，被国际专家誉为“令人印象深刻的里程碑”。这些宝贵数据有力推动了暗物质、暗弱星系及宇宙大尺度结构等前沿课题。该成果以封面文章形式于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2024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1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月在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《Science China Physics, Mechanics &amp; Astronomy》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杂志发表（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Zhang et al. 2024, SCPMA., 67, 219511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）。</a:t>
            </a:r>
            <a:endParaRPr lang="zh-CN" altLang="en-US" sz="160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240" y="141605"/>
            <a:ext cx="6313170" cy="3866515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2" descr="成果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132070" cy="68472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96560" y="3899535"/>
            <a:ext cx="6271260" cy="267652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2026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年，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FAST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中性氢巡天项目（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FASHI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）发布第二期数据，覆盖约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19500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平方度天区，探测到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156411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个河外中性氢星系，为迄今世界最大、灵敏度最高的中性氢星系源表，被国际审稿人誉为“天文学界期待已久的里程碑式数据集”。基于该样本，精确测量了中性氢宇宙密度，并将中性氢质量函数测量范围拓展至约百万倍太阳质量。该成果以封面文章形式于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2026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8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月在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《Science China Physics, Mechanics &amp; Astronomy》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在线发表（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Zhang et al. 2026, SCPMA, 69, 129811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）。</a:t>
            </a:r>
            <a:endParaRPr lang="zh-CN" altLang="en-US" sz="160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550" y="263525"/>
            <a:ext cx="6572250" cy="3556635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9035" y="182880"/>
            <a:ext cx="4661535" cy="3868420"/>
          </a:xfrm>
          <a:prstGeom prst="rect">
            <a:avLst/>
          </a:prstGeom>
        </p:spPr>
      </p:pic>
      <p:pic>
        <p:nvPicPr>
          <p:cNvPr id="4" name="图片 4" descr="横板-中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19035" cy="42297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34950" y="4364990"/>
            <a:ext cx="11623675" cy="230695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2026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年，将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FAST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的高灵敏度射电观测与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DESI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的大规模光谱巡天深度融合，分析了覆盖约三分之一天区的约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250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万个星系。研究人员利用中性氢谱线叠加技术，将大量单个无法直接探测的微弱信号，按星系的红移精确对齐并叠加，成功从噪声中提取出平均中性氢信号，从而在前所未有的统计精度与大样本尺度上，精确追踪了宇宙中性氢的演化轨迹。结果显示：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45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亿年前的宇宙恒星形成率约为今天的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2.5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倍，而同期的中性原子氢密度仅约为今天的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1.4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倍。也就是说，在恒星形成活动大幅暴跌的同时，宇宙中的中性氢储备并未同步枯竭。这种演化速率上的强烈反差，直接排除了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“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中性氢快速耗尽导致恒星形成衰退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”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这一简单的物理图景。该成果于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2026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年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8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月在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《Nature Astronomy》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发表。（</a:t>
            </a:r>
            <a:r>
              <a:rPr lang="en-US" altLang="zh-CN" sz="1600">
                <a:latin typeface="等线" panose="02010600030101010101" charset="-122"/>
                <a:ea typeface="等线" panose="02010600030101010101" charset="-122"/>
              </a:rPr>
              <a:t>Zhang et al. 2026, NatAs</a:t>
            </a:r>
            <a:r>
              <a:rPr lang="zh-CN" altLang="en-US" sz="1600">
                <a:latin typeface="等线" panose="02010600030101010101" charset="-122"/>
                <a:ea typeface="等线" panose="02010600030101010101" charset="-122"/>
              </a:rPr>
              <a:t>）。</a:t>
            </a:r>
            <a:endParaRPr lang="zh-CN" altLang="en-US" sz="160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842135" y="1696720"/>
            <a:ext cx="8126095" cy="14966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None/>
            </a:pPr>
            <a:r>
              <a:rPr lang="en-US" altLang="zh-CN" sz="3600" b="1">
                <a:sym typeface="+mn-ea"/>
              </a:rPr>
              <a:t>2. </a:t>
            </a:r>
            <a:r>
              <a:rPr lang="zh-CN" altLang="en-US" sz="3600" b="1">
                <a:sym typeface="+mn-ea"/>
              </a:rPr>
              <a:t>科学观测：</a:t>
            </a:r>
            <a:endParaRPr lang="zh-CN" altLang="en-US" sz="3600" b="1"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zh-CN" sz="2400" b="1">
                <a:sym typeface="+mn-ea"/>
              </a:rPr>
              <a:t>FAST</a:t>
            </a:r>
            <a:r>
              <a:rPr lang="zh-CN" altLang="en-US" sz="2400" b="1">
                <a:sym typeface="+mn-ea"/>
              </a:rPr>
              <a:t>望远镜，观测申请，观测设置，数据存储和获取</a:t>
            </a:r>
            <a:endParaRPr lang="zh-CN" altLang="en-US" sz="2400" b="1"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天眼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670" y="3175"/>
            <a:ext cx="10276840" cy="68548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69385" y="3760470"/>
            <a:ext cx="42062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2400" b="1">
                <a:solidFill>
                  <a:srgbClr val="FF0000"/>
                </a:solidFill>
                <a:latin typeface="quote-cjk-patch"/>
                <a:ea typeface="quote-cjk-patch"/>
                <a:sym typeface="+mn-ea"/>
              </a:rPr>
              <a:t>FAST</a:t>
            </a:r>
            <a:r>
              <a:rPr lang="zh-CN" altLang="en-US" sz="2400" b="1">
                <a:solidFill>
                  <a:srgbClr val="FF0000"/>
                </a:solidFill>
                <a:latin typeface="quote-cjk-patch"/>
                <a:ea typeface="quote-cjk-patch"/>
                <a:sym typeface="+mn-ea"/>
              </a:rPr>
              <a:t>望远镜</a:t>
            </a:r>
            <a:endParaRPr lang="zh-CN" altLang="en-US" sz="2400" b="1">
              <a:solidFill>
                <a:srgbClr val="FF0000"/>
              </a:solidFill>
              <a:latin typeface="quote-cjk-patch"/>
              <a:ea typeface="quote-cjk-patch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5412</Words>
  <Application>WPS 演示</Application>
  <PresentationFormat>宽屏</PresentationFormat>
  <Paragraphs>355</Paragraphs>
  <Slides>49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68" baseType="lpstr">
      <vt:lpstr>Arial</vt:lpstr>
      <vt:lpstr>宋体</vt:lpstr>
      <vt:lpstr>Wingdings</vt:lpstr>
      <vt:lpstr>华文楷体</vt:lpstr>
      <vt:lpstr>等线</vt:lpstr>
      <vt:lpstr>微软雅黑</vt:lpstr>
      <vt:lpstr>Arial Unicode MS</vt:lpstr>
      <vt:lpstr>Calibri Light</vt:lpstr>
      <vt:lpstr>Calibri</vt:lpstr>
      <vt:lpstr>quote-cjk-patch</vt:lpstr>
      <vt:lpstr>Gubbi</vt:lpstr>
      <vt:lpstr>Times New Roman</vt:lpstr>
      <vt:lpstr>SimSun</vt:lpstr>
      <vt:lpstr>-apple-system</vt:lpstr>
      <vt:lpstr>Arial</vt:lpstr>
      <vt:lpstr>ui-monospace</vt:lpstr>
      <vt:lpstr>Mona Sans VF</vt:lpstr>
      <vt:lpstr>DejaVu Sans</vt:lpstr>
      <vt:lpstr>WPS</vt:lpstr>
      <vt:lpstr>FAST中性氢星系巡天 科学观测、数据处理和构建源表</vt:lpstr>
      <vt:lpstr>FAST中性氢星系巡天 科学观测、数据处理和构建源表</vt:lpstr>
      <vt:lpstr>主要内容：</vt:lpstr>
      <vt:lpstr>自我介绍：  张传朋——中国科学院国家天文台-FAST运行和发展中心-副研究员。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HiFAST核心模块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zcp</dc:creator>
  <cp:lastModifiedBy>zcp</cp:lastModifiedBy>
  <cp:revision>226</cp:revision>
  <dcterms:created xsi:type="dcterms:W3CDTF">2026-08-21T09:10:24Z</dcterms:created>
  <dcterms:modified xsi:type="dcterms:W3CDTF">2026-08-21T09:10:24Z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2052-12.1.2.24722</vt:lpwstr>
  </property>
  <property fmtid="{D5CDD505-2E9C-101B-9397-08002B2CF9AE}" pid="3" name="ICV">
    <vt:lpwstr>FC67C88E5C6BC98712D27A6A23FDDCF0_41</vt:lpwstr>
  </property>
</Properties>
</file>