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notesMasterIdLst>
    <p:notesMasterId r:id="rId3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开场说明课程交接：前半部分已经从天线信号讲到visibility，并说明离散采样的逆变换得到dirty image。本讲从这里继续，讨论实际二维成像中的网格化、加权、CLEAN、成像产品和质量检查。右侧图来自本讲使用的同一组教学仿真。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权重不会改变visibility的uv坐标或几何覆盖，只会改变样本进入网格、PSF和图像时的相对贡献。右侧概念式把成像权重写成三层：omega_k是数据的统计权重；q_k代表natural、uniform或Briggs对uv密度的处理；T是可选taper。natural取q=1并不加taper，uniform和Briggs会修改q，taper再乘上T。第4页的DATA WEIGHT正是这里的omega_k，所以两页不是两套无关权重。天线不同会通过SEFD和基线噪声使omega_k不同，但它不是唯一原因；即使同型阵列，系统噪声、时间、频率、通道宽度、积分时间、标定与flag都可改变数据权重。左图是各径向区间成像权重总和，每条曲线分别归一，不是灵敏度曲线。图中Briggs取R=+0.5；在当前数据上R=0非常接近uniform，因此robust不是对所有数据通用的几何中点。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natural、uniform和Briggs定义基础成像权重；uv taper通常不是第四套独立归一化规则，而是在基础权重上再乘一个随uv半径衰减的函数。本仿真的taper是Briggs R=+0.5乘Gaussian taper。自然权重保留测量权重；均匀权重按网格权重密度归一化；Briggs用robust参数连续调节；taper额外压低长基线，使恢复波束变宽，但不能补回未采样的短间距。选择时应同时比较PSF、噪声、residual和通量稳定性，并报告软件和参数。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按自然、Briggs、均匀、taper顺序比较。自然加权主瓣较宽；均匀和Briggs更窄；taper压低长基线后主瓣回宽。强调旁瓣不是单一数字，形状也影响反卷积难度。这里再说明分辨率与噪声只在成像选择的具体语境中讨论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请学生比较点源旁瓣、双源分离和中央扩展源。指出这四幅都不是最终科学图像，但已经显示成像选择会改变哪些结构突出。不要凭‘看起来更锐’选择权重，应结合科学目标、PSF和残差。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完整阵列只覆盖有限的uv半径：最短基线给出最大可恢复尺度的量级，最长基线给出最细角分辨率的量级。中列移除短基线后，大尺度扩展盘衰减并出现负碗；右列移除长基线后，恢复波束变宽，小尺度结构混合，还可能加重beam smearing。短基线常被特别强调，是因为长基线不足会直接反映在恢复波束上，而大尺度通量损失可能不易察觉。权重、taper和uv-range只能在已测尺度之间取舍；完全缺失的短间距需要更紧凑配置或单碟、总功率信息。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避免只说‘欠定逆问题’这个术语。观测只在离散uvw位置给出约束，而我们要求整幅天空模型，因此多个不同M都可能在噪声范围内拟合同一组V_obs。这就是‘模型不唯一’的具体含义。右侧不再罗列与普通CLEAN未必对应的通用先验，而直接映射到CLEAN的实际选择。第一是模型表示：Hogbom用点分量，multi-scale CLEAN用一组预设尺度核。第二是搜索与更新：mask限制允许放置分量的位置，residual峰值选择下一个分量，loop gain控制每步更新幅度。第三是停止与验收：threshold或niter触发停止，再检查residual是否还有可信结构。普通Hogbom CLEAN并不默认施加图像平滑或全局正性约束，也不必把它硬解释成显式最小化某个chi平方加正则项。页底只保留两个直接关系：模型由基函数叠加，数据残差是观测visibility减去模型预测。下一页把这三类选择落实为四个迭代步骤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把这组步骤与前面的三类选择对应起来。寻找residual峰值是从当前未解释部分选择下一个分量；mask限制可放置分量的位置。基函数就是一个CLEAN分量的形状，它在第二步真正进入算法：一般写成gamma乘p_k乘K_s(x-x_k)。Hogbom只用s等于零的点基函数K_0=delta，所以页面上更新模型仍是加入一个点分量。第三步减去该基函数经过dirty beam卷积后的响应；对delta而言，卷积结果正是移位dirty beam。multi-scale CLEAN则还会在若干s之间搜索，加入扩展核，并减去dirty beam与该核的卷积响应。最后用threshold、niter和residual检查停止与验收。每次减掉的是dirty beam响应，不是restoring beam。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上排model共用同一asinh拉伸，以便同时看见亮点源和弱扩展分量；下排residual共用同一对称线性色标。从左到右，模型由空白逐渐积累分量，亮的紧致源先进入model，对应的旁瓣从residual中减弱；到停止时，低表面亮度扩展结构仍可能留在residual。可请学生判断迭代越多是否一定越好，并指出清理噪声的风险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先回答为什么不完全照前面的逐分量步骤执行。每加入一个很小的CLEAN分量，如果都立即在全部原始uvw样本上用完整H预测visibility、相减、重新gridding和FFT，数值上可以更忠实，但对大数据量成本太高。反过来，如果始终在同一张residual image上用固定、截断或局部PSF更新，又会累积网格化、非共面w项、方向相关beam与PSF近似的误差。所以minor/major是一个工程和数值折衷：minor cycle在图像域用固定或局部近似PSF，一次快速积累多个分量；major cycle隔一段时间用较完整的测量算子H在实际uvw位置预测model visibility，从观测中相减，再重新网格化和成像。这也是处理位置相关响应的合适层次：minor cycle使用全局或facet内局部PSF近似，major cycle的H则可纳入w修正和beam/A-term。实现上H仍然会按时间、频率、facet或卷积核离散化，所以说‘较完整’比说毫无近似的‘完整’更准确。Clark CLEAN与Cotton–Schwab类方法的实现细节不同，但基本分工相同：minor提供速度，major定期与观测重新同步。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逐个说明六幅图。特别强调CLEAN components是离散模型，不适合直接当连续天空展示；restored model用理想化恢复波束卷积；residual仍以脏波束为单位。这也是后面讨论残差缩放和单位时的入口，但本讲不深挖。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屏幕上是一幅dirty image。先请学生观察十几秒，再依次指出三个直接可见的现象：多个亮源周围出现相似的成套环纹；中央扩展发射与旁瓣和噪声混在一起；仅凭dirty image还不能确认每个亮暗结构是否属于真实天空。逆变换已经正确给出dirty image，后续需要结合PSF、uv覆盖以及model和residual，解释采样响应并检验天空模型。页底说明示意数据由自编Python小视场教学仿真生成，代码随课程材料提供；它不是实际SKA观测或性能模拟，CASA Synthesis Imaging页面作为生产成像方法的延伸入口。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解释恢复公式。恢复波束通常拟合PSF主瓣，但它不等于完整PSF。最终图像将平滑模型与最终残差相加，因此包含两个不同响应下的量；这也是精确通量工作需要谨慎处理residual scaling的原因。入门课点到为止。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不只给参数名，而是把每个参数放回数学更新式。loop gain gamma直接乘在当前峰值p_k和移位PSF上，决定这一次加入模型并从residual扣除的比例。threshold或cutoff给出残差峰值阈值tau，niter给出最大迭代数，任一条件先达到就停。mask或clean boxes将峰值搜索限制在区域M中。基函数K_s就是一个CLEAN分量的形状，scale参数选择其尺度；它在第17页第二步更新模型时出现，Delta M等于gamma乘p_k乘平移后的K_s，第三步再从residual减去B_D与K_s卷积后的响应。Hogbom只有K_0=delta这一种点基函数；multi-scale CLEAN则在若干扩展核中选择。页底给出本讲实际取值：gamma为0.10，阈值是三倍初始dirty图空白环带RMS、约12.5毫Jy每beam，niter上限700，实际在第533次达到阈值，圆形mask半径0.49度，scale为零。这些只是本教学数据的可复现取值，不是给真实数据套用的默认推荐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先区分两个层次。标准小视场、同型天线且beam稳定时，可以用一个时间或天线综合的有效主波束P_eff，在restored image之后相除。WSClean的-apply-primary-beam属于这种图像域模式。它快且直观，但P_eff是平均或有效近似，忽略不同基线和时刻的方向响应差异；dirty、model和residual产品也仍未校正。图像域相除后噪声近似按1/P_eff增大。右侧只保留IDG的核心位置关系。A-term在这里泛指随方向、时间和频率变化的天线响应。第一行对应第19页major cycle：用包含PB/A-term的正向算子从当前模型预测model visibility，再从观测visibility中相减。这一步是给模型施加仪器响应，不是除以PB。第二行是反向成像：观测或残余visibility用包含同一PB/A-term模型的gridding和归一化形成dirty或residual image；PSF也应与这个成像算子匹配。因此可以简略地说，IDG在预测扣除、成图和PSF计算时都考虑PB。需要补一句限定：当方向相关beam还随天线和时间变化时，某一方向的局部PSF是所有相关基线与时刻响应的加权综合；换到另一个天空方向，这个综合结果也会改变。因此严格来说不再存在一张对全视场都精确的全局PSF，默认单PSF仍是近似，必要时需要局部PSF网格或facet。这不表示要为每条visibility单独保存一张PSF。WSClean使用-gridder idg -grid-with-beam时不需要再加-apply-primary-beam。主波束修正只恢复响应标度，不会提高原本信噪比；分析仍需beam阈值、未校正图和局部噪声信息。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先明确本页不是在展示一个完美结果。左图中央确实还保留与输入弥散源同方向的相关结构；这不是空白区噪声，而是源区未被当前模型充分解释的发射。右侧直方图只取左图虚线标出的0.47到0.57度空白环带，不包含中央源区，因此它可以近似对称、均值接近零，同时源区仍有明显结构，两者并不矛盾。本例使用Hogbom点分量CLEAN，并把停止阈值固定为三倍初始dirty图空白环带RMS。最终源区峰值刚低于阈值，但许多相邻像元构成连贯的低表面亮度结构，说明单像元阈值通过不等于全图residual已经噪声化。对弥散发射可优先尝试multi-scale CLEAN，并重新评估mask和阈值；若结构仍不稳，还要检查短间距、权重、PSF、校准和方向相关误差。对H I数据立方体还应逐通道检查flag比例、PSF、RMS和residual。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逐条复述，并邀请学生用自己的话解释第三条和第四条。若时间允许，可回到第二页，让学生重新指出脏图中哪些结构来自PSF、恢复图像中哪些不确定性仍然存在。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留出提问时间。右侧图可用于快速回顾全流程。若无人立即提问，可选择左侧三个问题中的一个，引导学生讨论。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附录页。若有人询问数值真实性，明确这是教学仿真而非SKA性能模拟。所有输入、输出和脚本可复现。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附录页。适合结合WSClean、CASA或其他软件的文件命名回答问题。强调最终科学分析不应只保存restored image。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附录总结公式。可用于答疑时快速定位学生的问题属于测量、线性成像还是恢复阶段。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六个方框给出从visibility到恢复图像的完整流程。dirty image与PSF是两部分课程的衔接点：前半部分已经说明visibility的来源和离散采样，本讲从已经完成基本flag与标定的visibility出发，不展开增益求解和完整偏振测量方程。符号沿用前半部分：A表示本征天空强度，P表示主波束，二者乘积记为表观天空I_app；app是apparent的缩写，强调干涉阵在这一测量方程中看到的是被主波束调制后的天空，而不是直接看到A。一维坐标推广为二维方向余弦(l,m)和基线坐标(u,v,w)，傅里叶指数的正负号也沿用前半部分。后续依次讨论网格化、权重、CLEAN、恢复图像、主波束处理和质量检查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实际成像程序读取复数DATA以及配套的uvw坐标、时间、频率、偏振、数据权重和flag。DATA WEIGHT理想上是该visibility噪声方差的倒数，它不是与后文无关的另一种权重，而是natural、uniform和Briggs等成像权重的统计起点。天线性能差异只是权重不同的一个来源；系统噪声、时间、频率、通道宽度、积分时间和flag都可以使它变化。右侧先给一般宽视场测量方程，不先从二维小视场公式出发。天空方向写成(l,m,n)，基线坐标写成(u,v,w)，w轴指向相位中心；n由单位球约束，所以积分变量仍然只有l和m，这不是对三维天空做三维傅里叶变换。在一张固定相位中心的图像中，天空方向网格由所有visibility共用；逐样本改变的是(u_k,v_k,w_k)及仪器响应。频率依赖同时进入表观天空和以波长计的基线坐标，谱线成像通常在足够窄的通道内处理。下一页从几何延迟解释w(n-1)的来源，再给出二维小视场近似。mosaic、facet或重定相会为不同视场建立局部切平面，软件再把数据转到选定的公共或局部坐标系。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前一讲使用一维线性阵列说明baseline与visibility，没有展开二维地球自转综合，这里补上这一步。左图是19天线的核心加三臂教学布局，不是VLA，也不是真实SKA阵列。中图是单时刻的投影基线及其共轭点，右图是六小时轨迹。地面基线向量b_pq不动，但uvw坐标系以目标方向为基准；地球自转使源的时角H(t)变化，因而投影矩阵R[H(t),delta]变化，同一基线就在uv平面扫出轨迹。频率变化还会通过b/lambda按比例缩放轨迹。阵列布局、源方向、时间、频率和flag共同决定样本位置；后续权重只改变这些样本的相对贡献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左侧二乘二图依次是表观天空、加权uv采样、dirty beam和dirty image。加权采样函数的逆傅里叶变换就是dirty beam；表观天空与dirty beam卷积，再加图像噪声，得到dirty image。需要区分两种变化。在小视场、方向无关的标准近似下，同一数据子集使用一张由全部入选样本加权综合的PSF，不是为每个时刻、每个像素各存一份dirty beam；若把观测拆成不同快照或通道子集，由于uv覆盖、flag和权重不同，各子集的综合PSF会改变。把全时段合并成像时，通常仍形成一张加权综合PSF。进一步，当非共面w项或随方向和时间变化的beam不可忽略时，不同天空位置的点源响应也会不同，单一全局卷积PSF才只是近似；可以使用facet内的局部PSF或方向相关成像算子，第10、19和23页再说计算上如何处理。点源会复制当前近似下的整份PSF，因此环纹不是新的天体。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在二维小视场形式下，把加权采样函数代入逆变换即可得到左侧的离散求和式。它在数学上完全成立，也不要求visibility位于规则网格；代价是每个图像像元都要遍历全部visibility，计算量约随Nvis乘Npix增长。少量方向求值或稀疏模型prediction仍可直接计算。大规模成像通常用卷积核把visibility送到规则uv网格，再做FFT；gridding是同一逆变换的高效数值实现，并没有增加新的物理假设。低频和中频成像都常采用这条路线。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图中使用完整六小时地球自转轨迹。左图是不规则样本坐标，下方公式把它写成一组位于(u_k,v_k)的delta函数；右图不是另一组uv覆盖，而是同一批样本在规则uv格点上的Briggs权重累计。右图嵌入的局部放大明确画出等间隔方格；全图之所以仍像许多小点，只是因为384乘384个网格单元被压缩到一页。公式中k遍历通过flag选择并进入成像的样本，V_k是已经完成基本标定、但尚未格点化的复visibility。w_k上标img是样本k的最终标量成像权重，决定这条visibility整体贡献多大；它由数据统计权重、natural或uniform或Briggs密度处理以及可选taper组成，第11页再拆开。C_ij,k不是第二套物理权重，而是gridder在样本k与网格单元(i,j)之间求得的卷积核值，决定这条样本分到哪些格点、每个格点分多少。它取决于核函数、支持范围以及样本相对格点中心的亚格点偏移；有限支持核会让一条visibility贡献到多个邻近格点。两者相乘的含义因此是先给样本确定总体重要性，再按核函数分配到规则网格，并不重复。教学仿真采用最近格点，所以C在最近单元为1、其余为0；生产成像通常使用有限支持抗混叠核。即使所有天线相同，只有在等噪声、等积分等条件下数据统计权重才可视为相同常数；natural且不加taper时这个常数可并入归一化，但uniform、Briggs或taper仍会让最终成像权重随uv密度或基线长度变化。教学仿真的natural权重就是1，图中的Briggs权重差异来自uv密度。V_g的逆FFT给出dirty image，W_g的逆FFT给出PSF。像元大小和图像尺寸会反过来定义uv网格；宽视场时gridder还要处理w项。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部分紧接gridding，补充gridder怎样处理第5页从几何延迟得到的w项。小角度下，n近似为1减(l平方加m平方)的一半，因此二维近似忽略的w相位误差同时随绝对w和离相位中心角距离平方增大。w-stacking按w分层，一层内用共同的层中心近似各样本；每层完成gridding和二维FFT后，在图像域施加该层的w相位屏再相加，所以它并未忽略整个w项，近似只在层内残差。w-gridder把最近层的硬分箱改成w方向的卷积插值，使一个样本以核函数权重贡献到相邻w平面；它仍然使用离散w平面、二维FFT和相位屏，并不是完整三维FFT。WSClean 3.4起将它作为默认gridder。IDG则把visibility分组到小型uv subgrid，在低分辨率小图像上做局部直接傅里叶求和并乘入残余w相位与beam/A-term，再用小型二维FFT回到subgrid并累加到总网格；它是局部直接计算，不是暴力三维FFT。IDG中的A-term可代表每副天线随方向、时间、频率变化的响应；一条基线的方向响应由两副天线共同决定。三栏底部论文是课后入口，课堂上不展开软件命令。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hyperlink" Target="https://casadocs.readthedocs.io/en/latest/notebooks/synthesis_imaging.html" TargetMode="External"/><Relationship Id="rId5" Type="http://schemas.openxmlformats.org/officeDocument/2006/relationships/hyperlink" Target="https://science.nrao.edu/facilities/vlba/docs/manuals/oss2022B/bsln-sens" TargetMode="External"/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image" Target="../media/image-11-3.png"/><Relationship Id="rId4" Type="http://schemas.openxmlformats.org/officeDocument/2006/relationships/image" Target="../media/image-11-4.svg"/><Relationship Id="rId5" Type="http://schemas.openxmlformats.org/officeDocument/2006/relationships/image" Target="../media/image-11-5.png"/><Relationship Id="rId6" Type="http://schemas.openxmlformats.org/officeDocument/2006/relationships/image" Target="../media/image-11-6.svg"/><Relationship Id="rId7" Type="http://schemas.openxmlformats.org/officeDocument/2006/relationships/image" Target="../media/image-11-7.png"/><Relationship Id="rId8" Type="http://schemas.openxmlformats.org/officeDocument/2006/relationships/image" Target="../media/image-11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svg"/><Relationship Id="rId3" Type="http://schemas.openxmlformats.org/officeDocument/2006/relationships/image" Target="../media/image-14-3.png"/><Relationship Id="rId4" Type="http://schemas.openxmlformats.org/officeDocument/2006/relationships/image" Target="../media/image-14-4.svg"/><Relationship Id="rId5" Type="http://schemas.openxmlformats.org/officeDocument/2006/relationships/image" Target="../media/image-1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svg"/><Relationship Id="rId3" Type="http://schemas.openxmlformats.org/officeDocument/2006/relationships/image" Target="../media/image-15-3.png"/><Relationship Id="rId4" Type="http://schemas.openxmlformats.org/officeDocument/2006/relationships/image" Target="../media/image-15-4.svg"/><Relationship Id="rId5" Type="http://schemas.openxmlformats.org/officeDocument/2006/relationships/image" Target="../media/image-15-5.png"/><Relationship Id="rId6" Type="http://schemas.openxmlformats.org/officeDocument/2006/relationships/image" Target="../media/image-15-6.svg"/><Relationship Id="rId7" Type="http://schemas.openxmlformats.org/officeDocument/2006/relationships/image" Target="../media/image-15-7.png"/><Relationship Id="rId8" Type="http://schemas.openxmlformats.org/officeDocument/2006/relationships/image" Target="../media/image-15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svg"/><Relationship Id="rId3" Type="http://schemas.openxmlformats.org/officeDocument/2006/relationships/image" Target="../media/image-18-3.png"/><Relationship Id="rId4" Type="http://schemas.openxmlformats.org/officeDocument/2006/relationships/image" Target="../media/image-18-4.sv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asadocs.readthedocs.io/en/latest/notebooks/synthesis_imaging.html" TargetMode="External"/><Relationship Id="rId1" Type="http://schemas.openxmlformats.org/officeDocument/2006/relationships/image" Target="../media/image-2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svg"/><Relationship Id="rId3" Type="http://schemas.openxmlformats.org/officeDocument/2006/relationships/image" Target="../media/image-21-3.png"/><Relationship Id="rId4" Type="http://schemas.openxmlformats.org/officeDocument/2006/relationships/image" Target="../media/image-21-4.svg"/><Relationship Id="rId5" Type="http://schemas.openxmlformats.org/officeDocument/2006/relationships/image" Target="../media/image-21-5.png"/><Relationship Id="rId6" Type="http://schemas.openxmlformats.org/officeDocument/2006/relationships/image" Target="../media/image-21-6.svg"/><Relationship Id="rId7" Type="http://schemas.openxmlformats.org/officeDocument/2006/relationships/image" Target="../media/image-21-7.png"/><Relationship Id="rId8" Type="http://schemas.openxmlformats.org/officeDocument/2006/relationships/image" Target="../media/image-21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image" Target="../media/image-28-2.svg"/><Relationship Id="rId3" Type="http://schemas.openxmlformats.org/officeDocument/2006/relationships/image" Target="../media/image-28-3.png"/><Relationship Id="rId4" Type="http://schemas.openxmlformats.org/officeDocument/2006/relationships/image" Target="../media/image-28-4.svg"/><Relationship Id="rId5" Type="http://schemas.openxmlformats.org/officeDocument/2006/relationships/image" Target="../media/image-28-5.png"/><Relationship Id="rId6" Type="http://schemas.openxmlformats.org/officeDocument/2006/relationships/image" Target="../media/image-28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image" Target="../media/image-3-7.png"/><Relationship Id="rId8" Type="http://schemas.openxmlformats.org/officeDocument/2006/relationships/image" Target="../media/image-3-8.svg"/><Relationship Id="rId9" Type="http://schemas.openxmlformats.org/officeDocument/2006/relationships/image" Target="../media/image-3-9.png"/><Relationship Id="rId10" Type="http://schemas.openxmlformats.org/officeDocument/2006/relationships/image" Target="../media/image-3-10.svg"/><Relationship Id="rId11" Type="http://schemas.openxmlformats.org/officeDocument/2006/relationships/image" Target="../media/image-3-11.png"/><Relationship Id="rId12" Type="http://schemas.openxmlformats.org/officeDocument/2006/relationships/image" Target="../media/image-3-12.svg"/><Relationship Id="rId13" Type="http://schemas.openxmlformats.org/officeDocument/2006/relationships/image" Target="../media/image-3-13.png"/><Relationship Id="rId14" Type="http://schemas.openxmlformats.org/officeDocument/2006/relationships/image" Target="../media/image-3-14.sv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image" Target="../media/image-4-7.png"/><Relationship Id="rId8" Type="http://schemas.openxmlformats.org/officeDocument/2006/relationships/image" Target="../media/image-4-8.svg"/><Relationship Id="rId9" Type="http://schemas.openxmlformats.org/officeDocument/2006/relationships/image" Target="../media/image-4-9.png"/><Relationship Id="rId10" Type="http://schemas.openxmlformats.org/officeDocument/2006/relationships/image" Target="../media/image-4-10.svg"/><Relationship Id="rId11" Type="http://schemas.openxmlformats.org/officeDocument/2006/relationships/image" Target="../media/image-4-11.png"/><Relationship Id="rId12" Type="http://schemas.openxmlformats.org/officeDocument/2006/relationships/image" Target="../media/image-4-12.svg"/><Relationship Id="rId13" Type="http://schemas.openxmlformats.org/officeDocument/2006/relationships/image" Target="../media/image-4-13.png"/><Relationship Id="rId14" Type="http://schemas.openxmlformats.org/officeDocument/2006/relationships/image" Target="../media/image-4-14.svg"/><Relationship Id="rId15" Type="http://schemas.openxmlformats.org/officeDocument/2006/relationships/image" Target="../media/image-4-15.png"/><Relationship Id="rId16" Type="http://schemas.openxmlformats.org/officeDocument/2006/relationships/image" Target="../media/image-4-16.svg"/><Relationship Id="rId17" Type="http://schemas.openxmlformats.org/officeDocument/2006/relationships/image" Target="../media/image-4-17.png"/><Relationship Id="rId18" Type="http://schemas.openxmlformats.org/officeDocument/2006/relationships/image" Target="../media/image-4-18.svg"/><Relationship Id="rId19" Type="http://schemas.openxmlformats.org/officeDocument/2006/relationships/image" Target="../media/image-4-19.png"/><Relationship Id="rId20" Type="http://schemas.openxmlformats.org/officeDocument/2006/relationships/image" Target="../media/image-4-20.svg"/><Relationship Id="rId21" Type="http://schemas.openxmlformats.org/officeDocument/2006/relationships/image" Target="../media/image-4-21.png"/><Relationship Id="rId22" Type="http://schemas.openxmlformats.org/officeDocument/2006/relationships/image" Target="../media/image-4-22.svg"/><Relationship Id="rId23" Type="http://schemas.openxmlformats.org/officeDocument/2006/relationships/image" Target="../media/image-4-23.png"/><Relationship Id="rId24" Type="http://schemas.openxmlformats.org/officeDocument/2006/relationships/image" Target="../media/image-4-24.svg"/><Relationship Id="rId25" Type="http://schemas.openxmlformats.org/officeDocument/2006/relationships/slideLayout" Target="../slideLayouts/slideLayout1.xml"/><Relationship Id="rId2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5.png"/><Relationship Id="rId6" Type="http://schemas.openxmlformats.org/officeDocument/2006/relationships/image" Target="../media/image-7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image" Target="../media/image-8-8.png"/><Relationship Id="rId9" Type="http://schemas.openxmlformats.org/officeDocument/2006/relationships/image" Target="../media/image-8-9.svg"/><Relationship Id="rId10" Type="http://schemas.openxmlformats.org/officeDocument/2006/relationships/image" Target="../media/image-8-10.png"/><Relationship Id="rId11" Type="http://schemas.openxmlformats.org/officeDocument/2006/relationships/image" Target="../media/image-8-11.svg"/><Relationship Id="rId12" Type="http://schemas.openxmlformats.org/officeDocument/2006/relationships/image" Target="../media/image-8-12.png"/><Relationship Id="rId13" Type="http://schemas.openxmlformats.org/officeDocument/2006/relationships/image" Target="../media/image-8-13.svg"/><Relationship Id="rId14" Type="http://schemas.openxmlformats.org/officeDocument/2006/relationships/image" Target="../media/image-8-14.png"/><Relationship Id="rId15" Type="http://schemas.openxmlformats.org/officeDocument/2006/relationships/image" Target="../media/image-8-15.sv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hyperlink" Target="https://doi.org/10.1051/0004-6361/202039723" TargetMode="External"/><Relationship Id="rId6" Type="http://schemas.openxmlformats.org/officeDocument/2006/relationships/hyperlink" Target="https://doi.org/10.1051/0004-6361/201832858" TargetMode="External"/><Relationship Id="rId7" Type="http://schemas.openxmlformats.org/officeDocument/2006/relationships/hyperlink" Target="https://doi.org/10.1093/mnras/stu1368" TargetMode="External"/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2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58368" y="658368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78D4D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1170432"/>
            <a:ext cx="58978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 visibility 到图像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667512" y="2066544"/>
            <a:ext cx="5806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dirty="0">
                <a:solidFill>
                  <a:srgbClr val="CFE6E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网格化、加权、CLEAN 与图像检查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6903720" y="1417320"/>
            <a:ext cx="4663440" cy="3401568"/>
          </a:xfrm>
          <a:prstGeom prst="roundRect">
            <a:avLst>
              <a:gd name="adj" fmla="val 2151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</p:spPr>
      </p:sp>
      <p:pic>
        <p:nvPicPr>
          <p:cNvPr id="6" name="Image 0" descr="输入天空、脏图与恢复图像的教学仿真比较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0296" y="1950852"/>
            <a:ext cx="4590288" cy="2334503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58368" y="5084064"/>
            <a:ext cx="5440680" cy="0"/>
          </a:xfrm>
          <a:prstGeom prst="line">
            <a:avLst/>
          </a:prstGeom>
          <a:noFill/>
          <a:ln w="13970">
            <a:solidFill>
              <a:srgbClr val="4A728B"/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658368" y="5266944"/>
            <a:ext cx="6217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D8E8EE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第十一届平方公里阵列射电望远镜（SKA）暑期学校</a:t>
            </a:r>
            <a:endParaRPr lang="en-US" sz="1350" dirty="0"/>
          </a:p>
        </p:txBody>
      </p:sp>
      <p:sp>
        <p:nvSpPr>
          <p:cNvPr id="9" name="Text 6"/>
          <p:cNvSpPr txBox="1"/>
          <p:nvPr/>
        </p:nvSpPr>
        <p:spPr>
          <a:xfrm>
            <a:off x="658368" y="568756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96B4C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朱正浩    ·    2026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55C7"/>
          </a:solidFill>
          <a:ln w="12700">
            <a:solidFill>
              <a:srgbClr val="5B55C7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三 · 网格化与加权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10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权重如何改变 uv 样本的相对贡献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采样坐标不变；数据权重与成像权重共同影响 PSF、图像噪声和尺度响应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03504" y="1353312"/>
            <a:ext cx="7680960" cy="4443984"/>
          </a:xfrm>
          <a:prstGeom prst="roundRect">
            <a:avLst>
              <a:gd name="adj" fmla="val 1646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</p:spPr>
      </p:sp>
      <p:pic>
        <p:nvPicPr>
          <p:cNvPr id="10" name="Image 0" descr="不同成像权重下各基线长度区间的归一化总贡献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453770"/>
            <a:ext cx="7607808" cy="4243068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8540496" y="1554480"/>
            <a:ext cx="2798064" cy="4315968"/>
          </a:xfrm>
          <a:prstGeom prst="roundRect">
            <a:avLst>
              <a:gd name="adj" fmla="val 2614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2" name="Text 9"/>
          <p:cNvSpPr txBox="1"/>
          <p:nvPr/>
        </p:nvSpPr>
        <p:spPr>
          <a:xfrm>
            <a:off x="8686800" y="1810512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40" b="1" dirty="0">
                <a:solidFill>
                  <a:srgbClr val="0A223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从数据权重到成像权重</a:t>
            </a:r>
            <a:endParaRPr lang="en-US" sz="1640" dirty="0"/>
          </a:p>
        </p:txBody>
      </p:sp>
      <p:sp>
        <p:nvSpPr>
          <p:cNvPr id="13" name="Shape 10"/>
          <p:cNvSpPr/>
          <p:nvPr/>
        </p:nvSpPr>
        <p:spPr>
          <a:xfrm>
            <a:off x="8723376" y="2212848"/>
            <a:ext cx="2432304" cy="438912"/>
          </a:xfrm>
          <a:prstGeom prst="roundRect">
            <a:avLst>
              <a:gd name="adj" fmla="val 16667"/>
            </a:avLst>
          </a:prstGeom>
          <a:solidFill>
            <a:srgbClr val="E6EEF8"/>
          </a:solidFill>
          <a:ln w="10160">
            <a:solidFill>
              <a:srgbClr val="C7D9EB">
                <a:alpha val="95000"/>
              </a:srgbClr>
            </a:solidFill>
            <a:prstDash val="solid"/>
          </a:ln>
        </p:spPr>
      </p:sp>
      <p:pic>
        <p:nvPicPr>
          <p:cNvPr id="14" name="Image 1" descr="公式：w_k^{\rm img}=\omega_k\,q_k(\rho_{uv},R)\,T(\rho_k)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78240" y="2306502"/>
            <a:ext cx="2322576" cy="251605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8750808" y="278892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1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ωₖ = 1/σₖ²：数据的统计权重</a:t>
            </a:r>
            <a:endParaRPr lang="en-US" sz="1110" dirty="0"/>
          </a:p>
        </p:txBody>
      </p:sp>
      <p:sp>
        <p:nvSpPr>
          <p:cNvPr id="16" name="Text 12"/>
          <p:cNvSpPr txBox="1"/>
          <p:nvPr/>
        </p:nvSpPr>
        <p:spPr>
          <a:xfrm>
            <a:off x="8759952" y="3200400"/>
            <a:ext cx="235915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7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qₖ：natural / uniform / Briggs</a:t>
            </a:r>
            <a:endParaRPr lang="en-US" sz="1070" dirty="0"/>
          </a:p>
          <a:p>
            <a:pPr algn="ctr" indent="0" marL="0">
              <a:buNone/>
            </a:pPr>
            <a:r>
              <a:rPr lang="en-US" sz="107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按 uv 密度与 robust 调整</a:t>
            </a:r>
            <a:endParaRPr lang="en-US" sz="1070" dirty="0"/>
          </a:p>
        </p:txBody>
      </p:sp>
      <p:sp>
        <p:nvSpPr>
          <p:cNvPr id="17" name="Text 13"/>
          <p:cNvSpPr txBox="1"/>
          <p:nvPr/>
        </p:nvSpPr>
        <p:spPr>
          <a:xfrm>
            <a:off x="8759952" y="3831336"/>
            <a:ext cx="235915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7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T：可选的 uv taper</a:t>
            </a:r>
            <a:endParaRPr lang="en-US" sz="1070" dirty="0"/>
          </a:p>
          <a:p>
            <a:pPr algn="ctr" indent="0" marL="0">
              <a:buNone/>
            </a:pPr>
            <a:r>
              <a:rPr lang="en-US" sz="107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再按基线长度调整</a:t>
            </a:r>
            <a:endParaRPr lang="en-US" sz="1070" dirty="0"/>
          </a:p>
        </p:txBody>
      </p:sp>
      <p:sp>
        <p:nvSpPr>
          <p:cNvPr id="18" name="Shape 14"/>
          <p:cNvSpPr/>
          <p:nvPr/>
        </p:nvSpPr>
        <p:spPr>
          <a:xfrm>
            <a:off x="8750808" y="4553712"/>
            <a:ext cx="2377440" cy="932688"/>
          </a:xfrm>
          <a:prstGeom prst="roundRect">
            <a:avLst>
              <a:gd name="adj" fmla="val 7843"/>
            </a:avLst>
          </a:prstGeom>
          <a:solidFill>
            <a:srgbClr val="FCEAD9"/>
          </a:solidFill>
          <a:ln w="10160">
            <a:solidFill>
              <a:srgbClr val="F0C599">
                <a:alpha val="95000"/>
              </a:srgbClr>
            </a:solidFill>
            <a:prstDash val="solid"/>
          </a:ln>
        </p:spPr>
      </p:sp>
      <p:sp>
        <p:nvSpPr>
          <p:cNvPr id="19" name="Text 15"/>
          <p:cNvSpPr txBox="1"/>
          <p:nvPr/>
        </p:nvSpPr>
        <p:spPr>
          <a:xfrm>
            <a:off x="8915400" y="4700016"/>
            <a:ext cx="204825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9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本图：同型天线、等噪声</a:t>
            </a:r>
            <a:endParaRPr lang="en-US" sz="990" dirty="0"/>
          </a:p>
          <a:p>
            <a:pPr algn="ctr" indent="0" marL="0">
              <a:buNone/>
            </a:pPr>
            <a:r>
              <a:rPr lang="en-US" sz="99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因而原始 ωₖ 相同；差异来自 qₖ 与 T</a:t>
            </a:r>
            <a:endParaRPr lang="en-US" sz="990" dirty="0"/>
          </a:p>
        </p:txBody>
      </p:sp>
      <p:sp>
        <p:nvSpPr>
          <p:cNvPr id="20" name="Text 16"/>
          <p:cNvSpPr txBox="1"/>
          <p:nvPr/>
        </p:nvSpPr>
        <p:spPr>
          <a:xfrm>
            <a:off x="749808" y="5952744"/>
            <a:ext cx="107533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7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ωₖ 来自噪声估计；天线 / SEFD 差异只是来源之一，它也会随时间、频率、积分和 flag 变化。</a:t>
            </a:r>
            <a:endParaRPr lang="en-US" sz="970" dirty="0"/>
          </a:p>
        </p:txBody>
      </p:sp>
      <p:sp>
        <p:nvSpPr>
          <p:cNvPr id="21" name="Text 17"/>
          <p:cNvSpPr txBox="1"/>
          <p:nvPr/>
        </p:nvSpPr>
        <p:spPr>
          <a:xfrm>
            <a:off x="2788920" y="6153912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2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异质阵列 / VLBI 的基线权重参考：</a:t>
            </a:r>
            <a:endParaRPr lang="en-US" sz="920" dirty="0"/>
          </a:p>
        </p:txBody>
      </p:sp>
      <p:sp>
        <p:nvSpPr>
          <p:cNvPr id="22" name="Text 18">
            <a:hlinkClick r:id="rId4" tooltip=""/>
          </p:cNvPr>
          <p:cNvSpPr txBox="1"/>
          <p:nvPr/>
        </p:nvSpPr>
        <p:spPr>
          <a:xfrm>
            <a:off x="7150608" y="6153912"/>
            <a:ext cx="18105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u="sng" dirty="0">
                <a:solidFill>
                  <a:srgbClr val="3868A6"/>
                </a:solidFill>
                <a:uFill>
                  <a:solidFill>
                    <a:srgbClr val="3868A6"/>
                  </a:solidFill>
                </a:uFill>
                <a:latin typeface="Noto Sans CJK SC" pitchFamily="34" charset="0"/>
                <a:ea typeface="Noto Sans CJK SC" pitchFamily="34" charset="-122"/>
                <a:cs typeface="Noto Sans CJK SC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CASA Synthesis Imaging</a:t>
            </a:r>
            <a:endParaRPr lang="en-US" sz="920" dirty="0"/>
          </a:p>
        </p:txBody>
      </p:sp>
      <p:sp>
        <p:nvSpPr>
          <p:cNvPr id="23" name="Text 19">
            <a:hlinkClick r:id="rId5" tooltip=""/>
          </p:cNvPr>
          <p:cNvSpPr txBox="1"/>
          <p:nvPr/>
        </p:nvSpPr>
        <p:spPr>
          <a:xfrm>
            <a:off x="9070848" y="6153912"/>
            <a:ext cx="23408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u="sng" dirty="0">
                <a:solidFill>
                  <a:srgbClr val="3868A6"/>
                </a:solidFill>
                <a:uFill>
                  <a:solidFill>
                    <a:srgbClr val="3868A6"/>
                  </a:solidFill>
                </a:uFill>
                <a:latin typeface="Noto Sans CJK SC" pitchFamily="34" charset="0"/>
                <a:ea typeface="Noto Sans CJK SC" pitchFamily="34" charset="-122"/>
                <a:cs typeface="Noto Sans CJK SC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NRAO VLBA Baseline Sensitivity</a:t>
            </a:r>
            <a:endParaRPr lang="en-US" sz="9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55C7"/>
          </a:solidFill>
          <a:ln w="12700">
            <a:solidFill>
              <a:srgbClr val="5B55C7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三 · 网格化与加权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11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自然、均匀、Briggs 与 uv taper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前三者定义基础成像权重；taper 通常再乘到其中一种权重上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5285232" cy="1993392"/>
          </a:xfrm>
          <a:prstGeom prst="roundRect">
            <a:avLst>
              <a:gd name="adj" fmla="val 3670"/>
            </a:avLst>
          </a:prstGeom>
          <a:solidFill>
            <a:srgbClr val="FFFFFF"/>
          </a:solidFill>
          <a:ln w="13970">
            <a:solidFill>
              <a:srgbClr val="0B7A83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58368" y="1389888"/>
            <a:ext cx="5285232" cy="512064"/>
          </a:xfrm>
          <a:prstGeom prst="rect">
            <a:avLst/>
          </a:prstGeom>
          <a:solidFill>
            <a:srgbClr val="DDF1F1"/>
          </a:solidFill>
          <a:ln w="12700">
            <a:solidFill>
              <a:srgbClr val="DDF1F1">
                <a:alpha val="0"/>
              </a:srgbClr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877824" y="1499616"/>
            <a:ext cx="2249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自然加权</a:t>
            </a:r>
            <a:endParaRPr lang="en-US" sz="1800" dirty="0"/>
          </a:p>
        </p:txBody>
      </p:sp>
      <p:sp>
        <p:nvSpPr>
          <p:cNvPr id="12" name="Text 10"/>
          <p:cNvSpPr txBox="1"/>
          <p:nvPr/>
        </p:nvSpPr>
        <p:spPr>
          <a:xfrm>
            <a:off x="3968496" y="1517904"/>
            <a:ext cx="16642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8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基础权重</a:t>
            </a:r>
            <a:endParaRPr lang="en-US" sz="1080" dirty="0"/>
          </a:p>
        </p:txBody>
      </p:sp>
      <p:sp>
        <p:nvSpPr>
          <p:cNvPr id="13" name="Shape 11"/>
          <p:cNvSpPr/>
          <p:nvPr/>
        </p:nvSpPr>
        <p:spPr>
          <a:xfrm>
            <a:off x="932688" y="2139696"/>
            <a:ext cx="1874520" cy="658368"/>
          </a:xfrm>
          <a:prstGeom prst="roundRect">
            <a:avLst>
              <a:gd name="adj" fmla="val 11111"/>
            </a:avLst>
          </a:prstGeom>
          <a:solidFill>
            <a:srgbClr val="DDF1F1"/>
          </a:solidFill>
          <a:ln w="10160">
            <a:solidFill>
              <a:srgbClr val="0B7A83">
                <a:alpha val="95000"/>
              </a:srgbClr>
            </a:solidFill>
            <a:prstDash val="solid"/>
          </a:ln>
        </p:spPr>
      </p:sp>
      <p:pic>
        <p:nvPicPr>
          <p:cNvPr id="14" name="Image 0" descr="公式：w_k^{\rm img}=\omega_k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98522" y="2276856"/>
            <a:ext cx="1342851" cy="38404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3108960" y="2103120"/>
            <a:ext cx="25237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3228" indent="-173228">
              <a:buSzPct val="100000"/>
              <a:buChar char="•"/>
            </a:pPr>
            <a:r>
              <a:rPr lang="en-US" sz="124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保留每条数据的测量权重</a:t>
            </a:r>
            <a:endParaRPr lang="en-US" sz="1240" dirty="0"/>
          </a:p>
        </p:txBody>
      </p:sp>
      <p:sp>
        <p:nvSpPr>
          <p:cNvPr id="16" name="Text 13"/>
          <p:cNvSpPr/>
          <p:nvPr/>
        </p:nvSpPr>
        <p:spPr>
          <a:xfrm>
            <a:off x="3108960" y="2505456"/>
            <a:ext cx="25237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3228" indent="-173228">
              <a:buSzPct val="100000"/>
              <a:buChar char="•"/>
            </a:pPr>
            <a:r>
              <a:rPr lang="en-US" sz="124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热噪声较低；密集区权重较高</a:t>
            </a:r>
            <a:endParaRPr lang="en-US" sz="1240" dirty="0"/>
          </a:p>
        </p:txBody>
      </p:sp>
      <p:sp>
        <p:nvSpPr>
          <p:cNvPr id="17" name="Shape 14"/>
          <p:cNvSpPr/>
          <p:nvPr/>
        </p:nvSpPr>
        <p:spPr>
          <a:xfrm>
            <a:off x="6236208" y="1389888"/>
            <a:ext cx="5285232" cy="1993392"/>
          </a:xfrm>
          <a:prstGeom prst="roundRect">
            <a:avLst>
              <a:gd name="adj" fmla="val 3670"/>
            </a:avLst>
          </a:prstGeom>
          <a:solidFill>
            <a:srgbClr val="FFFFFF"/>
          </a:solidFill>
          <a:ln w="13970">
            <a:solidFill>
              <a:srgbClr val="B93A32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6236208" y="1389888"/>
            <a:ext cx="5285232" cy="512064"/>
          </a:xfrm>
          <a:prstGeom prst="rect">
            <a:avLst/>
          </a:prstGeom>
          <a:solidFill>
            <a:srgbClr val="F7E2DF"/>
          </a:solidFill>
          <a:ln w="12700">
            <a:solidFill>
              <a:srgbClr val="F7E2DF">
                <a:alpha val="0"/>
              </a:srgbClr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6455664" y="1499616"/>
            <a:ext cx="2249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均匀加权</a:t>
            </a:r>
            <a:endParaRPr lang="en-US" sz="1800" dirty="0"/>
          </a:p>
        </p:txBody>
      </p:sp>
      <p:sp>
        <p:nvSpPr>
          <p:cNvPr id="20" name="Text 17"/>
          <p:cNvSpPr txBox="1"/>
          <p:nvPr/>
        </p:nvSpPr>
        <p:spPr>
          <a:xfrm>
            <a:off x="9546336" y="1517904"/>
            <a:ext cx="16642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8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基础权重</a:t>
            </a:r>
            <a:endParaRPr lang="en-US" sz="1080" dirty="0"/>
          </a:p>
        </p:txBody>
      </p:sp>
      <p:sp>
        <p:nvSpPr>
          <p:cNvPr id="21" name="Shape 18"/>
          <p:cNvSpPr/>
          <p:nvPr/>
        </p:nvSpPr>
        <p:spPr>
          <a:xfrm>
            <a:off x="6510528" y="2139696"/>
            <a:ext cx="1874520" cy="658368"/>
          </a:xfrm>
          <a:prstGeom prst="roundRect">
            <a:avLst>
              <a:gd name="adj" fmla="val 11111"/>
            </a:avLst>
          </a:prstGeom>
          <a:solidFill>
            <a:srgbClr val="F7E2DF"/>
          </a:solidFill>
          <a:ln w="10160">
            <a:solidFill>
              <a:srgbClr val="B93A32">
                <a:alpha val="95000"/>
              </a:srgbClr>
            </a:solidFill>
            <a:prstDash val="solid"/>
          </a:ln>
        </p:spPr>
      </p:sp>
      <p:pic>
        <p:nvPicPr>
          <p:cNvPr id="22" name="Image 1" descr="公式：w_k^{\rm img}=\omega_k/\Omega_{\rm cell}(k)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0" y="2335515"/>
            <a:ext cx="1728216" cy="266730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8686800" y="2103120"/>
            <a:ext cx="25237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3228" indent="-173228">
              <a:buSzPct val="100000"/>
              <a:buChar char="•"/>
            </a:pPr>
            <a:r>
              <a:rPr lang="en-US" sz="124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按网格内权重密度归一化</a:t>
            </a:r>
            <a:endParaRPr lang="en-US" sz="1240" dirty="0"/>
          </a:p>
        </p:txBody>
      </p:sp>
      <p:sp>
        <p:nvSpPr>
          <p:cNvPr id="24" name="Text 20"/>
          <p:cNvSpPr/>
          <p:nvPr/>
        </p:nvSpPr>
        <p:spPr>
          <a:xfrm>
            <a:off x="8686800" y="2505456"/>
            <a:ext cx="25237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3228" indent="-173228">
              <a:buSzPct val="100000"/>
              <a:buChar char="•"/>
            </a:pPr>
            <a:r>
              <a:rPr lang="en-US" sz="124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外围权重增强；图像噪声升高</a:t>
            </a:r>
            <a:endParaRPr lang="en-US" sz="1240" dirty="0"/>
          </a:p>
        </p:txBody>
      </p:sp>
      <p:sp>
        <p:nvSpPr>
          <p:cNvPr id="25" name="Shape 21"/>
          <p:cNvSpPr/>
          <p:nvPr/>
        </p:nvSpPr>
        <p:spPr>
          <a:xfrm>
            <a:off x="658368" y="3685032"/>
            <a:ext cx="5285232" cy="1993392"/>
          </a:xfrm>
          <a:prstGeom prst="roundRect">
            <a:avLst>
              <a:gd name="adj" fmla="val 3670"/>
            </a:avLst>
          </a:prstGeom>
          <a:solidFill>
            <a:srgbClr val="FFFFFF"/>
          </a:solidFill>
          <a:ln w="13970">
            <a:solidFill>
              <a:srgbClr val="E27A24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26" name="Shape 22"/>
          <p:cNvSpPr/>
          <p:nvPr/>
        </p:nvSpPr>
        <p:spPr>
          <a:xfrm>
            <a:off x="658368" y="3685032"/>
            <a:ext cx="5285232" cy="512064"/>
          </a:xfrm>
          <a:prstGeom prst="rect">
            <a:avLst/>
          </a:prstGeom>
          <a:solidFill>
            <a:srgbClr val="FCEAD9"/>
          </a:solidFill>
          <a:ln w="12700">
            <a:solidFill>
              <a:srgbClr val="FCEAD9">
                <a:alpha val="0"/>
              </a:srgbClr>
            </a:solidFill>
            <a:prstDash val="solid"/>
          </a:ln>
        </p:spPr>
      </p:sp>
      <p:sp>
        <p:nvSpPr>
          <p:cNvPr id="27" name="Text 23"/>
          <p:cNvSpPr txBox="1"/>
          <p:nvPr/>
        </p:nvSpPr>
        <p:spPr>
          <a:xfrm>
            <a:off x="877824" y="3794760"/>
            <a:ext cx="2249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Briggs 加权</a:t>
            </a:r>
            <a:endParaRPr lang="en-US" sz="1800" dirty="0"/>
          </a:p>
        </p:txBody>
      </p:sp>
      <p:sp>
        <p:nvSpPr>
          <p:cNvPr id="28" name="Text 24"/>
          <p:cNvSpPr txBox="1"/>
          <p:nvPr/>
        </p:nvSpPr>
        <p:spPr>
          <a:xfrm>
            <a:off x="3968496" y="3813048"/>
            <a:ext cx="16642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8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基础权重族</a:t>
            </a:r>
            <a:endParaRPr lang="en-US" sz="1080" dirty="0"/>
          </a:p>
        </p:txBody>
      </p:sp>
      <p:sp>
        <p:nvSpPr>
          <p:cNvPr id="29" name="Shape 25"/>
          <p:cNvSpPr/>
          <p:nvPr/>
        </p:nvSpPr>
        <p:spPr>
          <a:xfrm>
            <a:off x="932688" y="4434840"/>
            <a:ext cx="1874520" cy="658368"/>
          </a:xfrm>
          <a:prstGeom prst="roundRect">
            <a:avLst>
              <a:gd name="adj" fmla="val 11111"/>
            </a:avLst>
          </a:prstGeom>
          <a:solidFill>
            <a:srgbClr val="FCEAD9"/>
          </a:solidFill>
          <a:ln w="10160">
            <a:solidFill>
              <a:srgbClr val="E27A24">
                <a:alpha val="95000"/>
              </a:srgbClr>
            </a:solidFill>
            <a:prstDash val="solid"/>
          </a:ln>
        </p:spPr>
      </p:sp>
      <p:pic>
        <p:nvPicPr>
          <p:cNvPr id="30" name="Image 2" descr="公式：R_{\rm sim}=+0.5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5840" y="4627234"/>
            <a:ext cx="1728216" cy="273579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3108960" y="4398264"/>
            <a:ext cx="25237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3228" indent="-173228">
              <a:buSzPct val="100000"/>
              <a:buChar char="•"/>
            </a:pPr>
            <a:r>
              <a:rPr lang="en-US" sz="124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robust 参数控制折中</a:t>
            </a:r>
            <a:endParaRPr lang="en-US" sz="1240" dirty="0"/>
          </a:p>
        </p:txBody>
      </p:sp>
      <p:sp>
        <p:nvSpPr>
          <p:cNvPr id="32" name="Text 27"/>
          <p:cNvSpPr/>
          <p:nvPr/>
        </p:nvSpPr>
        <p:spPr>
          <a:xfrm>
            <a:off x="3108960" y="4800600"/>
            <a:ext cx="25237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3228" indent="-173228">
              <a:buSzPct val="100000"/>
              <a:buChar char="•"/>
            </a:pPr>
            <a:r>
              <a:rPr lang="en-US" sz="124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结果依赖实际权重密度</a:t>
            </a:r>
            <a:endParaRPr lang="en-US" sz="1240" dirty="0"/>
          </a:p>
        </p:txBody>
      </p:sp>
      <p:sp>
        <p:nvSpPr>
          <p:cNvPr id="33" name="Shape 28"/>
          <p:cNvSpPr/>
          <p:nvPr/>
        </p:nvSpPr>
        <p:spPr>
          <a:xfrm>
            <a:off x="6236208" y="3685032"/>
            <a:ext cx="5285232" cy="1993392"/>
          </a:xfrm>
          <a:prstGeom prst="roundRect">
            <a:avLst>
              <a:gd name="adj" fmla="val 3670"/>
            </a:avLst>
          </a:prstGeom>
          <a:solidFill>
            <a:srgbClr val="FFFFFF"/>
          </a:solidFill>
          <a:ln w="13970">
            <a:solidFill>
              <a:srgbClr val="5B55C7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34" name="Shape 29"/>
          <p:cNvSpPr/>
          <p:nvPr/>
        </p:nvSpPr>
        <p:spPr>
          <a:xfrm>
            <a:off x="6236208" y="3685032"/>
            <a:ext cx="5285232" cy="512064"/>
          </a:xfrm>
          <a:prstGeom prst="rect">
            <a:avLst/>
          </a:prstGeom>
          <a:solidFill>
            <a:srgbClr val="EBE9FA"/>
          </a:solidFill>
          <a:ln w="12700">
            <a:solidFill>
              <a:srgbClr val="EBE9FA">
                <a:alpha val="0"/>
              </a:srgbClr>
            </a:solidFill>
            <a:prstDash val="solid"/>
          </a:ln>
        </p:spPr>
      </p:sp>
      <p:sp>
        <p:nvSpPr>
          <p:cNvPr id="35" name="Text 30"/>
          <p:cNvSpPr txBox="1"/>
          <p:nvPr/>
        </p:nvSpPr>
        <p:spPr>
          <a:xfrm>
            <a:off x="6455664" y="3794760"/>
            <a:ext cx="2249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uv taper</a:t>
            </a:r>
            <a:endParaRPr lang="en-US" sz="1800" dirty="0"/>
          </a:p>
        </p:txBody>
      </p:sp>
      <p:sp>
        <p:nvSpPr>
          <p:cNvPr id="36" name="Text 31"/>
          <p:cNvSpPr txBox="1"/>
          <p:nvPr/>
        </p:nvSpPr>
        <p:spPr>
          <a:xfrm>
            <a:off x="9546336" y="3813048"/>
            <a:ext cx="16642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8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叠加项</a:t>
            </a:r>
            <a:endParaRPr lang="en-US" sz="1080" dirty="0"/>
          </a:p>
        </p:txBody>
      </p:sp>
      <p:sp>
        <p:nvSpPr>
          <p:cNvPr id="37" name="Shape 32"/>
          <p:cNvSpPr/>
          <p:nvPr/>
        </p:nvSpPr>
        <p:spPr>
          <a:xfrm>
            <a:off x="6510528" y="4434840"/>
            <a:ext cx="1874520" cy="658368"/>
          </a:xfrm>
          <a:prstGeom prst="roundRect">
            <a:avLst>
              <a:gd name="adj" fmla="val 11111"/>
            </a:avLst>
          </a:prstGeom>
          <a:solidFill>
            <a:srgbClr val="EBE9FA"/>
          </a:solidFill>
          <a:ln w="10160">
            <a:solidFill>
              <a:srgbClr val="5B55C7">
                <a:alpha val="95000"/>
              </a:srgbClr>
            </a:solidFill>
            <a:prstDash val="solid"/>
          </a:ln>
        </p:spPr>
      </p:sp>
      <p:pic>
        <p:nvPicPr>
          <p:cNvPr id="38" name="Image 3" descr="公式：w_k^{{\rm img}\,'}=w_k^{\rm img}T(\rho_k)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83680" y="4621217"/>
            <a:ext cx="1728216" cy="285615"/>
          </a:xfrm>
          <a:prstGeom prst="rect">
            <a:avLst/>
          </a:prstGeom>
        </p:spPr>
      </p:pic>
      <p:sp>
        <p:nvSpPr>
          <p:cNvPr id="39" name="Text 33"/>
          <p:cNvSpPr/>
          <p:nvPr/>
        </p:nvSpPr>
        <p:spPr>
          <a:xfrm>
            <a:off x="8686800" y="4398264"/>
            <a:ext cx="25237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3228" indent="-173228">
              <a:buSzPct val="100000"/>
              <a:buChar char="•"/>
            </a:pPr>
            <a:r>
              <a:rPr lang="en-US" sz="124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额外压低长基线的贡献</a:t>
            </a:r>
            <a:endParaRPr lang="en-US" sz="1240" dirty="0"/>
          </a:p>
        </p:txBody>
      </p:sp>
      <p:sp>
        <p:nvSpPr>
          <p:cNvPr id="40" name="Text 34"/>
          <p:cNvSpPr/>
          <p:nvPr/>
        </p:nvSpPr>
        <p:spPr>
          <a:xfrm>
            <a:off x="8686800" y="4800600"/>
            <a:ext cx="25237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3228" indent="-173228">
              <a:buSzPct val="100000"/>
              <a:buChar char="•"/>
            </a:pPr>
            <a:r>
              <a:rPr lang="en-US" sz="124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波束变宽；不能补回未采样尺度</a:t>
            </a:r>
            <a:endParaRPr lang="en-US" sz="1240" dirty="0"/>
          </a:p>
        </p:txBody>
      </p:sp>
      <p:sp>
        <p:nvSpPr>
          <p:cNvPr id="41" name="Text 35"/>
          <p:cNvSpPr txBox="1"/>
          <p:nvPr/>
        </p:nvSpPr>
        <p:spPr>
          <a:xfrm>
            <a:off x="1024128" y="5998464"/>
            <a:ext cx="10149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本仿真：taper = Briggs R=+0.5 × Gaussian taper；选择时同时比较 PSF、噪声与 residual。</a:t>
            </a:r>
            <a:endParaRPr lang="en-US" sz="10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55C7"/>
          </a:solidFill>
          <a:ln w="12700">
            <a:solidFill>
              <a:srgbClr val="5B55C7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三 · 网格化与加权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12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不同权重下的 PSF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比较主瓣宽度、峰值旁瓣和旁瓣分布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02920" y="1261872"/>
            <a:ext cx="11155680" cy="4992624"/>
          </a:xfrm>
          <a:prstGeom prst="roundRect">
            <a:avLst>
              <a:gd name="adj" fmla="val 1465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</p:spPr>
      </p:sp>
      <p:pic>
        <p:nvPicPr>
          <p:cNvPr id="10" name="Image 0" descr="自然、Briggs、均匀和uv taper的PSF比较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496" y="2322623"/>
            <a:ext cx="11082528" cy="287112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55C7"/>
          </a:solidFill>
          <a:ln w="12700">
            <a:solidFill>
              <a:srgbClr val="5B55C7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三 · 网格化与加权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13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不同权重下的 dirty image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相同 DATA 经过不同有效采样函数后的结果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02920" y="1261872"/>
            <a:ext cx="11155680" cy="4992624"/>
          </a:xfrm>
          <a:prstGeom prst="roundRect">
            <a:avLst>
              <a:gd name="adj" fmla="val 1465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</p:spPr>
      </p:sp>
      <p:pic>
        <p:nvPicPr>
          <p:cNvPr id="10" name="Image 0" descr="不同加权方式得到的脏图比较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496" y="2290534"/>
            <a:ext cx="11082528" cy="293529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55C7"/>
          </a:solidFill>
          <a:ln w="12700">
            <a:solidFill>
              <a:srgbClr val="5B55C7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三 · 网格化与加权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14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有限基线范围：可以恢复哪些角尺度？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最短基线限制最大可恢复尺度；最长基线限制最细角分辨率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41248" y="1188720"/>
            <a:ext cx="5047488" cy="438912"/>
          </a:xfrm>
          <a:prstGeom prst="roundRect">
            <a:avLst>
              <a:gd name="adj" fmla="val 16667"/>
            </a:avLst>
          </a:prstGeom>
          <a:solidFill>
            <a:srgbClr val="DDF1F1"/>
          </a:solidFill>
          <a:ln w="10160">
            <a:solidFill>
              <a:srgbClr val="B8DCDC">
                <a:alpha val="95000"/>
              </a:srgbClr>
            </a:solidFill>
            <a:prstDash val="solid"/>
          </a:ln>
        </p:spPr>
      </p:sp>
      <p:pic>
        <p:nvPicPr>
          <p:cNvPr id="10" name="Image 0" descr="公式：\theta_{\rm MRS}\sim\kappa_s\,\frac{\lambda}{B_{\min}}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02419" y="1261872"/>
            <a:ext cx="925147" cy="292608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6291072" y="1188720"/>
            <a:ext cx="5047488" cy="438912"/>
          </a:xfrm>
          <a:prstGeom prst="roundRect">
            <a:avLst>
              <a:gd name="adj" fmla="val 16667"/>
            </a:avLst>
          </a:prstGeom>
          <a:solidFill>
            <a:srgbClr val="EBE9FA"/>
          </a:solidFill>
          <a:ln w="10160">
            <a:solidFill>
              <a:srgbClr val="D4CEF5">
                <a:alpha val="95000"/>
              </a:srgbClr>
            </a:solidFill>
            <a:prstDash val="solid"/>
          </a:ln>
        </p:spPr>
      </p:sp>
      <p:pic>
        <p:nvPicPr>
          <p:cNvPr id="12" name="Image 1" descr="公式：\theta_{\rm res}\sim\kappa_l\,\frac{\lambda}{B_{\max}}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01732" y="1261872"/>
            <a:ext cx="826168" cy="29260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521208" y="1755648"/>
            <a:ext cx="11137392" cy="4041648"/>
          </a:xfrm>
          <a:prstGeom prst="roundRect">
            <a:avLst>
              <a:gd name="adj" fmla="val 1810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</p:spPr>
      </p:sp>
      <p:pic>
        <p:nvPicPr>
          <p:cNvPr id="14" name="Image 2" descr="完整uv覆盖、缺短基线和缺长基线时的恢复图像比较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7080" y="1792224"/>
            <a:ext cx="6745649" cy="3968496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41248" y="5879592"/>
            <a:ext cx="10497312" cy="457200"/>
          </a:xfrm>
          <a:prstGeom prst="roundRect">
            <a:avLst>
              <a:gd name="adj" fmla="val 16000"/>
            </a:avLst>
          </a:prstGeom>
          <a:solidFill>
            <a:srgbClr val="F7F8FA"/>
          </a:solidFill>
          <a:ln w="10160">
            <a:solidFill>
              <a:srgbClr val="D9E0E5">
                <a:alpha val="95000"/>
              </a:srgbClr>
            </a:solidFill>
            <a:prstDash val="solid"/>
          </a:ln>
        </p:spPr>
      </p:sp>
      <p:sp>
        <p:nvSpPr>
          <p:cNvPr id="16" name="Text 11"/>
          <p:cNvSpPr txBox="1"/>
          <p:nvPr/>
        </p:nvSpPr>
        <p:spPr>
          <a:xfrm>
            <a:off x="1097280" y="5989320"/>
            <a:ext cx="9985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60" b="1" dirty="0">
                <a:solidFill>
                  <a:srgbClr val="0A223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权重、taper 和 uv-range 只能重分配已测尺度，不能恢复完全未采样的信息。</a:t>
            </a:r>
            <a:endParaRPr lang="en-US" sz="11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B93A32"/>
          </a:solidFill>
          <a:ln w="12700">
            <a:solidFill>
              <a:srgbClr val="B93A32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四 · 反卷积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15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有限采样下，天空模型并不唯一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CLEAN 通过模型表示、搜索与更新规则、停止条件，从多种可行解中构造一个模型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66928" y="1371600"/>
            <a:ext cx="3877056" cy="4407408"/>
          </a:xfrm>
          <a:prstGeom prst="roundRect">
            <a:avLst>
              <a:gd name="adj" fmla="val 1887"/>
            </a:avLst>
          </a:prstGeom>
          <a:solidFill>
            <a:srgbClr val="FFFFFF"/>
          </a:solidFill>
          <a:ln w="10160">
            <a:solidFill>
              <a:srgbClr val="3868A6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0" name="Text 8"/>
          <p:cNvSpPr txBox="1"/>
          <p:nvPr/>
        </p:nvSpPr>
        <p:spPr>
          <a:xfrm>
            <a:off x="877824" y="1664208"/>
            <a:ext cx="32552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为什么会有多个解？</a:t>
            </a:r>
            <a:endParaRPr lang="en-US" sz="1900" dirty="0"/>
          </a:p>
        </p:txBody>
      </p:sp>
      <p:sp>
        <p:nvSpPr>
          <p:cNvPr id="11" name="Shape 9"/>
          <p:cNvSpPr/>
          <p:nvPr/>
        </p:nvSpPr>
        <p:spPr>
          <a:xfrm>
            <a:off x="877824" y="2148840"/>
            <a:ext cx="1298448" cy="566928"/>
          </a:xfrm>
          <a:prstGeom prst="roundRect">
            <a:avLst>
              <a:gd name="adj" fmla="val 12903"/>
            </a:avLst>
          </a:prstGeom>
          <a:solidFill>
            <a:srgbClr val="E6EEF8"/>
          </a:solidFill>
          <a:ln w="10160">
            <a:solidFill>
              <a:srgbClr val="B6CDE7">
                <a:alpha val="95000"/>
              </a:srgbClr>
            </a:solidFill>
            <a:prstDash val="solid"/>
          </a:ln>
        </p:spPr>
      </p:sp>
      <p:pic>
        <p:nvPicPr>
          <p:cNvPr id="12" name="Image 0" descr="公式：V_{{\rm obs},k},\ w_k^{\rm img}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0704" y="2319201"/>
            <a:ext cx="932688" cy="226206"/>
          </a:xfrm>
          <a:prstGeom prst="rect">
            <a:avLst/>
          </a:prstGeom>
        </p:spPr>
      </p:pic>
      <p:sp>
        <p:nvSpPr>
          <p:cNvPr id="13" name="Text 10"/>
          <p:cNvSpPr txBox="1"/>
          <p:nvPr/>
        </p:nvSpPr>
        <p:spPr>
          <a:xfrm>
            <a:off x="2395728" y="2157984"/>
            <a:ext cx="1691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8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观测只在实际 (uₖ,vₖ,wₖ)</a:t>
            </a:r>
            <a:endParaRPr lang="en-US" sz="1280" dirty="0"/>
          </a:p>
          <a:p>
            <a:pPr algn="l" indent="0" marL="0">
              <a:buNone/>
            </a:pPr>
            <a:r>
              <a:rPr lang="en-US" sz="128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采样位置给出约束</a:t>
            </a:r>
            <a:endParaRPr lang="en-US" sz="1280" dirty="0"/>
          </a:p>
        </p:txBody>
      </p:sp>
      <p:sp>
        <p:nvSpPr>
          <p:cNvPr id="14" name="Shape 11"/>
          <p:cNvSpPr/>
          <p:nvPr/>
        </p:nvSpPr>
        <p:spPr>
          <a:xfrm>
            <a:off x="877824" y="3246120"/>
            <a:ext cx="1298448" cy="566928"/>
          </a:xfrm>
          <a:prstGeom prst="roundRect">
            <a:avLst>
              <a:gd name="adj" fmla="val 12903"/>
            </a:avLst>
          </a:prstGeom>
          <a:solidFill>
            <a:srgbClr val="F7E2DF"/>
          </a:solidFill>
          <a:ln w="10160">
            <a:solidFill>
              <a:srgbClr val="E7B6B0">
                <a:alpha val="95000"/>
              </a:srgbClr>
            </a:solidFill>
            <a:prstDash val="solid"/>
          </a:ln>
        </p:spPr>
      </p:sp>
      <p:pic>
        <p:nvPicPr>
          <p:cNvPr id="15" name="Image 1" descr="公式：M(l,m)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704" y="3390608"/>
            <a:ext cx="932688" cy="277952"/>
          </a:xfrm>
          <a:prstGeom prst="rect">
            <a:avLst/>
          </a:prstGeom>
        </p:spPr>
      </p:pic>
      <p:sp>
        <p:nvSpPr>
          <p:cNvPr id="16" name="Text 12"/>
          <p:cNvSpPr txBox="1"/>
          <p:nvPr/>
        </p:nvSpPr>
        <p:spPr>
          <a:xfrm>
            <a:off x="2395728" y="3255264"/>
            <a:ext cx="1691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8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待求模型却要覆盖整幅图像</a:t>
            </a:r>
            <a:endParaRPr lang="en-US" sz="1280" dirty="0"/>
          </a:p>
          <a:p>
            <a:pPr algn="l" indent="0" marL="0">
              <a:buNone/>
            </a:pPr>
            <a:r>
              <a:rPr lang="en-US" sz="128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和多种角尺度</a:t>
            </a:r>
            <a:endParaRPr lang="en-US" sz="1280" dirty="0"/>
          </a:p>
        </p:txBody>
      </p:sp>
      <p:sp>
        <p:nvSpPr>
          <p:cNvPr id="17" name="Shape 13"/>
          <p:cNvSpPr/>
          <p:nvPr/>
        </p:nvSpPr>
        <p:spPr>
          <a:xfrm>
            <a:off x="896112" y="4370832"/>
            <a:ext cx="3218688" cy="859536"/>
          </a:xfrm>
          <a:prstGeom prst="roundRect">
            <a:avLst>
              <a:gd name="adj" fmla="val 8511"/>
            </a:avLst>
          </a:prstGeom>
          <a:solidFill>
            <a:srgbClr val="F2F7FC"/>
          </a:solidFill>
          <a:ln w="10160">
            <a:solidFill>
              <a:srgbClr val="C7D9EB">
                <a:alpha val="95000"/>
              </a:srgbClr>
            </a:solidFill>
            <a:prstDash val="solid"/>
          </a:ln>
        </p:spPr>
      </p:sp>
      <p:sp>
        <p:nvSpPr>
          <p:cNvPr id="18" name="Text 14"/>
          <p:cNvSpPr txBox="1"/>
          <p:nvPr/>
        </p:nvSpPr>
        <p:spPr>
          <a:xfrm>
            <a:off x="1078992" y="4553712"/>
            <a:ext cx="285292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3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未采样的 uv 模式没有数据约束：</a:t>
            </a:r>
            <a:endParaRPr lang="en-US" sz="1130" dirty="0"/>
          </a:p>
          <a:p>
            <a:pPr algn="ctr" indent="0" marL="0">
              <a:buNone/>
            </a:pPr>
            <a:r>
              <a:rPr lang="en-US" sz="113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多种 M 都可能拟合同一组 V_obs。</a:t>
            </a:r>
            <a:endParaRPr lang="en-US" sz="1130" dirty="0"/>
          </a:p>
        </p:txBody>
      </p:sp>
      <p:sp>
        <p:nvSpPr>
          <p:cNvPr id="19" name="Shape 15"/>
          <p:cNvSpPr/>
          <p:nvPr/>
        </p:nvSpPr>
        <p:spPr>
          <a:xfrm>
            <a:off x="4681728" y="1371600"/>
            <a:ext cx="6949440" cy="4407408"/>
          </a:xfrm>
          <a:prstGeom prst="roundRect">
            <a:avLst>
              <a:gd name="adj" fmla="val 1660"/>
            </a:avLst>
          </a:prstGeom>
          <a:solidFill>
            <a:srgbClr val="FFFFFF"/>
          </a:solidFill>
          <a:ln w="10160">
            <a:solidFill>
              <a:srgbClr val="B93A32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20" name="Text 16"/>
          <p:cNvSpPr txBox="1"/>
          <p:nvPr/>
        </p:nvSpPr>
        <p:spPr>
          <a:xfrm>
            <a:off x="5010912" y="1664208"/>
            <a:ext cx="6291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CLEAN 怎样作出选择？</a:t>
            </a:r>
            <a:endParaRPr lang="en-US" sz="1900" dirty="0"/>
          </a:p>
        </p:txBody>
      </p:sp>
      <p:sp>
        <p:nvSpPr>
          <p:cNvPr id="21" name="Text 17"/>
          <p:cNvSpPr txBox="1"/>
          <p:nvPr/>
        </p:nvSpPr>
        <p:spPr>
          <a:xfrm>
            <a:off x="5138928" y="2039112"/>
            <a:ext cx="6035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它不证明模型唯一，而是在给定规则下构造一个与已测数据相符的模型。</a:t>
            </a:r>
            <a:endParaRPr lang="en-US" sz="1150" dirty="0"/>
          </a:p>
        </p:txBody>
      </p:sp>
      <p:sp>
        <p:nvSpPr>
          <p:cNvPr id="22" name="Shape 18"/>
          <p:cNvSpPr/>
          <p:nvPr/>
        </p:nvSpPr>
        <p:spPr>
          <a:xfrm>
            <a:off x="5029200" y="2450592"/>
            <a:ext cx="6236208" cy="694944"/>
          </a:xfrm>
          <a:prstGeom prst="roundRect">
            <a:avLst>
              <a:gd name="adj" fmla="val 10526"/>
            </a:avLst>
          </a:prstGeom>
          <a:solidFill>
            <a:srgbClr val="EBE9FA"/>
          </a:solidFill>
          <a:ln w="10160">
            <a:solidFill>
              <a:srgbClr val="5B55C7">
                <a:alpha val="95000"/>
              </a:srgbClr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5193792" y="2633472"/>
            <a:ext cx="1591056" cy="292608"/>
          </a:xfrm>
          <a:prstGeom prst="roundRect">
            <a:avLst>
              <a:gd name="adj" fmla="val 50000"/>
            </a:avLst>
          </a:prstGeom>
          <a:solidFill>
            <a:srgbClr val="5B55C7"/>
          </a:solidFill>
          <a:ln w="12700">
            <a:solidFill>
              <a:srgbClr val="5B55C7">
                <a:alpha val="0"/>
              </a:srgbClr>
            </a:solidFill>
            <a:prstDash val="solid"/>
          </a:ln>
        </p:spPr>
      </p:sp>
      <p:sp>
        <p:nvSpPr>
          <p:cNvPr id="24" name="Text 20"/>
          <p:cNvSpPr txBox="1"/>
          <p:nvPr/>
        </p:nvSpPr>
        <p:spPr>
          <a:xfrm>
            <a:off x="5248656" y="2665476"/>
            <a:ext cx="14813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  模型表示</a:t>
            </a:r>
            <a:endParaRPr lang="en-US" sz="950" dirty="0"/>
          </a:p>
        </p:txBody>
      </p:sp>
      <p:sp>
        <p:nvSpPr>
          <p:cNvPr id="25" name="Text 21"/>
          <p:cNvSpPr txBox="1"/>
          <p:nvPr/>
        </p:nvSpPr>
        <p:spPr>
          <a:xfrm>
            <a:off x="7004304" y="2542032"/>
            <a:ext cx="3968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Högbom 用点分量；multi-scale 用预设尺度分量</a:t>
            </a:r>
            <a:endParaRPr lang="en-US" sz="1150" dirty="0"/>
          </a:p>
        </p:txBody>
      </p:sp>
      <p:sp>
        <p:nvSpPr>
          <p:cNvPr id="26" name="Text 22"/>
          <p:cNvSpPr txBox="1"/>
          <p:nvPr/>
        </p:nvSpPr>
        <p:spPr>
          <a:xfrm>
            <a:off x="7004304" y="2843784"/>
            <a:ext cx="39684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30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对应：deconvolver / scale</a:t>
            </a:r>
            <a:endParaRPr lang="en-US" sz="930" dirty="0"/>
          </a:p>
        </p:txBody>
      </p:sp>
      <p:sp>
        <p:nvSpPr>
          <p:cNvPr id="27" name="Shape 23"/>
          <p:cNvSpPr/>
          <p:nvPr/>
        </p:nvSpPr>
        <p:spPr>
          <a:xfrm>
            <a:off x="5029200" y="3291840"/>
            <a:ext cx="6236208" cy="694944"/>
          </a:xfrm>
          <a:prstGeom prst="roundRect">
            <a:avLst>
              <a:gd name="adj" fmla="val 10526"/>
            </a:avLst>
          </a:prstGeom>
          <a:solidFill>
            <a:srgbClr val="E6EEF8"/>
          </a:solidFill>
          <a:ln w="10160">
            <a:solidFill>
              <a:srgbClr val="3868A6">
                <a:alpha val="95000"/>
              </a:srgbClr>
            </a:solidFill>
            <a:prstDash val="solid"/>
          </a:ln>
        </p:spPr>
      </p:sp>
      <p:sp>
        <p:nvSpPr>
          <p:cNvPr id="28" name="Shape 24"/>
          <p:cNvSpPr/>
          <p:nvPr/>
        </p:nvSpPr>
        <p:spPr>
          <a:xfrm>
            <a:off x="5193792" y="3474720"/>
            <a:ext cx="1591056" cy="292608"/>
          </a:xfrm>
          <a:prstGeom prst="roundRect">
            <a:avLst>
              <a:gd name="adj" fmla="val 50000"/>
            </a:avLst>
          </a:prstGeom>
          <a:solidFill>
            <a:srgbClr val="3868A6"/>
          </a:solidFill>
          <a:ln w="12700">
            <a:solidFill>
              <a:srgbClr val="3868A6">
                <a:alpha val="0"/>
              </a:srgbClr>
            </a:solidFill>
            <a:prstDash val="solid"/>
          </a:ln>
        </p:spPr>
      </p:sp>
      <p:sp>
        <p:nvSpPr>
          <p:cNvPr id="29" name="Text 25"/>
          <p:cNvSpPr txBox="1"/>
          <p:nvPr/>
        </p:nvSpPr>
        <p:spPr>
          <a:xfrm>
            <a:off x="5248656" y="3506724"/>
            <a:ext cx="14813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  搜索与更新</a:t>
            </a:r>
            <a:endParaRPr lang="en-US" sz="950" dirty="0"/>
          </a:p>
        </p:txBody>
      </p:sp>
      <p:sp>
        <p:nvSpPr>
          <p:cNvPr id="30" name="Text 26"/>
          <p:cNvSpPr txBox="1"/>
          <p:nvPr/>
        </p:nvSpPr>
        <p:spPr>
          <a:xfrm>
            <a:off x="7004304" y="3383280"/>
            <a:ext cx="3968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mask 限定位置；residual 峰值选分量；γ 控制步长</a:t>
            </a:r>
            <a:endParaRPr lang="en-US" sz="1150" dirty="0"/>
          </a:p>
        </p:txBody>
      </p:sp>
      <p:sp>
        <p:nvSpPr>
          <p:cNvPr id="31" name="Text 27"/>
          <p:cNvSpPr txBox="1"/>
          <p:nvPr/>
        </p:nvSpPr>
        <p:spPr>
          <a:xfrm>
            <a:off x="7004304" y="3685032"/>
            <a:ext cx="39684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30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对应：mask / loop gain</a:t>
            </a:r>
            <a:endParaRPr lang="en-US" sz="930" dirty="0"/>
          </a:p>
        </p:txBody>
      </p:sp>
      <p:sp>
        <p:nvSpPr>
          <p:cNvPr id="32" name="Shape 28"/>
          <p:cNvSpPr/>
          <p:nvPr/>
        </p:nvSpPr>
        <p:spPr>
          <a:xfrm>
            <a:off x="5029200" y="4133088"/>
            <a:ext cx="6236208" cy="694944"/>
          </a:xfrm>
          <a:prstGeom prst="roundRect">
            <a:avLst>
              <a:gd name="adj" fmla="val 10526"/>
            </a:avLst>
          </a:prstGeom>
          <a:solidFill>
            <a:srgbClr val="DDF1F1"/>
          </a:solidFill>
          <a:ln w="10160">
            <a:solidFill>
              <a:srgbClr val="0B7A83">
                <a:alpha val="95000"/>
              </a:srgbClr>
            </a:solidFill>
            <a:prstDash val="solid"/>
          </a:ln>
        </p:spPr>
      </p:sp>
      <p:sp>
        <p:nvSpPr>
          <p:cNvPr id="33" name="Shape 29"/>
          <p:cNvSpPr/>
          <p:nvPr/>
        </p:nvSpPr>
        <p:spPr>
          <a:xfrm>
            <a:off x="5193792" y="4315968"/>
            <a:ext cx="1591056" cy="292608"/>
          </a:xfrm>
          <a:prstGeom prst="roundRect">
            <a:avLst>
              <a:gd name="adj" fmla="val 50000"/>
            </a:avLst>
          </a:prstGeom>
          <a:solidFill>
            <a:srgbClr val="0B7A83"/>
          </a:solidFill>
          <a:ln w="12700">
            <a:solidFill>
              <a:srgbClr val="0B7A83">
                <a:alpha val="0"/>
              </a:srgbClr>
            </a:solidFill>
            <a:prstDash val="solid"/>
          </a:ln>
        </p:spPr>
      </p:sp>
      <p:sp>
        <p:nvSpPr>
          <p:cNvPr id="34" name="Text 30"/>
          <p:cNvSpPr txBox="1"/>
          <p:nvPr/>
        </p:nvSpPr>
        <p:spPr>
          <a:xfrm>
            <a:off x="5248656" y="4347972"/>
            <a:ext cx="14813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  停止与验收</a:t>
            </a:r>
            <a:endParaRPr lang="en-US" sz="950" dirty="0"/>
          </a:p>
        </p:txBody>
      </p:sp>
      <p:sp>
        <p:nvSpPr>
          <p:cNvPr id="35" name="Text 31"/>
          <p:cNvSpPr txBox="1"/>
          <p:nvPr/>
        </p:nvSpPr>
        <p:spPr>
          <a:xfrm>
            <a:off x="7004304" y="4224528"/>
            <a:ext cx="3968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τ 或 niter 触发停止；再看 residual 是否仍有可信结构</a:t>
            </a:r>
            <a:endParaRPr lang="en-US" sz="1150" dirty="0"/>
          </a:p>
        </p:txBody>
      </p:sp>
      <p:sp>
        <p:nvSpPr>
          <p:cNvPr id="36" name="Text 32"/>
          <p:cNvSpPr txBox="1"/>
          <p:nvPr/>
        </p:nvSpPr>
        <p:spPr>
          <a:xfrm>
            <a:off x="7004304" y="4526280"/>
            <a:ext cx="39684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30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对应：threshold / niter / residual</a:t>
            </a:r>
            <a:endParaRPr lang="en-US" sz="930" dirty="0"/>
          </a:p>
        </p:txBody>
      </p:sp>
      <p:sp>
        <p:nvSpPr>
          <p:cNvPr id="37" name="Text 33"/>
          <p:cNvSpPr txBox="1"/>
          <p:nvPr/>
        </p:nvSpPr>
        <p:spPr>
          <a:xfrm>
            <a:off x="5102352" y="5084064"/>
            <a:ext cx="61081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这些选择决定得到哪一个可用解；未采样的 uv 模式仍不能由 CLEAN 唯一确定。</a:t>
            </a:r>
            <a:endParaRPr lang="en-US" sz="1080" dirty="0"/>
          </a:p>
        </p:txBody>
      </p:sp>
      <p:sp>
        <p:nvSpPr>
          <p:cNvPr id="38" name="Shape 34"/>
          <p:cNvSpPr/>
          <p:nvPr/>
        </p:nvSpPr>
        <p:spPr>
          <a:xfrm>
            <a:off x="841248" y="5870448"/>
            <a:ext cx="10497312" cy="502920"/>
          </a:xfrm>
          <a:prstGeom prst="roundRect">
            <a:avLst>
              <a:gd name="adj" fmla="val 14545"/>
            </a:avLst>
          </a:prstGeom>
          <a:solidFill>
            <a:srgbClr val="F2F4F6"/>
          </a:solidFill>
          <a:ln w="10160">
            <a:solidFill>
              <a:srgbClr val="D6DEE4">
                <a:alpha val="95000"/>
              </a:srgbClr>
            </a:solidFill>
            <a:prstDash val="solid"/>
          </a:ln>
        </p:spPr>
      </p:sp>
      <p:sp>
        <p:nvSpPr>
          <p:cNvPr id="39" name="Text 35"/>
          <p:cNvSpPr txBox="1"/>
          <p:nvPr/>
        </p:nvSpPr>
        <p:spPr>
          <a:xfrm>
            <a:off x="1042416" y="5989320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模型表示</a:t>
            </a:r>
            <a:endParaRPr lang="en-US" sz="920" dirty="0"/>
          </a:p>
        </p:txBody>
      </p:sp>
      <p:pic>
        <p:nvPicPr>
          <p:cNvPr id="40" name="Image 2" descr="公式：M(x)=\sum_j a_jK_{s_j}(x-x_j)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69718" y="5952744"/>
            <a:ext cx="1467204" cy="292608"/>
          </a:xfrm>
          <a:prstGeom prst="rect">
            <a:avLst/>
          </a:prstGeom>
        </p:spPr>
      </p:pic>
      <p:sp>
        <p:nvSpPr>
          <p:cNvPr id="41" name="Text 36"/>
          <p:cNvSpPr txBox="1"/>
          <p:nvPr/>
        </p:nvSpPr>
        <p:spPr>
          <a:xfrm>
            <a:off x="5925312" y="5989320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数据残差</a:t>
            </a:r>
            <a:endParaRPr lang="en-US" sz="920" dirty="0"/>
          </a:p>
        </p:txBody>
      </p:sp>
      <p:pic>
        <p:nvPicPr>
          <p:cNvPr id="42" name="Image 3" descr="公式：r_k=V_{{\rm obs},k}-(\mathcal H M)_k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89103" y="5952744"/>
            <a:ext cx="2557651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B93A32"/>
          </a:solidFill>
          <a:ln w="12700">
            <a:solidFill>
              <a:srgbClr val="B93A32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四 · 反卷积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16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Högbom CLEAN：用点分量建立天空模型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把数据相容和模型约束落实为：点分量 + mask / threshold + residual 检验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85216" y="1572768"/>
            <a:ext cx="2395728" cy="4005072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13970">
            <a:solidFill>
              <a:srgbClr val="E27A24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389888" y="1901952"/>
            <a:ext cx="786384" cy="786384"/>
          </a:xfrm>
          <a:prstGeom prst="ellipse">
            <a:avLst/>
          </a:prstGeom>
          <a:solidFill>
            <a:srgbClr val="FCEAD9"/>
          </a:solidFill>
          <a:ln w="16510">
            <a:solidFill>
              <a:srgbClr val="E27A24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1389888" y="2084832"/>
            <a:ext cx="78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</a:t>
            </a:r>
            <a:endParaRPr lang="en-US" sz="2000" dirty="0"/>
          </a:p>
        </p:txBody>
      </p:sp>
      <p:sp>
        <p:nvSpPr>
          <p:cNvPr id="12" name="Text 10"/>
          <p:cNvSpPr txBox="1"/>
          <p:nvPr/>
        </p:nvSpPr>
        <p:spPr>
          <a:xfrm>
            <a:off x="804672" y="2944368"/>
            <a:ext cx="19568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寻找峰值</a:t>
            </a:r>
            <a:endParaRPr lang="en-US" sz="1900" dirty="0"/>
          </a:p>
        </p:txBody>
      </p:sp>
      <p:sp>
        <p:nvSpPr>
          <p:cNvPr id="13" name="Text 11"/>
          <p:cNvSpPr txBox="1"/>
          <p:nvPr/>
        </p:nvSpPr>
        <p:spPr>
          <a:xfrm>
            <a:off x="877824" y="3529584"/>
            <a:ext cx="18105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3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在 mask / clean box 内寻找 |Rₖ| 的最大峰值</a:t>
            </a:r>
            <a:endParaRPr lang="en-US" sz="1330" dirty="0"/>
          </a:p>
        </p:txBody>
      </p:sp>
      <p:sp>
        <p:nvSpPr>
          <p:cNvPr id="14" name="Shape 12"/>
          <p:cNvSpPr/>
          <p:nvPr/>
        </p:nvSpPr>
        <p:spPr>
          <a:xfrm>
            <a:off x="969264" y="4956048"/>
            <a:ext cx="1627632" cy="292608"/>
          </a:xfrm>
          <a:prstGeom prst="roundRect">
            <a:avLst>
              <a:gd name="adj" fmla="val 50000"/>
            </a:avLst>
          </a:prstGeom>
          <a:solidFill>
            <a:srgbClr val="FCEAD9"/>
          </a:solidFill>
          <a:ln w="12700">
            <a:solidFill>
              <a:srgbClr val="FCEAD9">
                <a:alpha val="0"/>
              </a:srgbClr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1024128" y="4988052"/>
            <a:ext cx="15179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数据 + 位置先验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3044952" y="3182112"/>
            <a:ext cx="274320" cy="329184"/>
          </a:xfrm>
          <a:prstGeom prst="chevron">
            <a:avLst/>
          </a:prstGeom>
          <a:solidFill>
            <a:srgbClr val="9AA9B4">
              <a:alpha val="92000"/>
            </a:srgbClr>
          </a:solidFill>
          <a:ln w="12700">
            <a:solidFill>
              <a:srgbClr val="9AA9B4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401568" y="1572768"/>
            <a:ext cx="2395728" cy="4005072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13970">
            <a:solidFill>
              <a:srgbClr val="B93A32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206240" y="1901952"/>
            <a:ext cx="786384" cy="786384"/>
          </a:xfrm>
          <a:prstGeom prst="ellipse">
            <a:avLst/>
          </a:prstGeom>
          <a:solidFill>
            <a:srgbClr val="F7E2DF"/>
          </a:solidFill>
          <a:ln w="16510">
            <a:solidFill>
              <a:srgbClr val="B93A32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4206240" y="2084832"/>
            <a:ext cx="78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</a:t>
            </a:r>
            <a:endParaRPr lang="en-US" sz="2000" dirty="0"/>
          </a:p>
        </p:txBody>
      </p:sp>
      <p:sp>
        <p:nvSpPr>
          <p:cNvPr id="20" name="Text 18"/>
          <p:cNvSpPr txBox="1"/>
          <p:nvPr/>
        </p:nvSpPr>
        <p:spPr>
          <a:xfrm>
            <a:off x="3621024" y="2944368"/>
            <a:ext cx="19568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更新模型</a:t>
            </a:r>
            <a:endParaRPr lang="en-US" sz="1900" dirty="0"/>
          </a:p>
        </p:txBody>
      </p:sp>
      <p:sp>
        <p:nvSpPr>
          <p:cNvPr id="21" name="Text 19"/>
          <p:cNvSpPr txBox="1"/>
          <p:nvPr/>
        </p:nvSpPr>
        <p:spPr>
          <a:xfrm>
            <a:off x="3694176" y="3529584"/>
            <a:ext cx="18105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3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加入 ΔMₖ = γ pₖ K₀(x−xₖ)</a:t>
            </a:r>
            <a:endParaRPr lang="en-US" sz="1330" dirty="0"/>
          </a:p>
          <a:p>
            <a:pPr algn="ctr" indent="0" marL="0">
              <a:buNone/>
            </a:pPr>
            <a:r>
              <a:rPr lang="en-US" sz="133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Högbom：K₀ = δ（点分量）</a:t>
            </a:r>
            <a:endParaRPr lang="en-US" sz="1330" dirty="0"/>
          </a:p>
        </p:txBody>
      </p:sp>
      <p:sp>
        <p:nvSpPr>
          <p:cNvPr id="22" name="Shape 20"/>
          <p:cNvSpPr/>
          <p:nvPr/>
        </p:nvSpPr>
        <p:spPr>
          <a:xfrm>
            <a:off x="3785616" y="4956048"/>
            <a:ext cx="1627632" cy="292608"/>
          </a:xfrm>
          <a:prstGeom prst="roundRect">
            <a:avLst>
              <a:gd name="adj" fmla="val 50000"/>
            </a:avLst>
          </a:prstGeom>
          <a:solidFill>
            <a:srgbClr val="F7E2DF"/>
          </a:solidFill>
          <a:ln w="12700">
            <a:solidFill>
              <a:srgbClr val="F7E2DF">
                <a:alpha val="0"/>
              </a:srgbClr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3840480" y="4988052"/>
            <a:ext cx="15179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稀疏点分量先验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861304" y="3182112"/>
            <a:ext cx="274320" cy="329184"/>
          </a:xfrm>
          <a:prstGeom prst="chevron">
            <a:avLst/>
          </a:prstGeom>
          <a:solidFill>
            <a:srgbClr val="9AA9B4">
              <a:alpha val="92000"/>
            </a:srgbClr>
          </a:solidFill>
          <a:ln w="12700">
            <a:solidFill>
              <a:srgbClr val="9AA9B4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217920" y="1572768"/>
            <a:ext cx="2395728" cy="4005072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13970">
            <a:solidFill>
              <a:srgbClr val="3868A6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7022592" y="1901952"/>
            <a:ext cx="786384" cy="786384"/>
          </a:xfrm>
          <a:prstGeom prst="ellipse">
            <a:avLst/>
          </a:prstGeom>
          <a:solidFill>
            <a:srgbClr val="E6EEF8"/>
          </a:solidFill>
          <a:ln w="16510">
            <a:solidFill>
              <a:srgbClr val="3868A6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7022592" y="2084832"/>
            <a:ext cx="78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</a:t>
            </a:r>
            <a:endParaRPr lang="en-US" sz="2000" dirty="0"/>
          </a:p>
        </p:txBody>
      </p:sp>
      <p:sp>
        <p:nvSpPr>
          <p:cNvPr id="28" name="Text 26"/>
          <p:cNvSpPr txBox="1"/>
          <p:nvPr/>
        </p:nvSpPr>
        <p:spPr>
          <a:xfrm>
            <a:off x="6437376" y="2944368"/>
            <a:ext cx="19568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更新残差</a:t>
            </a:r>
            <a:endParaRPr lang="en-US" sz="1900" dirty="0"/>
          </a:p>
        </p:txBody>
      </p:sp>
      <p:sp>
        <p:nvSpPr>
          <p:cNvPr id="29" name="Text 27"/>
          <p:cNvSpPr txBox="1"/>
          <p:nvPr/>
        </p:nvSpPr>
        <p:spPr>
          <a:xfrm>
            <a:off x="6510528" y="3529584"/>
            <a:ext cx="18105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3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减去该基函数经 PSF 卷积后的响应</a:t>
            </a:r>
            <a:endParaRPr lang="en-US" sz="1330" dirty="0"/>
          </a:p>
          <a:p>
            <a:pPr algn="ctr" indent="0" marL="0">
              <a:buNone/>
            </a:pPr>
            <a:r>
              <a:rPr lang="en-US" sz="133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点分量对应移位 PSF</a:t>
            </a:r>
            <a:endParaRPr lang="en-US" sz="1330" dirty="0"/>
          </a:p>
        </p:txBody>
      </p:sp>
      <p:sp>
        <p:nvSpPr>
          <p:cNvPr id="30" name="Shape 28"/>
          <p:cNvSpPr/>
          <p:nvPr/>
        </p:nvSpPr>
        <p:spPr>
          <a:xfrm>
            <a:off x="6601968" y="4956048"/>
            <a:ext cx="1627632" cy="292608"/>
          </a:xfrm>
          <a:prstGeom prst="roundRect">
            <a:avLst>
              <a:gd name="adj" fmla="val 50000"/>
            </a:avLst>
          </a:prstGeom>
          <a:solidFill>
            <a:srgbClr val="E6EEF8"/>
          </a:solidFill>
          <a:ln w="12700">
            <a:solidFill>
              <a:srgbClr val="E6EEF8">
                <a:alpha val="0"/>
              </a:srgbClr>
            </a:solidFill>
            <a:prstDash val="solid"/>
          </a:ln>
        </p:spPr>
      </p:sp>
      <p:sp>
        <p:nvSpPr>
          <p:cNvPr id="31" name="Text 29"/>
          <p:cNvSpPr txBox="1"/>
          <p:nvPr/>
        </p:nvSpPr>
        <p:spPr>
          <a:xfrm>
            <a:off x="6656832" y="4988052"/>
            <a:ext cx="15179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按 PSF 更新预测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8677656" y="3182112"/>
            <a:ext cx="274320" cy="329184"/>
          </a:xfrm>
          <a:prstGeom prst="chevron">
            <a:avLst/>
          </a:prstGeom>
          <a:solidFill>
            <a:srgbClr val="9AA9B4">
              <a:alpha val="92000"/>
            </a:srgbClr>
          </a:solidFill>
          <a:ln w="12700">
            <a:solidFill>
              <a:srgbClr val="9AA9B4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034272" y="1572768"/>
            <a:ext cx="2395728" cy="4005072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13970">
            <a:solidFill>
              <a:srgbClr val="0B7A83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9838944" y="1901952"/>
            <a:ext cx="786384" cy="786384"/>
          </a:xfrm>
          <a:prstGeom prst="ellipse">
            <a:avLst/>
          </a:prstGeom>
          <a:solidFill>
            <a:srgbClr val="DDF1F1"/>
          </a:solidFill>
          <a:ln w="16510">
            <a:solidFill>
              <a:srgbClr val="0B7A83"/>
            </a:solidFill>
            <a:prstDash val="solid"/>
          </a:ln>
        </p:spPr>
      </p:sp>
      <p:sp>
        <p:nvSpPr>
          <p:cNvPr id="35" name="Text 33"/>
          <p:cNvSpPr txBox="1"/>
          <p:nvPr/>
        </p:nvSpPr>
        <p:spPr>
          <a:xfrm>
            <a:off x="9838944" y="2084832"/>
            <a:ext cx="78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</a:t>
            </a:r>
            <a:endParaRPr lang="en-US" sz="2000" dirty="0"/>
          </a:p>
        </p:txBody>
      </p:sp>
      <p:sp>
        <p:nvSpPr>
          <p:cNvPr id="36" name="Text 34"/>
          <p:cNvSpPr txBox="1"/>
          <p:nvPr/>
        </p:nvSpPr>
        <p:spPr>
          <a:xfrm>
            <a:off x="9253728" y="2944368"/>
            <a:ext cx="19568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检查停止条件</a:t>
            </a:r>
            <a:endParaRPr lang="en-US" sz="1900" dirty="0"/>
          </a:p>
        </p:txBody>
      </p:sp>
      <p:sp>
        <p:nvSpPr>
          <p:cNvPr id="37" name="Text 35"/>
          <p:cNvSpPr txBox="1"/>
          <p:nvPr/>
        </p:nvSpPr>
        <p:spPr>
          <a:xfrm>
            <a:off x="9326880" y="3529584"/>
            <a:ext cx="18105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3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max |Rₖ| &lt; τ 或 k ≥ niter；再检查 residual</a:t>
            </a:r>
            <a:endParaRPr lang="en-US" sz="1330" dirty="0"/>
          </a:p>
        </p:txBody>
      </p:sp>
      <p:sp>
        <p:nvSpPr>
          <p:cNvPr id="38" name="Shape 36"/>
          <p:cNvSpPr/>
          <p:nvPr/>
        </p:nvSpPr>
        <p:spPr>
          <a:xfrm>
            <a:off x="9418320" y="4956048"/>
            <a:ext cx="1627632" cy="292608"/>
          </a:xfrm>
          <a:prstGeom prst="roundRect">
            <a:avLst>
              <a:gd name="adj" fmla="val 50000"/>
            </a:avLst>
          </a:prstGeom>
          <a:solidFill>
            <a:srgbClr val="DDF1F1"/>
          </a:solidFill>
          <a:ln w="12700">
            <a:solidFill>
              <a:srgbClr val="DDF1F1">
                <a:alpha val="0"/>
              </a:srgbClr>
            </a:solidFill>
            <a:prstDash val="solid"/>
          </a:ln>
        </p:spPr>
      </p:sp>
      <p:sp>
        <p:nvSpPr>
          <p:cNvPr id="39" name="Text 37"/>
          <p:cNvSpPr txBox="1"/>
          <p:nvPr/>
        </p:nvSpPr>
        <p:spPr>
          <a:xfrm>
            <a:off x="9473184" y="4988052"/>
            <a:ext cx="15179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残差 / 噪声检验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1463040" y="5760720"/>
            <a:ext cx="9281160" cy="585216"/>
          </a:xfrm>
          <a:prstGeom prst="roundRect">
            <a:avLst>
              <a:gd name="adj" fmla="val 12500"/>
            </a:avLst>
          </a:prstGeom>
          <a:solidFill>
            <a:srgbClr val="F2F4F6"/>
          </a:solidFill>
          <a:ln w="10160">
            <a:solidFill>
              <a:srgbClr val="D6DEE4">
                <a:alpha val="95000"/>
              </a:srgbClr>
            </a:solidFill>
            <a:prstDash val="solid"/>
          </a:ln>
        </p:spPr>
      </p:sp>
      <p:pic>
        <p:nvPicPr>
          <p:cNvPr id="41" name="Image 0" descr="公式：p_k=\operatorname{peak}(R_k);\quad M_{k+1}=M_k+\gamma p_k\delta_{x_k};\quad R_{k+1}=R_k-\gamma p_kB_D(x-x_k)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45920" y="5909888"/>
            <a:ext cx="8915400" cy="28687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B93A32"/>
          </a:solidFill>
          <a:ln w="12700">
            <a:solidFill>
              <a:srgbClr val="B93A32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四 · 反卷积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17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CLEAN 迭代中的 model 与 residual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上排 model 使用统一 asinh 拉伸显示弱结构；下排 residual 使用统一线性色标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30352" y="1225296"/>
            <a:ext cx="11119104" cy="5056632"/>
          </a:xfrm>
          <a:prstGeom prst="roundRect">
            <a:avLst>
              <a:gd name="adj" fmla="val 1447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</p:spPr>
      </p:sp>
      <p:pic>
        <p:nvPicPr>
          <p:cNvPr id="10" name="Image 0" descr="不同CLEAN迭代次数下的模型和残差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43" y="1261872"/>
            <a:ext cx="10056121" cy="49834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B93A32"/>
          </a:solidFill>
          <a:ln w="12700">
            <a:solidFill>
              <a:srgbClr val="B93A32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四 · 反卷积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18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minor cycle 与 major cycle：为什么分两层？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逐分量重算 visibility 太昂贵；只做图像域近似又会累积误差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66928" y="1417320"/>
            <a:ext cx="4828032" cy="4315968"/>
          </a:xfrm>
          <a:prstGeom prst="roundRect">
            <a:avLst>
              <a:gd name="adj" fmla="val 1695"/>
            </a:avLst>
          </a:prstGeom>
          <a:solidFill>
            <a:srgbClr val="FFFFFF"/>
          </a:solidFill>
          <a:ln w="15240">
            <a:solidFill>
              <a:srgbClr val="E27A24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66928" y="1417320"/>
            <a:ext cx="4828032" cy="621792"/>
          </a:xfrm>
          <a:prstGeom prst="rect">
            <a:avLst/>
          </a:prstGeom>
          <a:solidFill>
            <a:srgbClr val="FCEAD9"/>
          </a:solidFill>
          <a:ln w="12700">
            <a:solidFill>
              <a:srgbClr val="FCEAD9">
                <a:alpha val="0"/>
              </a:srgbClr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841248" y="1581912"/>
            <a:ext cx="1993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minor cycle</a:t>
            </a:r>
            <a:endParaRPr lang="en-US" sz="2000" dirty="0"/>
          </a:p>
        </p:txBody>
      </p:sp>
      <p:sp>
        <p:nvSpPr>
          <p:cNvPr id="12" name="Text 10"/>
          <p:cNvSpPr txBox="1"/>
          <p:nvPr/>
        </p:nvSpPr>
        <p:spPr>
          <a:xfrm>
            <a:off x="3867912" y="1600200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图像域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77824" y="2359152"/>
            <a:ext cx="347472" cy="292608"/>
          </a:xfrm>
          <a:prstGeom prst="roundRect">
            <a:avLst>
              <a:gd name="adj" fmla="val 50000"/>
            </a:avLst>
          </a:prstGeom>
          <a:solidFill>
            <a:srgbClr val="FCEAD9"/>
          </a:solidFill>
          <a:ln w="12700">
            <a:solidFill>
              <a:srgbClr val="FCEAD9">
                <a:alpha val="0"/>
              </a:srgbClr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932688" y="2391156"/>
            <a:ext cx="2377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</a:t>
            </a:r>
            <a:endParaRPr lang="en-US" sz="950" dirty="0"/>
          </a:p>
        </p:txBody>
      </p:sp>
      <p:sp>
        <p:nvSpPr>
          <p:cNvPr id="15" name="Text 13"/>
          <p:cNvSpPr txBox="1"/>
          <p:nvPr/>
        </p:nvSpPr>
        <p:spPr>
          <a:xfrm>
            <a:off x="1408176" y="2286000"/>
            <a:ext cx="3529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在 residual image 的 mask / clean boxes 内寻找峰值</a:t>
            </a:r>
            <a:endParaRPr lang="en-US" sz="1420" dirty="0"/>
          </a:p>
        </p:txBody>
      </p:sp>
      <p:sp>
        <p:nvSpPr>
          <p:cNvPr id="16" name="Shape 14"/>
          <p:cNvSpPr/>
          <p:nvPr/>
        </p:nvSpPr>
        <p:spPr>
          <a:xfrm>
            <a:off x="877824" y="3072384"/>
            <a:ext cx="347472" cy="292608"/>
          </a:xfrm>
          <a:prstGeom prst="roundRect">
            <a:avLst>
              <a:gd name="adj" fmla="val 50000"/>
            </a:avLst>
          </a:prstGeom>
          <a:solidFill>
            <a:srgbClr val="FCEAD9"/>
          </a:solidFill>
          <a:ln w="12700">
            <a:solidFill>
              <a:srgbClr val="FCEAD9">
                <a:alpha val="0"/>
              </a:srgbClr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932688" y="3104388"/>
            <a:ext cx="2377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</a:t>
            </a:r>
            <a:endParaRPr lang="en-US" sz="950" dirty="0"/>
          </a:p>
        </p:txBody>
      </p:sp>
      <p:sp>
        <p:nvSpPr>
          <p:cNvPr id="18" name="Text 16"/>
          <p:cNvSpPr txBox="1"/>
          <p:nvPr/>
        </p:nvSpPr>
        <p:spPr>
          <a:xfrm>
            <a:off x="1408176" y="2999232"/>
            <a:ext cx="3529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一次加入若干 model components</a:t>
            </a:r>
            <a:endParaRPr lang="en-US" sz="1420" dirty="0"/>
          </a:p>
        </p:txBody>
      </p:sp>
      <p:sp>
        <p:nvSpPr>
          <p:cNvPr id="19" name="Shape 17"/>
          <p:cNvSpPr/>
          <p:nvPr/>
        </p:nvSpPr>
        <p:spPr>
          <a:xfrm>
            <a:off x="877824" y="3785616"/>
            <a:ext cx="347472" cy="292608"/>
          </a:xfrm>
          <a:prstGeom prst="roundRect">
            <a:avLst>
              <a:gd name="adj" fmla="val 50000"/>
            </a:avLst>
          </a:prstGeom>
          <a:solidFill>
            <a:srgbClr val="FCEAD9"/>
          </a:solidFill>
          <a:ln w="12700">
            <a:solidFill>
              <a:srgbClr val="FCEAD9">
                <a:alpha val="0"/>
              </a:srgbClr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932688" y="3817620"/>
            <a:ext cx="2377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</a:t>
            </a:r>
            <a:endParaRPr lang="en-US" sz="950" dirty="0"/>
          </a:p>
        </p:txBody>
      </p:sp>
      <p:sp>
        <p:nvSpPr>
          <p:cNvPr id="21" name="Text 19"/>
          <p:cNvSpPr txBox="1"/>
          <p:nvPr/>
        </p:nvSpPr>
        <p:spPr>
          <a:xfrm>
            <a:off x="1408176" y="3712464"/>
            <a:ext cx="3529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用固定或局部近似 PSF 快速更新 residual</a:t>
            </a:r>
            <a:endParaRPr lang="en-US" sz="1420" dirty="0"/>
          </a:p>
        </p:txBody>
      </p:sp>
      <p:sp>
        <p:nvSpPr>
          <p:cNvPr id="22" name="Shape 20"/>
          <p:cNvSpPr/>
          <p:nvPr/>
        </p:nvSpPr>
        <p:spPr>
          <a:xfrm>
            <a:off x="960120" y="4663440"/>
            <a:ext cx="4041648" cy="493776"/>
          </a:xfrm>
          <a:prstGeom prst="roundRect">
            <a:avLst>
              <a:gd name="adj" fmla="val 14815"/>
            </a:avLst>
          </a:prstGeom>
          <a:solidFill>
            <a:srgbClr val="FFF7EF"/>
          </a:solidFill>
          <a:ln w="10160">
            <a:solidFill>
              <a:srgbClr val="F1D0AF">
                <a:alpha val="95000"/>
              </a:srgbClr>
            </a:solidFill>
            <a:prstDash val="solid"/>
          </a:ln>
        </p:spPr>
      </p:sp>
      <p:pic>
        <p:nvPicPr>
          <p:cNvPr id="23" name="Image 0" descr="公式：R_{k+1}=R_k-\gamma p_k B_D(x-x_k)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50376" y="4773168"/>
            <a:ext cx="3461136" cy="274320"/>
          </a:xfrm>
          <a:prstGeom prst="rect">
            <a:avLst/>
          </a:prstGeom>
        </p:spPr>
      </p:pic>
      <p:sp>
        <p:nvSpPr>
          <p:cNvPr id="24" name="Text 21"/>
          <p:cNvSpPr txBox="1"/>
          <p:nvPr/>
        </p:nvSpPr>
        <p:spPr>
          <a:xfrm>
            <a:off x="950976" y="5321808"/>
            <a:ext cx="4059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7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快：批量推进模型，不每次重读全部 visibility</a:t>
            </a:r>
            <a:endParaRPr lang="en-US" sz="1170" dirty="0"/>
          </a:p>
        </p:txBody>
      </p:sp>
      <p:sp>
        <p:nvSpPr>
          <p:cNvPr id="25" name="Shape 22"/>
          <p:cNvSpPr/>
          <p:nvPr/>
        </p:nvSpPr>
        <p:spPr>
          <a:xfrm>
            <a:off x="6793992" y="1417320"/>
            <a:ext cx="4828032" cy="4315968"/>
          </a:xfrm>
          <a:prstGeom prst="roundRect">
            <a:avLst>
              <a:gd name="adj" fmla="val 1695"/>
            </a:avLst>
          </a:prstGeom>
          <a:solidFill>
            <a:srgbClr val="FFFFFF"/>
          </a:solidFill>
          <a:ln w="15240">
            <a:solidFill>
              <a:srgbClr val="3868A6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793992" y="1417320"/>
            <a:ext cx="4828032" cy="621792"/>
          </a:xfrm>
          <a:prstGeom prst="rect">
            <a:avLst/>
          </a:prstGeom>
          <a:solidFill>
            <a:srgbClr val="E6EEF8"/>
          </a:solidFill>
          <a:ln w="12700">
            <a:solidFill>
              <a:srgbClr val="E6EEF8">
                <a:alpha val="0"/>
              </a:srgbClr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7068312" y="1581912"/>
            <a:ext cx="1993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major cycle</a:t>
            </a:r>
            <a:endParaRPr lang="en-US" sz="2000" dirty="0"/>
          </a:p>
        </p:txBody>
      </p:sp>
      <p:sp>
        <p:nvSpPr>
          <p:cNvPr id="28" name="Text 25"/>
          <p:cNvSpPr txBox="1"/>
          <p:nvPr/>
        </p:nvSpPr>
        <p:spPr>
          <a:xfrm>
            <a:off x="10012680" y="1600200"/>
            <a:ext cx="11704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visibility 域</a:t>
            </a:r>
            <a:endParaRPr lang="en-US" sz="1200" dirty="0"/>
          </a:p>
        </p:txBody>
      </p:sp>
      <p:sp>
        <p:nvSpPr>
          <p:cNvPr id="29" name="Shape 26"/>
          <p:cNvSpPr/>
          <p:nvPr/>
        </p:nvSpPr>
        <p:spPr>
          <a:xfrm>
            <a:off x="7114032" y="2359152"/>
            <a:ext cx="347472" cy="292608"/>
          </a:xfrm>
          <a:prstGeom prst="roundRect">
            <a:avLst>
              <a:gd name="adj" fmla="val 50000"/>
            </a:avLst>
          </a:prstGeom>
          <a:solidFill>
            <a:srgbClr val="E6EEF8"/>
          </a:solidFill>
          <a:ln w="12700">
            <a:solidFill>
              <a:srgbClr val="E6EEF8">
                <a:alpha val="0"/>
              </a:srgbClr>
            </a:solidFill>
            <a:prstDash val="solid"/>
          </a:ln>
        </p:spPr>
      </p:sp>
      <p:sp>
        <p:nvSpPr>
          <p:cNvPr id="30" name="Text 27"/>
          <p:cNvSpPr txBox="1"/>
          <p:nvPr/>
        </p:nvSpPr>
        <p:spPr>
          <a:xfrm>
            <a:off x="7168896" y="2391156"/>
            <a:ext cx="2377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</a:t>
            </a:r>
            <a:endParaRPr lang="en-US" sz="950" dirty="0"/>
          </a:p>
        </p:txBody>
      </p:sp>
      <p:sp>
        <p:nvSpPr>
          <p:cNvPr id="31" name="Text 28"/>
          <p:cNvSpPr txBox="1"/>
          <p:nvPr/>
        </p:nvSpPr>
        <p:spPr>
          <a:xfrm>
            <a:off x="7644384" y="2286000"/>
            <a:ext cx="3529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在观测的 (u,v,w) 位置预测 model visibility</a:t>
            </a:r>
            <a:endParaRPr lang="en-US" sz="1420" dirty="0"/>
          </a:p>
        </p:txBody>
      </p:sp>
      <p:sp>
        <p:nvSpPr>
          <p:cNvPr id="32" name="Shape 29"/>
          <p:cNvSpPr/>
          <p:nvPr/>
        </p:nvSpPr>
        <p:spPr>
          <a:xfrm>
            <a:off x="7114032" y="3072384"/>
            <a:ext cx="347472" cy="292608"/>
          </a:xfrm>
          <a:prstGeom prst="roundRect">
            <a:avLst>
              <a:gd name="adj" fmla="val 50000"/>
            </a:avLst>
          </a:prstGeom>
          <a:solidFill>
            <a:srgbClr val="E6EEF8"/>
          </a:solidFill>
          <a:ln w="12700">
            <a:solidFill>
              <a:srgbClr val="E6EEF8">
                <a:alpha val="0"/>
              </a:srgbClr>
            </a:solidFill>
            <a:prstDash val="solid"/>
          </a:ln>
        </p:spPr>
      </p:sp>
      <p:sp>
        <p:nvSpPr>
          <p:cNvPr id="33" name="Text 30"/>
          <p:cNvSpPr txBox="1"/>
          <p:nvPr/>
        </p:nvSpPr>
        <p:spPr>
          <a:xfrm>
            <a:off x="7168896" y="3104388"/>
            <a:ext cx="2377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</a:t>
            </a:r>
            <a:endParaRPr lang="en-US" sz="950" dirty="0"/>
          </a:p>
        </p:txBody>
      </p:sp>
      <p:sp>
        <p:nvSpPr>
          <p:cNvPr id="34" name="Text 31"/>
          <p:cNvSpPr txBox="1"/>
          <p:nvPr/>
        </p:nvSpPr>
        <p:spPr>
          <a:xfrm>
            <a:off x="7644384" y="2999232"/>
            <a:ext cx="3529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从已标定、未网格化的 visibility 中相减</a:t>
            </a:r>
            <a:endParaRPr lang="en-US" sz="1420" dirty="0"/>
          </a:p>
        </p:txBody>
      </p:sp>
      <p:sp>
        <p:nvSpPr>
          <p:cNvPr id="35" name="Shape 32"/>
          <p:cNvSpPr/>
          <p:nvPr/>
        </p:nvSpPr>
        <p:spPr>
          <a:xfrm>
            <a:off x="7114032" y="3785616"/>
            <a:ext cx="347472" cy="292608"/>
          </a:xfrm>
          <a:prstGeom prst="roundRect">
            <a:avLst>
              <a:gd name="adj" fmla="val 50000"/>
            </a:avLst>
          </a:prstGeom>
          <a:solidFill>
            <a:srgbClr val="E6EEF8"/>
          </a:solidFill>
          <a:ln w="12700">
            <a:solidFill>
              <a:srgbClr val="E6EEF8">
                <a:alpha val="0"/>
              </a:srgbClr>
            </a:solidFill>
            <a:prstDash val="solid"/>
          </a:ln>
        </p:spPr>
      </p:sp>
      <p:sp>
        <p:nvSpPr>
          <p:cNvPr id="36" name="Text 33"/>
          <p:cNvSpPr txBox="1"/>
          <p:nvPr/>
        </p:nvSpPr>
        <p:spPr>
          <a:xfrm>
            <a:off x="7168896" y="3817620"/>
            <a:ext cx="2377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</a:t>
            </a:r>
            <a:endParaRPr lang="en-US" sz="950" dirty="0"/>
          </a:p>
        </p:txBody>
      </p:sp>
      <p:sp>
        <p:nvSpPr>
          <p:cNvPr id="37" name="Text 34"/>
          <p:cNvSpPr txBox="1"/>
          <p:nvPr/>
        </p:nvSpPr>
        <p:spPr>
          <a:xfrm>
            <a:off x="7644384" y="3712464"/>
            <a:ext cx="3529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重新 gridding + FFT，更新 residual image</a:t>
            </a:r>
            <a:endParaRPr lang="en-US" sz="1420" dirty="0"/>
          </a:p>
        </p:txBody>
      </p:sp>
      <p:sp>
        <p:nvSpPr>
          <p:cNvPr id="38" name="Shape 35"/>
          <p:cNvSpPr/>
          <p:nvPr/>
        </p:nvSpPr>
        <p:spPr>
          <a:xfrm>
            <a:off x="7114032" y="4663440"/>
            <a:ext cx="4187952" cy="493776"/>
          </a:xfrm>
          <a:prstGeom prst="roundRect">
            <a:avLst>
              <a:gd name="adj" fmla="val 14815"/>
            </a:avLst>
          </a:prstGeom>
          <a:solidFill>
            <a:srgbClr val="F2F7FC"/>
          </a:solidFill>
          <a:ln w="10160">
            <a:solidFill>
              <a:srgbClr val="C7D9EC">
                <a:alpha val="95000"/>
              </a:srgbClr>
            </a:solidFill>
            <a:prstDash val="solid"/>
          </a:ln>
        </p:spPr>
      </p:sp>
      <p:pic>
        <p:nvPicPr>
          <p:cNvPr id="39" name="Image 1" descr="公式：V_{\rm res}=V_{\rm obs}-\mathcal{H}M,\qquad R=\mathcal{F}^{-1}\!\{WSV_{\rm res}\}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87184" y="4786174"/>
            <a:ext cx="4041648" cy="248309"/>
          </a:xfrm>
          <a:prstGeom prst="rect">
            <a:avLst/>
          </a:prstGeom>
        </p:spPr>
      </p:pic>
      <p:sp>
        <p:nvSpPr>
          <p:cNvPr id="40" name="Text 36"/>
          <p:cNvSpPr txBox="1"/>
          <p:nvPr/>
        </p:nvSpPr>
        <p:spPr>
          <a:xfrm>
            <a:off x="7150608" y="5321808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较慢：用较完整的 H 定期与观测重新同步</a:t>
            </a:r>
            <a:endParaRPr lang="en-US" sz="1180" dirty="0"/>
          </a:p>
        </p:txBody>
      </p:sp>
      <p:sp>
        <p:nvSpPr>
          <p:cNvPr id="41" name="Shape 37"/>
          <p:cNvSpPr/>
          <p:nvPr/>
        </p:nvSpPr>
        <p:spPr>
          <a:xfrm>
            <a:off x="5468112" y="2670048"/>
            <a:ext cx="1170432" cy="0"/>
          </a:xfrm>
          <a:prstGeom prst="line">
            <a:avLst/>
          </a:prstGeom>
          <a:noFill/>
          <a:ln w="25400">
            <a:solidFill>
              <a:srgbClr val="B93A32"/>
            </a:solidFill>
            <a:prstDash val="solid"/>
            <a:tailEnd type="triangle"/>
          </a:ln>
        </p:spPr>
      </p:sp>
      <p:sp>
        <p:nvSpPr>
          <p:cNvPr id="42" name="Text 38"/>
          <p:cNvSpPr txBox="1"/>
          <p:nvPr/>
        </p:nvSpPr>
        <p:spPr>
          <a:xfrm>
            <a:off x="5413248" y="2221992"/>
            <a:ext cx="12984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批量积累后再回算</a:t>
            </a:r>
            <a:endParaRPr lang="en-US" sz="1020" dirty="0"/>
          </a:p>
        </p:txBody>
      </p:sp>
      <p:sp>
        <p:nvSpPr>
          <p:cNvPr id="43" name="Shape 39"/>
          <p:cNvSpPr/>
          <p:nvPr/>
        </p:nvSpPr>
        <p:spPr>
          <a:xfrm>
            <a:off x="5468112" y="4828032"/>
            <a:ext cx="1170432" cy="0"/>
          </a:xfrm>
          <a:prstGeom prst="line">
            <a:avLst/>
          </a:prstGeom>
          <a:noFill/>
          <a:ln w="25400">
            <a:solidFill>
              <a:srgbClr val="0B7A83"/>
            </a:solidFill>
            <a:prstDash val="solid"/>
            <a:headEnd type="triangle"/>
          </a:ln>
        </p:spPr>
      </p:sp>
      <p:sp>
        <p:nvSpPr>
          <p:cNvPr id="44" name="Text 40"/>
          <p:cNvSpPr txBox="1"/>
          <p:nvPr/>
        </p:nvSpPr>
        <p:spPr>
          <a:xfrm>
            <a:off x="5413248" y="5010912"/>
            <a:ext cx="12984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新的 residual</a:t>
            </a:r>
            <a:endParaRPr lang="en-US" sz="1050" dirty="0"/>
          </a:p>
        </p:txBody>
      </p:sp>
      <p:sp>
        <p:nvSpPr>
          <p:cNvPr id="45" name="Text 41"/>
          <p:cNvSpPr txBox="1"/>
          <p:nvPr/>
        </p:nvSpPr>
        <p:spPr>
          <a:xfrm>
            <a:off x="1234440" y="5943600"/>
            <a:ext cx="9784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工程折衷：minor 批量快速推进；major 定期用较完整 H 校正，并可纳入 w 项和 beam / A-term。</a:t>
            </a:r>
            <a:endParaRPr lang="en-US" sz="11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B93A32"/>
          </a:solidFill>
          <a:ln w="12700">
            <a:solidFill>
              <a:srgbClr val="B93A32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四 · 反卷积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19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CLEAN 成像的主要输出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dirty、PSF、model、residual 和 restored image 分别包含不同信息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30352" y="1207008"/>
            <a:ext cx="8814816" cy="5084064"/>
          </a:xfrm>
          <a:prstGeom prst="roundRect">
            <a:avLst>
              <a:gd name="adj" fmla="val 1439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</p:spPr>
      </p:sp>
      <p:pic>
        <p:nvPicPr>
          <p:cNvPr id="10" name="Image 0" descr="Dirty、restored model、residual、restored image、PSF和CLEAN components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711" y="1243584"/>
            <a:ext cx="7696097" cy="5010912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9582912" y="1389888"/>
            <a:ext cx="1901952" cy="448056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0160">
            <a:solidFill>
              <a:srgbClr val="B93A32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2" name="Text 9"/>
          <p:cNvSpPr txBox="1"/>
          <p:nvPr/>
        </p:nvSpPr>
        <p:spPr>
          <a:xfrm>
            <a:off x="9747504" y="1673352"/>
            <a:ext cx="7498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80" b="1" dirty="0">
                <a:solidFill>
                  <a:srgbClr val="0A223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dirty</a:t>
            </a:r>
            <a:endParaRPr lang="en-US" sz="1180" dirty="0"/>
          </a:p>
        </p:txBody>
      </p:sp>
      <p:sp>
        <p:nvSpPr>
          <p:cNvPr id="13" name="Text 10"/>
          <p:cNvSpPr txBox="1"/>
          <p:nvPr/>
        </p:nvSpPr>
        <p:spPr>
          <a:xfrm>
            <a:off x="10497312" y="1627632"/>
            <a:ext cx="7132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6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未反卷积图</a:t>
            </a:r>
            <a:endParaRPr lang="en-US" sz="960" dirty="0"/>
          </a:p>
        </p:txBody>
      </p:sp>
      <p:sp>
        <p:nvSpPr>
          <p:cNvPr id="14" name="Text 11"/>
          <p:cNvSpPr txBox="1"/>
          <p:nvPr/>
        </p:nvSpPr>
        <p:spPr>
          <a:xfrm>
            <a:off x="9747504" y="2423160"/>
            <a:ext cx="7498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80" b="1" dirty="0">
                <a:solidFill>
                  <a:srgbClr val="0A223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PSF</a:t>
            </a:r>
            <a:endParaRPr lang="en-US" sz="1180" dirty="0"/>
          </a:p>
        </p:txBody>
      </p:sp>
      <p:sp>
        <p:nvSpPr>
          <p:cNvPr id="15" name="Text 12"/>
          <p:cNvSpPr txBox="1"/>
          <p:nvPr/>
        </p:nvSpPr>
        <p:spPr>
          <a:xfrm>
            <a:off x="10497312" y="2377440"/>
            <a:ext cx="7132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6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采样与权重响应</a:t>
            </a:r>
            <a:endParaRPr lang="en-US" sz="960" dirty="0"/>
          </a:p>
        </p:txBody>
      </p:sp>
      <p:sp>
        <p:nvSpPr>
          <p:cNvPr id="16" name="Text 13"/>
          <p:cNvSpPr txBox="1"/>
          <p:nvPr/>
        </p:nvSpPr>
        <p:spPr>
          <a:xfrm>
            <a:off x="9747504" y="3172968"/>
            <a:ext cx="7498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80" b="1" dirty="0">
                <a:solidFill>
                  <a:srgbClr val="0A223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model</a:t>
            </a:r>
            <a:endParaRPr lang="en-US" sz="1180" dirty="0"/>
          </a:p>
        </p:txBody>
      </p:sp>
      <p:sp>
        <p:nvSpPr>
          <p:cNvPr id="17" name="Text 14"/>
          <p:cNvSpPr txBox="1"/>
          <p:nvPr/>
        </p:nvSpPr>
        <p:spPr>
          <a:xfrm>
            <a:off x="10497312" y="3127248"/>
            <a:ext cx="7132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6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反卷积模型</a:t>
            </a:r>
            <a:endParaRPr lang="en-US" sz="960" dirty="0"/>
          </a:p>
        </p:txBody>
      </p:sp>
      <p:sp>
        <p:nvSpPr>
          <p:cNvPr id="18" name="Text 15"/>
          <p:cNvSpPr txBox="1"/>
          <p:nvPr/>
        </p:nvSpPr>
        <p:spPr>
          <a:xfrm>
            <a:off x="9747504" y="3922776"/>
            <a:ext cx="7498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80" b="1" dirty="0">
                <a:solidFill>
                  <a:srgbClr val="0A223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residual</a:t>
            </a:r>
            <a:endParaRPr lang="en-US" sz="1180" dirty="0"/>
          </a:p>
        </p:txBody>
      </p:sp>
      <p:sp>
        <p:nvSpPr>
          <p:cNvPr id="19" name="Text 16"/>
          <p:cNvSpPr txBox="1"/>
          <p:nvPr/>
        </p:nvSpPr>
        <p:spPr>
          <a:xfrm>
            <a:off x="10497312" y="3877056"/>
            <a:ext cx="7132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6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未被模型解释的部分</a:t>
            </a:r>
            <a:endParaRPr lang="en-US" sz="960" dirty="0"/>
          </a:p>
        </p:txBody>
      </p:sp>
      <p:sp>
        <p:nvSpPr>
          <p:cNvPr id="20" name="Text 17"/>
          <p:cNvSpPr txBox="1"/>
          <p:nvPr/>
        </p:nvSpPr>
        <p:spPr>
          <a:xfrm>
            <a:off x="9747504" y="4672584"/>
            <a:ext cx="7498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8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restored</a:t>
            </a:r>
            <a:endParaRPr lang="en-US" sz="1180" dirty="0"/>
          </a:p>
        </p:txBody>
      </p:sp>
      <p:sp>
        <p:nvSpPr>
          <p:cNvPr id="21" name="Text 18"/>
          <p:cNvSpPr txBox="1"/>
          <p:nvPr/>
        </p:nvSpPr>
        <p:spPr>
          <a:xfrm>
            <a:off x="10497312" y="4626864"/>
            <a:ext cx="7132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6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恢复波束卷积 model + residual</a:t>
            </a:r>
            <a:endParaRPr lang="en-US" sz="9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E27A24"/>
          </a:solidFill>
          <a:ln w="12700">
            <a:solidFill>
              <a:srgbClr val="E27A24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开场 · dirty image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02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 dirty image 到成像结果</a:t>
            </a:r>
            <a:endParaRPr lang="en-US" sz="2700" dirty="0"/>
          </a:p>
        </p:txBody>
      </p:sp>
      <p:sp>
        <p:nvSpPr>
          <p:cNvPr id="8" name="Shape 6"/>
          <p:cNvSpPr/>
          <p:nvPr/>
        </p:nvSpPr>
        <p:spPr>
          <a:xfrm>
            <a:off x="530352" y="1298448"/>
            <a:ext cx="6784848" cy="4901184"/>
          </a:xfrm>
          <a:prstGeom prst="roundRect">
            <a:avLst>
              <a:gd name="adj" fmla="val 1493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</p:spPr>
      </p:sp>
      <p:pic>
        <p:nvPicPr>
          <p:cNvPr id="9" name="Image 0" descr="教学仿真得到的dirty image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1950" y="1335024"/>
            <a:ext cx="5641652" cy="4828032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7571232" y="1371600"/>
            <a:ext cx="4059936" cy="4718304"/>
          </a:xfrm>
          <a:prstGeom prst="roundRect">
            <a:avLst>
              <a:gd name="adj" fmla="val 1802"/>
            </a:avLst>
          </a:prstGeom>
          <a:solidFill>
            <a:srgbClr val="FFFFFF"/>
          </a:solidFill>
          <a:ln w="12700">
            <a:solidFill>
              <a:srgbClr val="E27A24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1" name="Text 8"/>
          <p:cNvSpPr txBox="1"/>
          <p:nvPr/>
        </p:nvSpPr>
        <p:spPr>
          <a:xfrm>
            <a:off x="7909560" y="1664208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读图时先看三点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7927848" y="2267712"/>
            <a:ext cx="3346704" cy="749808"/>
          </a:xfrm>
          <a:prstGeom prst="roundRect">
            <a:avLst>
              <a:gd name="adj" fmla="val 9756"/>
            </a:avLst>
          </a:prstGeom>
          <a:solidFill>
            <a:srgbClr val="E6EEF8"/>
          </a:solidFill>
          <a:ln w="11430">
            <a:solidFill>
              <a:srgbClr val="3868A6">
                <a:alpha val="95000"/>
              </a:srgbClr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119872" y="2432304"/>
            <a:ext cx="402336" cy="402336"/>
          </a:xfrm>
          <a:prstGeom prst="ellipse">
            <a:avLst/>
          </a:prstGeom>
          <a:solidFill>
            <a:srgbClr val="3868A6"/>
          </a:solidFill>
          <a:ln w="12700">
            <a:solidFill>
              <a:srgbClr val="3868A6"/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8119872" y="2468880"/>
            <a:ext cx="4023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</a:t>
            </a:r>
            <a:endParaRPr lang="en-US" sz="1100" dirty="0"/>
          </a:p>
        </p:txBody>
      </p:sp>
      <p:sp>
        <p:nvSpPr>
          <p:cNvPr id="15" name="Text 12"/>
          <p:cNvSpPr txBox="1"/>
          <p:nvPr/>
        </p:nvSpPr>
        <p:spPr>
          <a:xfrm>
            <a:off x="8668512" y="2404872"/>
            <a:ext cx="960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2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重复纹理</a:t>
            </a:r>
            <a:endParaRPr lang="en-US" sz="1320" dirty="0"/>
          </a:p>
        </p:txBody>
      </p:sp>
      <p:sp>
        <p:nvSpPr>
          <p:cNvPr id="16" name="Text 13"/>
          <p:cNvSpPr txBox="1"/>
          <p:nvPr/>
        </p:nvSpPr>
        <p:spPr>
          <a:xfrm>
            <a:off x="8668512" y="2660904"/>
            <a:ext cx="2331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3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多个亮源周围出现相似环纹</a:t>
            </a:r>
            <a:endParaRPr lang="en-US" sz="1130" dirty="0"/>
          </a:p>
        </p:txBody>
      </p:sp>
      <p:sp>
        <p:nvSpPr>
          <p:cNvPr id="17" name="Shape 14"/>
          <p:cNvSpPr/>
          <p:nvPr/>
        </p:nvSpPr>
        <p:spPr>
          <a:xfrm>
            <a:off x="7927848" y="3227832"/>
            <a:ext cx="3346704" cy="749808"/>
          </a:xfrm>
          <a:prstGeom prst="roundRect">
            <a:avLst>
              <a:gd name="adj" fmla="val 9756"/>
            </a:avLst>
          </a:prstGeom>
          <a:solidFill>
            <a:srgbClr val="EBE9FA"/>
          </a:solidFill>
          <a:ln w="11430">
            <a:solidFill>
              <a:srgbClr val="5B55C7">
                <a:alpha val="95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119872" y="3392424"/>
            <a:ext cx="402336" cy="402336"/>
          </a:xfrm>
          <a:prstGeom prst="ellipse">
            <a:avLst/>
          </a:prstGeom>
          <a:solidFill>
            <a:srgbClr val="5B55C7"/>
          </a:solidFill>
          <a:ln w="12700">
            <a:solidFill>
              <a:srgbClr val="5B55C7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8119872" y="3429000"/>
            <a:ext cx="4023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</a:t>
            </a:r>
            <a:endParaRPr lang="en-US" sz="1100" dirty="0"/>
          </a:p>
        </p:txBody>
      </p:sp>
      <p:sp>
        <p:nvSpPr>
          <p:cNvPr id="20" name="Text 17"/>
          <p:cNvSpPr txBox="1"/>
          <p:nvPr/>
        </p:nvSpPr>
        <p:spPr>
          <a:xfrm>
            <a:off x="8668512" y="3364992"/>
            <a:ext cx="960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2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结构混叠</a:t>
            </a:r>
            <a:endParaRPr lang="en-US" sz="1320" dirty="0"/>
          </a:p>
        </p:txBody>
      </p:sp>
      <p:sp>
        <p:nvSpPr>
          <p:cNvPr id="21" name="Text 18"/>
          <p:cNvSpPr txBox="1"/>
          <p:nvPr/>
        </p:nvSpPr>
        <p:spPr>
          <a:xfrm>
            <a:off x="8668512" y="3621024"/>
            <a:ext cx="2331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3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扩展发射与旁瓣、噪声混在一起</a:t>
            </a:r>
            <a:endParaRPr lang="en-US" sz="1130" dirty="0"/>
          </a:p>
        </p:txBody>
      </p:sp>
      <p:sp>
        <p:nvSpPr>
          <p:cNvPr id="22" name="Shape 19"/>
          <p:cNvSpPr/>
          <p:nvPr/>
        </p:nvSpPr>
        <p:spPr>
          <a:xfrm>
            <a:off x="7927848" y="4187952"/>
            <a:ext cx="3346704" cy="749808"/>
          </a:xfrm>
          <a:prstGeom prst="roundRect">
            <a:avLst>
              <a:gd name="adj" fmla="val 9756"/>
            </a:avLst>
          </a:prstGeom>
          <a:solidFill>
            <a:srgbClr val="DDF1F1"/>
          </a:solidFill>
          <a:ln w="11430">
            <a:solidFill>
              <a:srgbClr val="0B7A83">
                <a:alpha val="95000"/>
              </a:srgbClr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119872" y="4352544"/>
            <a:ext cx="402336" cy="402336"/>
          </a:xfrm>
          <a:prstGeom prst="ellipse">
            <a:avLst/>
          </a:prstGeom>
          <a:solidFill>
            <a:srgbClr val="0B7A83"/>
          </a:solidFill>
          <a:ln w="12700">
            <a:solidFill>
              <a:srgbClr val="0B7A83"/>
            </a:solidFill>
            <a:prstDash val="solid"/>
          </a:ln>
        </p:spPr>
      </p:sp>
      <p:sp>
        <p:nvSpPr>
          <p:cNvPr id="24" name="Text 21"/>
          <p:cNvSpPr txBox="1"/>
          <p:nvPr/>
        </p:nvSpPr>
        <p:spPr>
          <a:xfrm>
            <a:off x="8119872" y="4389120"/>
            <a:ext cx="4023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</a:t>
            </a:r>
            <a:endParaRPr lang="en-US" sz="1100" dirty="0"/>
          </a:p>
        </p:txBody>
      </p:sp>
      <p:sp>
        <p:nvSpPr>
          <p:cNvPr id="25" name="Text 22"/>
          <p:cNvSpPr txBox="1"/>
          <p:nvPr/>
        </p:nvSpPr>
        <p:spPr>
          <a:xfrm>
            <a:off x="8668512" y="4325112"/>
            <a:ext cx="960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2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判断边界</a:t>
            </a:r>
            <a:endParaRPr lang="en-US" sz="1320" dirty="0"/>
          </a:p>
        </p:txBody>
      </p:sp>
      <p:sp>
        <p:nvSpPr>
          <p:cNvPr id="26" name="Text 23"/>
          <p:cNvSpPr txBox="1"/>
          <p:nvPr/>
        </p:nvSpPr>
        <p:spPr>
          <a:xfrm>
            <a:off x="8668512" y="4581144"/>
            <a:ext cx="2331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3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不能仅凭 dirty image 判断天空结构</a:t>
            </a:r>
            <a:endParaRPr lang="en-US" sz="1130" dirty="0"/>
          </a:p>
        </p:txBody>
      </p:sp>
      <p:sp>
        <p:nvSpPr>
          <p:cNvPr id="27" name="Shape 24"/>
          <p:cNvSpPr/>
          <p:nvPr/>
        </p:nvSpPr>
        <p:spPr>
          <a:xfrm>
            <a:off x="7973568" y="5148072"/>
            <a:ext cx="3255264" cy="0"/>
          </a:xfrm>
          <a:prstGeom prst="line">
            <a:avLst/>
          </a:prstGeom>
          <a:noFill/>
          <a:ln w="8890">
            <a:solidFill>
              <a:srgbClr val="DDE3E8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7845552" y="5257800"/>
            <a:ext cx="35112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9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示意数据：自编 Python 教学仿真（NumPy / SciPy / Astropy）</a:t>
            </a:r>
            <a:endParaRPr lang="en-US" sz="890" dirty="0"/>
          </a:p>
        </p:txBody>
      </p:sp>
      <p:sp>
        <p:nvSpPr>
          <p:cNvPr id="29" name="Text 26"/>
          <p:cNvSpPr txBox="1"/>
          <p:nvPr/>
        </p:nvSpPr>
        <p:spPr>
          <a:xfrm>
            <a:off x="7991856" y="5541264"/>
            <a:ext cx="173736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8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代码见课程材料；方法参考：</a:t>
            </a:r>
            <a:endParaRPr lang="en-US" sz="880" dirty="0"/>
          </a:p>
        </p:txBody>
      </p:sp>
      <p:sp>
        <p:nvSpPr>
          <p:cNvPr id="30" name="Text 27">
            <a:hlinkClick r:id="rId2" tooltip=""/>
          </p:cNvPr>
          <p:cNvSpPr txBox="1"/>
          <p:nvPr/>
        </p:nvSpPr>
        <p:spPr>
          <a:xfrm>
            <a:off x="9729216" y="5541264"/>
            <a:ext cx="1572768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80" u="sng" dirty="0">
                <a:solidFill>
                  <a:srgbClr val="3868A6"/>
                </a:solidFill>
                <a:uFill>
                  <a:solidFill>
                    <a:srgbClr val="3868A6"/>
                  </a:solidFill>
                </a:uFill>
                <a:latin typeface="Noto Sans CJK SC" pitchFamily="34" charset="0"/>
                <a:ea typeface="Noto Sans CJK SC" pitchFamily="34" charset="-122"/>
                <a:cs typeface="Noto Sans CJK SC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CASA Synthesis Imaging</a:t>
            </a:r>
            <a:endParaRPr lang="en-US" sz="88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B93A32"/>
          </a:solidFill>
          <a:ln w="12700">
            <a:solidFill>
              <a:srgbClr val="B93A32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四 · 图像恢复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20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restored image 的组成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恢复波束卷积 model，再加回 final residual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94944" y="1847088"/>
            <a:ext cx="2212848" cy="1938528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10160">
            <a:solidFill>
              <a:srgbClr val="B93A32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444752" y="2157984"/>
            <a:ext cx="713232" cy="713232"/>
          </a:xfrm>
          <a:prstGeom prst="ellipse">
            <a:avLst/>
          </a:prstGeom>
          <a:solidFill>
            <a:srgbClr val="F7E2DF"/>
          </a:solidFill>
          <a:ln w="15240">
            <a:solidFill>
              <a:srgbClr val="B93A32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1444752" y="2322576"/>
            <a:ext cx="713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93A32"/>
                </a:solidFill>
                <a:latin typeface="DejaVu Math TeX Gyre" pitchFamily="34" charset="0"/>
                <a:ea typeface="DejaVu Math TeX Gyre" pitchFamily="34" charset="-122"/>
                <a:cs typeface="DejaVu Math TeX Gyre" pitchFamily="34" charset="-120"/>
              </a:rPr>
              <a:t>M</a:t>
            </a:r>
            <a:endParaRPr lang="en-US" sz="2000" dirty="0"/>
          </a:p>
        </p:txBody>
      </p:sp>
      <p:sp>
        <p:nvSpPr>
          <p:cNvPr id="12" name="Text 10"/>
          <p:cNvSpPr txBox="1"/>
          <p:nvPr/>
        </p:nvSpPr>
        <p:spPr>
          <a:xfrm>
            <a:off x="859536" y="3017520"/>
            <a:ext cx="1883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CLEAN model</a:t>
            </a:r>
            <a:endParaRPr lang="en-US" sz="1500" dirty="0"/>
          </a:p>
        </p:txBody>
      </p:sp>
      <p:sp>
        <p:nvSpPr>
          <p:cNvPr id="13" name="Text 11"/>
          <p:cNvSpPr txBox="1"/>
          <p:nvPr/>
        </p:nvSpPr>
        <p:spPr>
          <a:xfrm>
            <a:off x="877824" y="3364992"/>
            <a:ext cx="18470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离散模型分量</a:t>
            </a:r>
            <a:endParaRPr lang="en-US" sz="1050" dirty="0"/>
          </a:p>
        </p:txBody>
      </p:sp>
      <p:sp>
        <p:nvSpPr>
          <p:cNvPr id="14" name="Text 12"/>
          <p:cNvSpPr txBox="1"/>
          <p:nvPr/>
        </p:nvSpPr>
        <p:spPr>
          <a:xfrm>
            <a:off x="2962656" y="2560320"/>
            <a:ext cx="493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*</a:t>
            </a:r>
            <a:endParaRPr lang="en-US" sz="2500" dirty="0"/>
          </a:p>
        </p:txBody>
      </p:sp>
      <p:sp>
        <p:nvSpPr>
          <p:cNvPr id="15" name="Shape 13"/>
          <p:cNvSpPr/>
          <p:nvPr/>
        </p:nvSpPr>
        <p:spPr>
          <a:xfrm>
            <a:off x="3547872" y="1847088"/>
            <a:ext cx="2212848" cy="1938528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10160">
            <a:solidFill>
              <a:srgbClr val="3868A6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297680" y="2157984"/>
            <a:ext cx="713232" cy="713232"/>
          </a:xfrm>
          <a:prstGeom prst="ellipse">
            <a:avLst/>
          </a:prstGeom>
          <a:solidFill>
            <a:srgbClr val="E6EEF8"/>
          </a:solidFill>
          <a:ln w="15240">
            <a:solidFill>
              <a:srgbClr val="3868A6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4297680" y="2322576"/>
            <a:ext cx="713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868A6"/>
                </a:solidFill>
                <a:latin typeface="DejaVu Math TeX Gyre" pitchFamily="34" charset="0"/>
                <a:ea typeface="DejaVu Math TeX Gyre" pitchFamily="34" charset="-122"/>
                <a:cs typeface="DejaVu Math TeX Gyre" pitchFamily="34" charset="-120"/>
              </a:rPr>
              <a:t>Bᵣ</a:t>
            </a:r>
            <a:endParaRPr lang="en-US" sz="2000" dirty="0"/>
          </a:p>
        </p:txBody>
      </p:sp>
      <p:sp>
        <p:nvSpPr>
          <p:cNvPr id="18" name="Text 16"/>
          <p:cNvSpPr txBox="1"/>
          <p:nvPr/>
        </p:nvSpPr>
        <p:spPr>
          <a:xfrm>
            <a:off x="3712464" y="3017520"/>
            <a:ext cx="1883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restoring beam</a:t>
            </a:r>
            <a:endParaRPr lang="en-US" sz="1500" dirty="0"/>
          </a:p>
        </p:txBody>
      </p:sp>
      <p:sp>
        <p:nvSpPr>
          <p:cNvPr id="19" name="Text 17"/>
          <p:cNvSpPr txBox="1"/>
          <p:nvPr/>
        </p:nvSpPr>
        <p:spPr>
          <a:xfrm>
            <a:off x="3730752" y="3364992"/>
            <a:ext cx="18470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拟合 PSF 主瓣的高斯</a:t>
            </a:r>
            <a:endParaRPr lang="en-US" sz="1050" dirty="0"/>
          </a:p>
        </p:txBody>
      </p:sp>
      <p:sp>
        <p:nvSpPr>
          <p:cNvPr id="20" name="Text 18"/>
          <p:cNvSpPr txBox="1"/>
          <p:nvPr/>
        </p:nvSpPr>
        <p:spPr>
          <a:xfrm>
            <a:off x="5815584" y="2560320"/>
            <a:ext cx="493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+</a:t>
            </a:r>
            <a:endParaRPr lang="en-US" sz="2500" dirty="0"/>
          </a:p>
        </p:txBody>
      </p:sp>
      <p:sp>
        <p:nvSpPr>
          <p:cNvPr id="21" name="Shape 19"/>
          <p:cNvSpPr/>
          <p:nvPr/>
        </p:nvSpPr>
        <p:spPr>
          <a:xfrm>
            <a:off x="6400800" y="1847088"/>
            <a:ext cx="2212848" cy="1938528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10160">
            <a:solidFill>
              <a:srgbClr val="E27A24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7150608" y="2157984"/>
            <a:ext cx="713232" cy="713232"/>
          </a:xfrm>
          <a:prstGeom prst="ellipse">
            <a:avLst/>
          </a:prstGeom>
          <a:solidFill>
            <a:srgbClr val="FCEAD9"/>
          </a:solidFill>
          <a:ln w="15240">
            <a:solidFill>
              <a:srgbClr val="E27A24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7150608" y="2322576"/>
            <a:ext cx="713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27A24"/>
                </a:solidFill>
                <a:latin typeface="DejaVu Math TeX Gyre" pitchFamily="34" charset="0"/>
                <a:ea typeface="DejaVu Math TeX Gyre" pitchFamily="34" charset="-122"/>
                <a:cs typeface="DejaVu Math TeX Gyre" pitchFamily="34" charset="-120"/>
              </a:rPr>
              <a:t>R</a:t>
            </a:r>
            <a:endParaRPr lang="en-US" sz="2000" dirty="0"/>
          </a:p>
        </p:txBody>
      </p:sp>
      <p:sp>
        <p:nvSpPr>
          <p:cNvPr id="24" name="Text 22"/>
          <p:cNvSpPr txBox="1"/>
          <p:nvPr/>
        </p:nvSpPr>
        <p:spPr>
          <a:xfrm>
            <a:off x="6565392" y="3017520"/>
            <a:ext cx="1883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final residual</a:t>
            </a:r>
            <a:endParaRPr lang="en-US" sz="1500" dirty="0"/>
          </a:p>
        </p:txBody>
      </p:sp>
      <p:sp>
        <p:nvSpPr>
          <p:cNvPr id="25" name="Text 23"/>
          <p:cNvSpPr txBox="1"/>
          <p:nvPr/>
        </p:nvSpPr>
        <p:spPr>
          <a:xfrm>
            <a:off x="6583680" y="3364992"/>
            <a:ext cx="18470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未建模信号 + 噪声</a:t>
            </a:r>
            <a:endParaRPr lang="en-US" sz="1050" dirty="0"/>
          </a:p>
        </p:txBody>
      </p:sp>
      <p:sp>
        <p:nvSpPr>
          <p:cNvPr id="26" name="Text 24"/>
          <p:cNvSpPr txBox="1"/>
          <p:nvPr/>
        </p:nvSpPr>
        <p:spPr>
          <a:xfrm>
            <a:off x="8668512" y="2560320"/>
            <a:ext cx="493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=</a:t>
            </a:r>
            <a:endParaRPr lang="en-US" sz="2500" dirty="0"/>
          </a:p>
        </p:txBody>
      </p:sp>
      <p:sp>
        <p:nvSpPr>
          <p:cNvPr id="27" name="Shape 25"/>
          <p:cNvSpPr/>
          <p:nvPr/>
        </p:nvSpPr>
        <p:spPr>
          <a:xfrm>
            <a:off x="9253728" y="1847088"/>
            <a:ext cx="2212848" cy="1938528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10160">
            <a:solidFill>
              <a:srgbClr val="0B7A83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10003536" y="2157984"/>
            <a:ext cx="713232" cy="713232"/>
          </a:xfrm>
          <a:prstGeom prst="ellipse">
            <a:avLst/>
          </a:prstGeom>
          <a:solidFill>
            <a:srgbClr val="DDF1F1"/>
          </a:solidFill>
          <a:ln w="15240">
            <a:solidFill>
              <a:srgbClr val="0B7A83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10003536" y="2322576"/>
            <a:ext cx="713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7A83"/>
                </a:solidFill>
                <a:latin typeface="DejaVu Math TeX Gyre" pitchFamily="34" charset="0"/>
                <a:ea typeface="DejaVu Math TeX Gyre" pitchFamily="34" charset="-122"/>
                <a:cs typeface="DejaVu Math TeX Gyre" pitchFamily="34" charset="-120"/>
              </a:rPr>
              <a:t>Iᵣ</a:t>
            </a:r>
            <a:endParaRPr lang="en-US" sz="2000" dirty="0"/>
          </a:p>
        </p:txBody>
      </p:sp>
      <p:sp>
        <p:nvSpPr>
          <p:cNvPr id="30" name="Text 28"/>
          <p:cNvSpPr txBox="1"/>
          <p:nvPr/>
        </p:nvSpPr>
        <p:spPr>
          <a:xfrm>
            <a:off x="9418320" y="3017520"/>
            <a:ext cx="18836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restored image</a:t>
            </a:r>
            <a:endParaRPr lang="en-US" sz="1500" dirty="0"/>
          </a:p>
        </p:txBody>
      </p:sp>
      <p:sp>
        <p:nvSpPr>
          <p:cNvPr id="31" name="Text 29"/>
          <p:cNvSpPr txBox="1"/>
          <p:nvPr/>
        </p:nvSpPr>
        <p:spPr>
          <a:xfrm>
            <a:off x="9436608" y="3364992"/>
            <a:ext cx="18470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model 与 residual 的组合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2075688" y="4462272"/>
            <a:ext cx="8046720" cy="841248"/>
          </a:xfrm>
          <a:prstGeom prst="roundRect">
            <a:avLst>
              <a:gd name="adj" fmla="val 8696"/>
            </a:avLst>
          </a:prstGeom>
          <a:solidFill>
            <a:srgbClr val="DDF1F1"/>
          </a:solidFill>
          <a:ln w="10160">
            <a:solidFill>
              <a:srgbClr val="B9DEDE">
                <a:alpha val="95000"/>
              </a:srgbClr>
            </a:solidFill>
            <a:prstDash val="solid"/>
          </a:ln>
        </p:spPr>
      </p:sp>
      <p:pic>
        <p:nvPicPr>
          <p:cNvPr id="33" name="Image 0" descr="公式：I_{\rm rest}=B_{\rm rest}\ast M+R_{\rm final}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58568" y="4581035"/>
            <a:ext cx="7680960" cy="603722"/>
          </a:xfrm>
          <a:prstGeom prst="rect">
            <a:avLst/>
          </a:prstGeom>
        </p:spPr>
      </p:pic>
      <p:sp>
        <p:nvSpPr>
          <p:cNvPr id="34" name="Text 31"/>
          <p:cNvSpPr txBox="1"/>
          <p:nvPr/>
        </p:nvSpPr>
        <p:spPr>
          <a:xfrm>
            <a:off x="1965960" y="5632704"/>
            <a:ext cx="8275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定量分析时，应保留恢复波束、residual 和完整成像设置。</a:t>
            </a:r>
            <a:endParaRPr lang="en-US" sz="14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B93A32"/>
          </a:solidFill>
          <a:ln w="12700">
            <a:solidFill>
              <a:srgbClr val="B93A32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四 · 反卷积参数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21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反卷积参数与模型假设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loop gain、threshold / niter、mask 和 scale 分别决定每步扣多少、何时停、在哪里找、用什么尺度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58368" y="1499616"/>
            <a:ext cx="5166360" cy="1792224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0160">
            <a:solidFill>
              <a:srgbClr val="E27A24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58368" y="1499616"/>
            <a:ext cx="128016" cy="1792224"/>
          </a:xfrm>
          <a:prstGeom prst="rect">
            <a:avLst/>
          </a:prstGeom>
          <a:solidFill>
            <a:srgbClr val="E27A24"/>
          </a:solidFill>
          <a:ln w="12700">
            <a:solidFill>
              <a:srgbClr val="E27A24">
                <a:alpha val="0"/>
              </a:srgbClr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969264" y="1719072"/>
            <a:ext cx="14264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E27A24"/>
                </a:solidFill>
                <a:latin typeface="DejaVu Math TeX Gyre" pitchFamily="34" charset="0"/>
                <a:ea typeface="DejaVu Math TeX Gyre" pitchFamily="34" charset="-122"/>
                <a:cs typeface="DejaVu Math TeX Gyre" pitchFamily="34" charset="-120"/>
              </a:rPr>
              <a:t>loop gain</a:t>
            </a:r>
            <a:endParaRPr lang="en-US" sz="1800" dirty="0"/>
          </a:p>
        </p:txBody>
      </p:sp>
      <p:sp>
        <p:nvSpPr>
          <p:cNvPr id="12" name="Text 10"/>
          <p:cNvSpPr txBox="1"/>
          <p:nvPr/>
        </p:nvSpPr>
        <p:spPr>
          <a:xfrm>
            <a:off x="2432304" y="1737360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γ 乘在峰值和移位 PSF 上</a:t>
            </a:r>
            <a:endParaRPr lang="en-US" sz="1400" dirty="0"/>
          </a:p>
        </p:txBody>
      </p:sp>
      <p:sp>
        <p:nvSpPr>
          <p:cNvPr id="13" name="Text 11"/>
          <p:cNvSpPr txBox="1"/>
          <p:nvPr/>
        </p:nvSpPr>
        <p:spPr>
          <a:xfrm>
            <a:off x="987552" y="2231136"/>
            <a:ext cx="44074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4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PSF 峰值按 1 归一；γ 过大易振荡，过小收敛慢</a:t>
            </a:r>
            <a:endParaRPr lang="en-US" sz="1240" dirty="0"/>
          </a:p>
        </p:txBody>
      </p:sp>
      <p:sp>
        <p:nvSpPr>
          <p:cNvPr id="14" name="Shape 12"/>
          <p:cNvSpPr/>
          <p:nvPr/>
        </p:nvSpPr>
        <p:spPr>
          <a:xfrm>
            <a:off x="1042416" y="2633472"/>
            <a:ext cx="4407408" cy="420624"/>
          </a:xfrm>
          <a:prstGeom prst="roundRect">
            <a:avLst>
              <a:gd name="adj" fmla="val 17391"/>
            </a:avLst>
          </a:prstGeom>
          <a:solidFill>
            <a:srgbClr val="FCEAD9"/>
          </a:solidFill>
          <a:ln w="10160">
            <a:solidFill>
              <a:srgbClr val="E27A24">
                <a:alpha val="95000"/>
              </a:srgbClr>
            </a:solidFill>
            <a:prstDash val="solid"/>
          </a:ln>
        </p:spPr>
      </p:sp>
      <p:pic>
        <p:nvPicPr>
          <p:cNvPr id="15" name="Image 0" descr="公式：R_{k+1}(x)=R_k(x)-\gamma p_kB_D(x-x_k),\quad 0&lt;\gamma\le1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5568" y="2742421"/>
            <a:ext cx="4261104" cy="202726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6327648" y="1499616"/>
            <a:ext cx="5166360" cy="1792224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0160">
            <a:solidFill>
              <a:srgbClr val="B93A32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6327648" y="1499616"/>
            <a:ext cx="128016" cy="1792224"/>
          </a:xfrm>
          <a:prstGeom prst="rect">
            <a:avLst/>
          </a:prstGeom>
          <a:solidFill>
            <a:srgbClr val="B93A32"/>
          </a:solidFill>
          <a:ln w="12700">
            <a:solidFill>
              <a:srgbClr val="B93A32">
                <a:alpha val="0"/>
              </a:srgbClr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638544" y="1719072"/>
            <a:ext cx="14264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停止条件</a:t>
            </a:r>
            <a:endParaRPr lang="en-US" sz="1800" dirty="0"/>
          </a:p>
        </p:txBody>
      </p:sp>
      <p:sp>
        <p:nvSpPr>
          <p:cNvPr id="19" name="Text 16"/>
          <p:cNvSpPr txBox="1"/>
          <p:nvPr/>
        </p:nvSpPr>
        <p:spPr>
          <a:xfrm>
            <a:off x="8101584" y="1737360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τ：残差峰值阈值；niter：迭代上限</a:t>
            </a:r>
            <a:endParaRPr lang="en-US" sz="1400" dirty="0"/>
          </a:p>
        </p:txBody>
      </p:sp>
      <p:sp>
        <p:nvSpPr>
          <p:cNvPr id="20" name="Text 17"/>
          <p:cNvSpPr txBox="1"/>
          <p:nvPr/>
        </p:nvSpPr>
        <p:spPr>
          <a:xfrm>
            <a:off x="6656832" y="2231136"/>
            <a:ext cx="44074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4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τ 太低易拟合噪声；太高会留下旁瓣</a:t>
            </a:r>
            <a:endParaRPr lang="en-US" sz="1240" dirty="0"/>
          </a:p>
        </p:txBody>
      </p:sp>
      <p:sp>
        <p:nvSpPr>
          <p:cNvPr id="21" name="Shape 18"/>
          <p:cNvSpPr/>
          <p:nvPr/>
        </p:nvSpPr>
        <p:spPr>
          <a:xfrm>
            <a:off x="6711696" y="2633472"/>
            <a:ext cx="4407408" cy="420624"/>
          </a:xfrm>
          <a:prstGeom prst="roundRect">
            <a:avLst>
              <a:gd name="adj" fmla="val 17391"/>
            </a:avLst>
          </a:prstGeom>
          <a:solidFill>
            <a:srgbClr val="F7E2DF"/>
          </a:solidFill>
          <a:ln w="10160">
            <a:solidFill>
              <a:srgbClr val="B93A32">
                <a:alpha val="95000"/>
              </a:srgbClr>
            </a:solidFill>
            <a:prstDash val="solid"/>
          </a:ln>
        </p:spPr>
      </p:sp>
      <p:pic>
        <p:nvPicPr>
          <p:cNvPr id="22" name="Image 1" descr="公式：\max_{x\in\mathcal M}|R_k(x)|&lt;\tau\quad{\rm or}\quad k\ge n_{\rm iter}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1480" y="2706624"/>
            <a:ext cx="2587840" cy="274320"/>
          </a:xfrm>
          <a:prstGeom prst="rect">
            <a:avLst/>
          </a:prstGeom>
        </p:spPr>
      </p:pic>
      <p:sp>
        <p:nvSpPr>
          <p:cNvPr id="23" name="Shape 19"/>
          <p:cNvSpPr/>
          <p:nvPr/>
        </p:nvSpPr>
        <p:spPr>
          <a:xfrm>
            <a:off x="658368" y="3730752"/>
            <a:ext cx="5166360" cy="1792224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0160">
            <a:solidFill>
              <a:srgbClr val="3868A6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24" name="Shape 20"/>
          <p:cNvSpPr/>
          <p:nvPr/>
        </p:nvSpPr>
        <p:spPr>
          <a:xfrm>
            <a:off x="658368" y="3730752"/>
            <a:ext cx="128016" cy="1792224"/>
          </a:xfrm>
          <a:prstGeom prst="rect">
            <a:avLst/>
          </a:prstGeom>
          <a:solidFill>
            <a:srgbClr val="3868A6"/>
          </a:solidFill>
          <a:ln w="12700">
            <a:solidFill>
              <a:srgbClr val="3868A6">
                <a:alpha val="0"/>
              </a:srgbClr>
            </a:solidFill>
            <a:prstDash val="solid"/>
          </a:ln>
        </p:spPr>
      </p:sp>
      <p:sp>
        <p:nvSpPr>
          <p:cNvPr id="25" name="Text 21"/>
          <p:cNvSpPr txBox="1"/>
          <p:nvPr/>
        </p:nvSpPr>
        <p:spPr>
          <a:xfrm>
            <a:off x="969264" y="3950208"/>
            <a:ext cx="14264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mask / boxes</a:t>
            </a:r>
            <a:endParaRPr lang="en-US" sz="1800" dirty="0"/>
          </a:p>
        </p:txBody>
      </p:sp>
      <p:sp>
        <p:nvSpPr>
          <p:cNvPr id="26" name="Text 22"/>
          <p:cNvSpPr txBox="1"/>
          <p:nvPr/>
        </p:nvSpPr>
        <p:spPr>
          <a:xfrm>
            <a:off x="2432304" y="3968496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M：允许寻找并放置分量的区域</a:t>
            </a:r>
            <a:endParaRPr lang="en-US" sz="1400" dirty="0"/>
          </a:p>
        </p:txBody>
      </p:sp>
      <p:sp>
        <p:nvSpPr>
          <p:cNvPr id="27" name="Text 23"/>
          <p:cNvSpPr txBox="1"/>
          <p:nvPr/>
        </p:nvSpPr>
        <p:spPr>
          <a:xfrm>
            <a:off x="987552" y="4462272"/>
            <a:ext cx="44074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4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过窄会漏源；过宽易拟合噪声</a:t>
            </a:r>
            <a:endParaRPr lang="en-US" sz="1240" dirty="0"/>
          </a:p>
        </p:txBody>
      </p:sp>
      <p:sp>
        <p:nvSpPr>
          <p:cNvPr id="28" name="Shape 24"/>
          <p:cNvSpPr/>
          <p:nvPr/>
        </p:nvSpPr>
        <p:spPr>
          <a:xfrm>
            <a:off x="1042416" y="4864608"/>
            <a:ext cx="4407408" cy="420624"/>
          </a:xfrm>
          <a:prstGeom prst="roundRect">
            <a:avLst>
              <a:gd name="adj" fmla="val 17391"/>
            </a:avLst>
          </a:prstGeom>
          <a:solidFill>
            <a:srgbClr val="E6EEF8"/>
          </a:solidFill>
          <a:ln w="10160">
            <a:solidFill>
              <a:srgbClr val="3868A6">
                <a:alpha val="95000"/>
              </a:srgbClr>
            </a:solidFill>
            <a:prstDash val="solid"/>
          </a:ln>
        </p:spPr>
      </p:sp>
      <p:pic>
        <p:nvPicPr>
          <p:cNvPr id="29" name="Image 2" descr="公式：x_k=\operatorname*{arg\,max}_{x\in\mathcal M}|R_k(x)|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94185" y="4937760"/>
            <a:ext cx="1503870" cy="274320"/>
          </a:xfrm>
          <a:prstGeom prst="rect">
            <a:avLst/>
          </a:prstGeom>
        </p:spPr>
      </p:pic>
      <p:sp>
        <p:nvSpPr>
          <p:cNvPr id="30" name="Shape 25"/>
          <p:cNvSpPr/>
          <p:nvPr/>
        </p:nvSpPr>
        <p:spPr>
          <a:xfrm>
            <a:off x="6327648" y="3730752"/>
            <a:ext cx="5166360" cy="1792224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0160">
            <a:solidFill>
              <a:srgbClr val="5B55C7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31" name="Shape 26"/>
          <p:cNvSpPr/>
          <p:nvPr/>
        </p:nvSpPr>
        <p:spPr>
          <a:xfrm>
            <a:off x="6327648" y="3730752"/>
            <a:ext cx="128016" cy="1792224"/>
          </a:xfrm>
          <a:prstGeom prst="rect">
            <a:avLst/>
          </a:prstGeom>
          <a:solidFill>
            <a:srgbClr val="5B55C7"/>
          </a:solidFill>
          <a:ln w="12700">
            <a:solidFill>
              <a:srgbClr val="5B55C7">
                <a:alpha val="0"/>
              </a:srgbClr>
            </a:solidFill>
            <a:prstDash val="solid"/>
          </a:ln>
        </p:spPr>
      </p:sp>
      <p:sp>
        <p:nvSpPr>
          <p:cNvPr id="32" name="Text 27"/>
          <p:cNvSpPr txBox="1"/>
          <p:nvPr/>
        </p:nvSpPr>
        <p:spPr>
          <a:xfrm>
            <a:off x="6638544" y="3950208"/>
            <a:ext cx="14264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scale</a:t>
            </a:r>
            <a:endParaRPr lang="en-US" sz="1800" dirty="0"/>
          </a:p>
        </p:txBody>
      </p:sp>
      <p:sp>
        <p:nvSpPr>
          <p:cNvPr id="33" name="Text 28"/>
          <p:cNvSpPr txBox="1"/>
          <p:nvPr/>
        </p:nvSpPr>
        <p:spPr>
          <a:xfrm>
            <a:off x="8101584" y="3968496"/>
            <a:ext cx="29626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Kₛ：单个分量的形状；s：尺度</a:t>
            </a:r>
            <a:endParaRPr lang="en-US" sz="1400" dirty="0"/>
          </a:p>
        </p:txBody>
      </p:sp>
      <p:sp>
        <p:nvSpPr>
          <p:cNvPr id="34" name="Text 29"/>
          <p:cNvSpPr txBox="1"/>
          <p:nvPr/>
        </p:nvSpPr>
        <p:spPr>
          <a:xfrm>
            <a:off x="6656832" y="4462272"/>
            <a:ext cx="44074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4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Högbom：K₀=δ；multi-scale：Kₛ 为扩展核</a:t>
            </a:r>
            <a:endParaRPr lang="en-US" sz="1240" dirty="0"/>
          </a:p>
        </p:txBody>
      </p:sp>
      <p:sp>
        <p:nvSpPr>
          <p:cNvPr id="35" name="Shape 30"/>
          <p:cNvSpPr/>
          <p:nvPr/>
        </p:nvSpPr>
        <p:spPr>
          <a:xfrm>
            <a:off x="6711696" y="4864608"/>
            <a:ext cx="4407408" cy="420624"/>
          </a:xfrm>
          <a:prstGeom prst="roundRect">
            <a:avLst>
              <a:gd name="adj" fmla="val 17391"/>
            </a:avLst>
          </a:prstGeom>
          <a:solidFill>
            <a:srgbClr val="EBE9FA"/>
          </a:solidFill>
          <a:ln w="10160">
            <a:solidFill>
              <a:srgbClr val="5B55C7">
                <a:alpha val="95000"/>
              </a:srgbClr>
            </a:solidFill>
            <a:prstDash val="solid"/>
          </a:ln>
        </p:spPr>
      </p:sp>
      <p:pic>
        <p:nvPicPr>
          <p:cNvPr id="36" name="Image 3" descr="公式：\Delta M_k(x)=\gamma p_kK_{s_k}(x-x_k)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22452" y="4937760"/>
            <a:ext cx="3185896" cy="274320"/>
          </a:xfrm>
          <a:prstGeom prst="rect">
            <a:avLst/>
          </a:prstGeom>
        </p:spPr>
      </p:pic>
      <p:sp>
        <p:nvSpPr>
          <p:cNvPr id="37" name="Shape 31"/>
          <p:cNvSpPr/>
          <p:nvPr/>
        </p:nvSpPr>
        <p:spPr>
          <a:xfrm>
            <a:off x="877824" y="5641848"/>
            <a:ext cx="10442448" cy="640080"/>
          </a:xfrm>
          <a:prstGeom prst="roundRect">
            <a:avLst>
              <a:gd name="adj" fmla="val 11429"/>
            </a:avLst>
          </a:prstGeom>
          <a:solidFill>
            <a:srgbClr val="F3F1FC"/>
          </a:solidFill>
          <a:ln w="10160">
            <a:solidFill>
              <a:srgbClr val="D4CEF5">
                <a:alpha val="95000"/>
              </a:srgbClr>
            </a:solidFill>
            <a:prstDash val="solid"/>
          </a:ln>
        </p:spPr>
      </p:sp>
      <p:sp>
        <p:nvSpPr>
          <p:cNvPr id="38" name="Text 32"/>
          <p:cNvSpPr txBox="1"/>
          <p:nvPr/>
        </p:nvSpPr>
        <p:spPr>
          <a:xfrm>
            <a:off x="1042416" y="5733288"/>
            <a:ext cx="101132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本讲示意：Högbom CLEAN    γ = 0.10    τ = 3×初始 dirty RMS ≈ 12.5 mJy beam⁻¹    niter = 700（第 533 次达到阈值）</a:t>
            </a:r>
            <a:endParaRPr lang="en-US" sz="1040" dirty="0"/>
          </a:p>
        </p:txBody>
      </p:sp>
      <p:sp>
        <p:nvSpPr>
          <p:cNvPr id="39" name="Text 33"/>
          <p:cNvSpPr txBox="1"/>
          <p:nvPr/>
        </p:nvSpPr>
        <p:spPr>
          <a:xfrm>
            <a:off x="1042416" y="5980176"/>
            <a:ext cx="101132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4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mask：距相位中心 r &lt; 0.49°    ·    scale = 0（点分量）    ·    仅为本教学数据的取值，不是推荐默认参数</a:t>
            </a:r>
            <a:endParaRPr lang="en-US" sz="94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B7A83"/>
          </a:solidFill>
          <a:ln w="12700">
            <a:solidFill>
              <a:srgbClr val="0B7A83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五 · 最终图像与检查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22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主波束修正：成像后还是成像中？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图像域是成图后除以有效 beam；IDG 把 PB / A-term 放进预测与 gridding 算子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66928" y="1298448"/>
            <a:ext cx="5376672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3970">
            <a:solidFill>
              <a:srgbClr val="3868A6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66928" y="1298448"/>
            <a:ext cx="5376672" cy="566928"/>
          </a:xfrm>
          <a:prstGeom prst="rect">
            <a:avLst/>
          </a:prstGeom>
          <a:solidFill>
            <a:srgbClr val="E6EEF8"/>
          </a:solidFill>
          <a:ln w="12700">
            <a:solidFill>
              <a:srgbClr val="E6EEF8">
                <a:alpha val="0"/>
              </a:srgbClr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768096" y="1444752"/>
            <a:ext cx="4974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图像域校正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6236208" y="1298448"/>
            <a:ext cx="5376672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3970">
            <a:solidFill>
              <a:srgbClr val="0B7A83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236208" y="1298448"/>
            <a:ext cx="5376672" cy="566928"/>
          </a:xfrm>
          <a:prstGeom prst="rect">
            <a:avLst/>
          </a:prstGeom>
          <a:solidFill>
            <a:srgbClr val="DDF1F1"/>
          </a:solidFill>
          <a:ln w="12700">
            <a:solidFill>
              <a:srgbClr val="DDF1F1">
                <a:alpha val="0"/>
              </a:srgbClr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6437376" y="1444752"/>
            <a:ext cx="4974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IDG：在成像算子中考虑 PB</a:t>
            </a:r>
            <a:endParaRPr lang="en-US" sz="1800" dirty="0"/>
          </a:p>
        </p:txBody>
      </p:sp>
      <p:pic>
        <p:nvPicPr>
          <p:cNvPr id="15" name="Image 0" descr="公式：\begin{aligned}I_{\rm PBcor}&amp;=I_{\rm rest}/P_{\rm eff}\\[-1mm]\sigma_{\rm PBcor}&amp;\simeq\sigma_{\rm rest}/P_{\rm eff}\end{aligned}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1786" y="1993392"/>
            <a:ext cx="2310380" cy="640080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932688" y="2761488"/>
            <a:ext cx="1316736" cy="603504"/>
          </a:xfrm>
          <a:prstGeom prst="roundRect">
            <a:avLst>
              <a:gd name="adj" fmla="val 12121"/>
            </a:avLst>
          </a:prstGeom>
          <a:solidFill>
            <a:srgbClr val="F5F8FC"/>
          </a:solidFill>
          <a:ln w="10160">
            <a:solidFill>
              <a:srgbClr val="B7CBE4">
                <a:alpha val="95000"/>
              </a:srgbClr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1078992" y="2926080"/>
            <a:ext cx="1024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restored image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2286000" y="3063240"/>
            <a:ext cx="640080" cy="0"/>
          </a:xfrm>
          <a:prstGeom prst="line">
            <a:avLst/>
          </a:prstGeom>
          <a:noFill/>
          <a:ln w="16510">
            <a:solidFill>
              <a:srgbClr val="3868A6"/>
            </a:solidFill>
            <a:prstDash val="solid"/>
            <a:tailEnd type="triangle"/>
          </a:ln>
        </p:spPr>
      </p:sp>
      <p:sp>
        <p:nvSpPr>
          <p:cNvPr id="19" name="Shape 16"/>
          <p:cNvSpPr/>
          <p:nvPr/>
        </p:nvSpPr>
        <p:spPr>
          <a:xfrm>
            <a:off x="2962656" y="2761488"/>
            <a:ext cx="1225296" cy="603504"/>
          </a:xfrm>
          <a:prstGeom prst="roundRect">
            <a:avLst>
              <a:gd name="adj" fmla="val 12121"/>
            </a:avLst>
          </a:prstGeom>
          <a:solidFill>
            <a:srgbClr val="E6EEF8"/>
          </a:solidFill>
          <a:ln w="10160">
            <a:solidFill>
              <a:srgbClr val="3868A6">
                <a:alpha val="95000"/>
              </a:srgbClr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3136392" y="2926080"/>
            <a:ext cx="8778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3868A6"/>
                </a:solidFill>
                <a:latin typeface="DejaVu Math TeX Gyre" pitchFamily="34" charset="0"/>
                <a:ea typeface="DejaVu Math TeX Gyre" pitchFamily="34" charset="-122"/>
                <a:cs typeface="DejaVu Math TeX Gyre" pitchFamily="34" charset="-120"/>
              </a:rPr>
              <a:t>÷ P_eff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4224528" y="3063240"/>
            <a:ext cx="640080" cy="0"/>
          </a:xfrm>
          <a:prstGeom prst="line">
            <a:avLst/>
          </a:prstGeom>
          <a:noFill/>
          <a:ln w="16510">
            <a:solidFill>
              <a:srgbClr val="3868A6"/>
            </a:solidFill>
            <a:prstDash val="solid"/>
            <a:tailEnd type="triangle"/>
          </a:ln>
        </p:spPr>
      </p:sp>
      <p:sp>
        <p:nvSpPr>
          <p:cNvPr id="22" name="Shape 19"/>
          <p:cNvSpPr/>
          <p:nvPr/>
        </p:nvSpPr>
        <p:spPr>
          <a:xfrm>
            <a:off x="4901184" y="2761488"/>
            <a:ext cx="749808" cy="603504"/>
          </a:xfrm>
          <a:prstGeom prst="roundRect">
            <a:avLst>
              <a:gd name="adj" fmla="val 12121"/>
            </a:avLst>
          </a:prstGeom>
          <a:solidFill>
            <a:srgbClr val="F5F8FC"/>
          </a:solidFill>
          <a:ln w="10160">
            <a:solidFill>
              <a:srgbClr val="B7CBE4">
                <a:alpha val="95000"/>
              </a:srgbClr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4974336" y="2926080"/>
            <a:ext cx="6035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PBcor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87552" y="3694176"/>
            <a:ext cx="455371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64846" indent="-164846">
              <a:buSzPct val="100000"/>
              <a:buChar char="•"/>
            </a:pPr>
            <a:r>
              <a:rPr lang="en-US" sz="118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WSClean：-apply-primary-beam</a:t>
            </a:r>
            <a:endParaRPr lang="en-US" sz="1180" dirty="0"/>
          </a:p>
        </p:txBody>
      </p:sp>
      <p:sp>
        <p:nvSpPr>
          <p:cNvPr id="25" name="Text 22"/>
          <p:cNvSpPr/>
          <p:nvPr/>
        </p:nvSpPr>
        <p:spPr>
          <a:xfrm>
            <a:off x="987552" y="4142232"/>
            <a:ext cx="455371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64846" indent="-164846">
              <a:buSzPct val="100000"/>
              <a:buChar char="•"/>
            </a:pPr>
            <a:r>
              <a:rPr lang="en-US" sz="118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用 P_eff 表示天线 / 时间综合的有效 beam</a:t>
            </a:r>
            <a:endParaRPr lang="en-US" sz="1180" dirty="0"/>
          </a:p>
        </p:txBody>
      </p:sp>
      <p:sp>
        <p:nvSpPr>
          <p:cNvPr id="26" name="Text 23"/>
          <p:cNvSpPr/>
          <p:nvPr/>
        </p:nvSpPr>
        <p:spPr>
          <a:xfrm>
            <a:off x="987552" y="4590288"/>
            <a:ext cx="4553712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64846" indent="-164846">
              <a:buSzPct val="100000"/>
              <a:buChar char="•"/>
            </a:pPr>
            <a:r>
              <a:rPr lang="en-US" sz="118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快、直观；忽略基线与时间变化</a:t>
            </a:r>
            <a:endParaRPr lang="en-US" sz="1180" dirty="0"/>
          </a:p>
        </p:txBody>
      </p:sp>
      <p:sp>
        <p:nvSpPr>
          <p:cNvPr id="27" name="Text 24"/>
          <p:cNvSpPr txBox="1"/>
          <p:nvPr/>
        </p:nvSpPr>
        <p:spPr>
          <a:xfrm>
            <a:off x="1005840" y="5193792"/>
            <a:ext cx="44988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10" i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P_eff 是一个有效近似；偏振情形通常还需要 Mueller 矩阵。</a:t>
            </a:r>
            <a:endParaRPr lang="en-US" sz="1110" dirty="0"/>
          </a:p>
        </p:txBody>
      </p:sp>
      <p:sp>
        <p:nvSpPr>
          <p:cNvPr id="28" name="Shape 25"/>
          <p:cNvSpPr/>
          <p:nvPr/>
        </p:nvSpPr>
        <p:spPr>
          <a:xfrm>
            <a:off x="6547104" y="1993392"/>
            <a:ext cx="4736592" cy="621792"/>
          </a:xfrm>
          <a:prstGeom prst="roundRect">
            <a:avLst>
              <a:gd name="adj" fmla="val 11765"/>
            </a:avLst>
          </a:prstGeom>
          <a:solidFill>
            <a:srgbClr val="F3FAFA"/>
          </a:solidFill>
          <a:ln w="11430">
            <a:solidFill>
              <a:srgbClr val="B6DCDD">
                <a:alpha val="95000"/>
              </a:srgbClr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6729984" y="2093976"/>
            <a:ext cx="4370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PB / A-term 进入正向预测，也进入反向 gridding</a:t>
            </a:r>
            <a:endParaRPr lang="en-US" sz="1220" dirty="0"/>
          </a:p>
        </p:txBody>
      </p:sp>
      <p:sp>
        <p:nvSpPr>
          <p:cNvPr id="30" name="Text 27"/>
          <p:cNvSpPr txBox="1"/>
          <p:nvPr/>
        </p:nvSpPr>
        <p:spPr>
          <a:xfrm>
            <a:off x="6729984" y="2350008"/>
            <a:ext cx="43708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A-term：随方向、时间和频率变化的天线响应</a:t>
            </a:r>
            <a:endParaRPr lang="en-US" sz="900" dirty="0"/>
          </a:p>
        </p:txBody>
      </p:sp>
      <p:sp>
        <p:nvSpPr>
          <p:cNvPr id="31" name="Text 28"/>
          <p:cNvSpPr txBox="1"/>
          <p:nvPr/>
        </p:nvSpPr>
        <p:spPr>
          <a:xfrm>
            <a:off x="6638544" y="2798064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major cycle：预测并扣除 model visibility</a:t>
            </a:r>
            <a:endParaRPr lang="en-US" sz="1080" dirty="0"/>
          </a:p>
        </p:txBody>
      </p:sp>
      <p:sp>
        <p:nvSpPr>
          <p:cNvPr id="32" name="Shape 29"/>
          <p:cNvSpPr/>
          <p:nvPr/>
        </p:nvSpPr>
        <p:spPr>
          <a:xfrm>
            <a:off x="6565392" y="3108960"/>
            <a:ext cx="749808" cy="566928"/>
          </a:xfrm>
          <a:prstGeom prst="roundRect">
            <a:avLst>
              <a:gd name="adj" fmla="val 12903"/>
            </a:avLst>
          </a:prstGeom>
          <a:solidFill>
            <a:srgbClr val="F3FAFA"/>
          </a:solidFill>
          <a:ln w="11430">
            <a:solidFill>
              <a:srgbClr val="B6DCDD">
                <a:alpha val="95000"/>
              </a:srgbClr>
            </a:solidFill>
            <a:prstDash val="solid"/>
          </a:ln>
        </p:spPr>
      </p:sp>
      <p:sp>
        <p:nvSpPr>
          <p:cNvPr id="33" name="Text 30"/>
          <p:cNvSpPr txBox="1"/>
          <p:nvPr/>
        </p:nvSpPr>
        <p:spPr>
          <a:xfrm>
            <a:off x="6620256" y="3209544"/>
            <a:ext cx="640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模型 M</a:t>
            </a:r>
            <a:endParaRPr lang="en-US" sz="1040" dirty="0"/>
          </a:p>
        </p:txBody>
      </p:sp>
      <p:sp>
        <p:nvSpPr>
          <p:cNvPr id="34" name="Shape 31"/>
          <p:cNvSpPr/>
          <p:nvPr/>
        </p:nvSpPr>
        <p:spPr>
          <a:xfrm>
            <a:off x="7351776" y="3392424"/>
            <a:ext cx="237744" cy="0"/>
          </a:xfrm>
          <a:prstGeom prst="line">
            <a:avLst/>
          </a:prstGeom>
          <a:noFill/>
          <a:ln w="15240">
            <a:solidFill>
              <a:srgbClr val="0B7A83"/>
            </a:solidFill>
            <a:prstDash val="solid"/>
            <a:tailEnd type="triangle"/>
          </a:ln>
        </p:spPr>
      </p:sp>
      <p:sp>
        <p:nvSpPr>
          <p:cNvPr id="35" name="Shape 32"/>
          <p:cNvSpPr/>
          <p:nvPr/>
        </p:nvSpPr>
        <p:spPr>
          <a:xfrm>
            <a:off x="7644384" y="3108960"/>
            <a:ext cx="1335024" cy="566928"/>
          </a:xfrm>
          <a:prstGeom prst="roundRect">
            <a:avLst>
              <a:gd name="adj" fmla="val 12903"/>
            </a:avLst>
          </a:prstGeom>
          <a:solidFill>
            <a:srgbClr val="DDF1F1"/>
          </a:solidFill>
          <a:ln w="11430">
            <a:solidFill>
              <a:srgbClr val="0B7A83">
                <a:alpha val="95000"/>
              </a:srgbClr>
            </a:solidFill>
            <a:prstDash val="solid"/>
          </a:ln>
        </p:spPr>
      </p:sp>
      <p:sp>
        <p:nvSpPr>
          <p:cNvPr id="36" name="Text 33"/>
          <p:cNvSpPr txBox="1"/>
          <p:nvPr/>
        </p:nvSpPr>
        <p:spPr>
          <a:xfrm>
            <a:off x="7699248" y="3209544"/>
            <a:ext cx="12252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含 PB / A-term</a:t>
            </a:r>
            <a:endParaRPr lang="en-US" sz="980" dirty="0"/>
          </a:p>
          <a:p>
            <a:pPr algn="ctr" indent="0" marL="0">
              <a:buNone/>
            </a:pPr>
            <a:r>
              <a:rPr lang="en-US" sz="98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预测 visibility</a:t>
            </a:r>
            <a:endParaRPr lang="en-US" sz="980" dirty="0"/>
          </a:p>
        </p:txBody>
      </p:sp>
      <p:sp>
        <p:nvSpPr>
          <p:cNvPr id="37" name="Shape 34"/>
          <p:cNvSpPr/>
          <p:nvPr/>
        </p:nvSpPr>
        <p:spPr>
          <a:xfrm>
            <a:off x="9015984" y="3392424"/>
            <a:ext cx="237744" cy="0"/>
          </a:xfrm>
          <a:prstGeom prst="line">
            <a:avLst/>
          </a:prstGeom>
          <a:noFill/>
          <a:ln w="15240">
            <a:solidFill>
              <a:srgbClr val="0B7A83"/>
            </a:solidFill>
            <a:prstDash val="solid"/>
            <a:tailEnd type="triangle"/>
          </a:ln>
        </p:spPr>
      </p:sp>
      <p:sp>
        <p:nvSpPr>
          <p:cNvPr id="38" name="Shape 35"/>
          <p:cNvSpPr/>
          <p:nvPr/>
        </p:nvSpPr>
        <p:spPr>
          <a:xfrm>
            <a:off x="9308592" y="3108960"/>
            <a:ext cx="804672" cy="566928"/>
          </a:xfrm>
          <a:prstGeom prst="roundRect">
            <a:avLst>
              <a:gd name="adj" fmla="val 12903"/>
            </a:avLst>
          </a:prstGeom>
          <a:solidFill>
            <a:srgbClr val="F3FAFA"/>
          </a:solidFill>
          <a:ln w="11430">
            <a:solidFill>
              <a:srgbClr val="B6DCDD">
                <a:alpha val="95000"/>
              </a:srgbClr>
            </a:solidFill>
            <a:prstDash val="solid"/>
          </a:ln>
        </p:spPr>
      </p:sp>
      <p:sp>
        <p:nvSpPr>
          <p:cNvPr id="39" name="Text 36"/>
          <p:cNvSpPr txBox="1"/>
          <p:nvPr/>
        </p:nvSpPr>
        <p:spPr>
          <a:xfrm>
            <a:off x="9363456" y="3209544"/>
            <a:ext cx="694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Vpred</a:t>
            </a:r>
            <a:endParaRPr lang="en-US" sz="1050" dirty="0"/>
          </a:p>
        </p:txBody>
      </p:sp>
      <p:sp>
        <p:nvSpPr>
          <p:cNvPr id="40" name="Shape 37"/>
          <p:cNvSpPr/>
          <p:nvPr/>
        </p:nvSpPr>
        <p:spPr>
          <a:xfrm>
            <a:off x="10149840" y="3392424"/>
            <a:ext cx="237744" cy="0"/>
          </a:xfrm>
          <a:prstGeom prst="line">
            <a:avLst/>
          </a:prstGeom>
          <a:noFill/>
          <a:ln w="15240">
            <a:solidFill>
              <a:srgbClr val="0B7A83"/>
            </a:solidFill>
            <a:prstDash val="solid"/>
            <a:tailEnd type="triangle"/>
          </a:ln>
        </p:spPr>
      </p:sp>
      <p:sp>
        <p:nvSpPr>
          <p:cNvPr id="41" name="Shape 38"/>
          <p:cNvSpPr/>
          <p:nvPr/>
        </p:nvSpPr>
        <p:spPr>
          <a:xfrm>
            <a:off x="10442448" y="3108960"/>
            <a:ext cx="822960" cy="566928"/>
          </a:xfrm>
          <a:prstGeom prst="roundRect">
            <a:avLst>
              <a:gd name="adj" fmla="val 12903"/>
            </a:avLst>
          </a:prstGeom>
          <a:solidFill>
            <a:srgbClr val="DDF1F1"/>
          </a:solidFill>
          <a:ln w="11430">
            <a:solidFill>
              <a:srgbClr val="0B7A83">
                <a:alpha val="95000"/>
              </a:srgbClr>
            </a:solidFill>
            <a:prstDash val="solid"/>
          </a:ln>
        </p:spPr>
      </p:sp>
      <p:sp>
        <p:nvSpPr>
          <p:cNvPr id="42" name="Text 39"/>
          <p:cNvSpPr txBox="1"/>
          <p:nvPr/>
        </p:nvSpPr>
        <p:spPr>
          <a:xfrm>
            <a:off x="10497312" y="3209544"/>
            <a:ext cx="713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 Vobs</a:t>
            </a:r>
            <a:endParaRPr lang="en-US" sz="980" dirty="0"/>
          </a:p>
          <a:p>
            <a:pPr algn="ctr" indent="0" marL="0">
              <a:buNone/>
            </a:pPr>
            <a:r>
              <a:rPr lang="en-US" sz="98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中相减</a:t>
            </a:r>
            <a:endParaRPr lang="en-US" sz="980" dirty="0"/>
          </a:p>
        </p:txBody>
      </p:sp>
      <p:sp>
        <p:nvSpPr>
          <p:cNvPr id="43" name="Text 40"/>
          <p:cNvSpPr txBox="1"/>
          <p:nvPr/>
        </p:nvSpPr>
        <p:spPr>
          <a:xfrm>
            <a:off x="6638544" y="3877056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重新成像：同一响应用于图像与 PSF</a:t>
            </a:r>
            <a:endParaRPr lang="en-US" sz="1080" dirty="0"/>
          </a:p>
        </p:txBody>
      </p:sp>
      <p:sp>
        <p:nvSpPr>
          <p:cNvPr id="44" name="Shape 41"/>
          <p:cNvSpPr/>
          <p:nvPr/>
        </p:nvSpPr>
        <p:spPr>
          <a:xfrm>
            <a:off x="6565392" y="4187952"/>
            <a:ext cx="1060704" cy="603504"/>
          </a:xfrm>
          <a:prstGeom prst="roundRect">
            <a:avLst>
              <a:gd name="adj" fmla="val 12121"/>
            </a:avLst>
          </a:prstGeom>
          <a:solidFill>
            <a:srgbClr val="F3FAFA"/>
          </a:solidFill>
          <a:ln w="11430">
            <a:solidFill>
              <a:srgbClr val="B6DCDD">
                <a:alpha val="95000"/>
              </a:srgbClr>
            </a:solidFill>
            <a:prstDash val="solid"/>
          </a:ln>
        </p:spPr>
      </p:sp>
      <p:sp>
        <p:nvSpPr>
          <p:cNvPr id="45" name="Text 42"/>
          <p:cNvSpPr txBox="1"/>
          <p:nvPr/>
        </p:nvSpPr>
        <p:spPr>
          <a:xfrm>
            <a:off x="6620256" y="4288536"/>
            <a:ext cx="9509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观测 / 残余</a:t>
            </a:r>
            <a:endParaRPr lang="en-US" sz="980" dirty="0"/>
          </a:p>
          <a:p>
            <a:pPr algn="ctr" indent="0" marL="0">
              <a:buNone/>
            </a:pPr>
            <a:r>
              <a:rPr lang="en-US" sz="98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visibility</a:t>
            </a:r>
            <a:endParaRPr lang="en-US" sz="980" dirty="0"/>
          </a:p>
        </p:txBody>
      </p:sp>
      <p:sp>
        <p:nvSpPr>
          <p:cNvPr id="46" name="Shape 43"/>
          <p:cNvSpPr/>
          <p:nvPr/>
        </p:nvSpPr>
        <p:spPr>
          <a:xfrm>
            <a:off x="7662672" y="4489704"/>
            <a:ext cx="274320" cy="0"/>
          </a:xfrm>
          <a:prstGeom prst="line">
            <a:avLst/>
          </a:prstGeom>
          <a:noFill/>
          <a:ln w="15240">
            <a:solidFill>
              <a:srgbClr val="0B7A83"/>
            </a:solidFill>
            <a:prstDash val="solid"/>
            <a:tailEnd type="triangle"/>
          </a:ln>
        </p:spPr>
      </p:sp>
      <p:sp>
        <p:nvSpPr>
          <p:cNvPr id="47" name="Shape 44"/>
          <p:cNvSpPr/>
          <p:nvPr/>
        </p:nvSpPr>
        <p:spPr>
          <a:xfrm>
            <a:off x="7991856" y="4187952"/>
            <a:ext cx="1353312" cy="603504"/>
          </a:xfrm>
          <a:prstGeom prst="roundRect">
            <a:avLst>
              <a:gd name="adj" fmla="val 12121"/>
            </a:avLst>
          </a:prstGeom>
          <a:solidFill>
            <a:srgbClr val="DDF1F1"/>
          </a:solidFill>
          <a:ln w="11430">
            <a:solidFill>
              <a:srgbClr val="0B7A83">
                <a:alpha val="95000"/>
              </a:srgbClr>
            </a:solidFill>
            <a:prstDash val="solid"/>
          </a:ln>
        </p:spPr>
      </p:sp>
      <p:sp>
        <p:nvSpPr>
          <p:cNvPr id="48" name="Text 45"/>
          <p:cNvSpPr txBox="1"/>
          <p:nvPr/>
        </p:nvSpPr>
        <p:spPr>
          <a:xfrm>
            <a:off x="8046720" y="4288536"/>
            <a:ext cx="12435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含 PB / A-term</a:t>
            </a:r>
            <a:endParaRPr lang="en-US" sz="980" dirty="0"/>
          </a:p>
          <a:p>
            <a:pPr algn="ctr" indent="0" marL="0">
              <a:buNone/>
            </a:pPr>
            <a:r>
              <a:rPr lang="en-US" sz="98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gridding</a:t>
            </a:r>
            <a:endParaRPr lang="en-US" sz="980" dirty="0"/>
          </a:p>
        </p:txBody>
      </p:sp>
      <p:sp>
        <p:nvSpPr>
          <p:cNvPr id="49" name="Shape 46"/>
          <p:cNvSpPr/>
          <p:nvPr/>
        </p:nvSpPr>
        <p:spPr>
          <a:xfrm>
            <a:off x="9381744" y="4489704"/>
            <a:ext cx="274320" cy="0"/>
          </a:xfrm>
          <a:prstGeom prst="line">
            <a:avLst/>
          </a:prstGeom>
          <a:noFill/>
          <a:ln w="15240">
            <a:solidFill>
              <a:srgbClr val="0B7A83"/>
            </a:solidFill>
            <a:prstDash val="solid"/>
            <a:tailEnd type="triangle"/>
          </a:ln>
        </p:spPr>
      </p:sp>
      <p:sp>
        <p:nvSpPr>
          <p:cNvPr id="50" name="Shape 47"/>
          <p:cNvSpPr/>
          <p:nvPr/>
        </p:nvSpPr>
        <p:spPr>
          <a:xfrm>
            <a:off x="9710928" y="4187952"/>
            <a:ext cx="1554480" cy="603504"/>
          </a:xfrm>
          <a:prstGeom prst="roundRect">
            <a:avLst>
              <a:gd name="adj" fmla="val 12121"/>
            </a:avLst>
          </a:prstGeom>
          <a:solidFill>
            <a:srgbClr val="F3FAFA"/>
          </a:solidFill>
          <a:ln w="11430">
            <a:solidFill>
              <a:srgbClr val="B6DCDD">
                <a:alpha val="95000"/>
              </a:srgbClr>
            </a:solidFill>
            <a:prstDash val="solid"/>
          </a:ln>
        </p:spPr>
      </p:sp>
      <p:sp>
        <p:nvSpPr>
          <p:cNvPr id="51" name="Text 48"/>
          <p:cNvSpPr txBox="1"/>
          <p:nvPr/>
        </p:nvSpPr>
        <p:spPr>
          <a:xfrm>
            <a:off x="9765792" y="4288536"/>
            <a:ext cx="144475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dirty / residual image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+ 匹配的 PSF、归一化</a:t>
            </a:r>
            <a:endParaRPr lang="en-US" sz="900" dirty="0"/>
          </a:p>
        </p:txBody>
      </p:sp>
      <p:sp>
        <p:nvSpPr>
          <p:cNvPr id="52" name="Shape 49"/>
          <p:cNvSpPr/>
          <p:nvPr/>
        </p:nvSpPr>
        <p:spPr>
          <a:xfrm>
            <a:off x="6547104" y="4965192"/>
            <a:ext cx="4736592" cy="438912"/>
          </a:xfrm>
          <a:prstGeom prst="roundRect">
            <a:avLst>
              <a:gd name="adj" fmla="val 16667"/>
            </a:avLst>
          </a:prstGeom>
          <a:solidFill>
            <a:srgbClr val="FCEAD9"/>
          </a:solidFill>
          <a:ln w="10160">
            <a:solidFill>
              <a:srgbClr val="F0C599">
                <a:alpha val="95000"/>
              </a:srgbClr>
            </a:solidFill>
            <a:prstDash val="solid"/>
          </a:ln>
        </p:spPr>
      </p:sp>
      <p:sp>
        <p:nvSpPr>
          <p:cNvPr id="53" name="Text 50"/>
          <p:cNvSpPr txBox="1"/>
          <p:nvPr/>
        </p:nvSpPr>
        <p:spPr>
          <a:xfrm>
            <a:off x="6729984" y="5065776"/>
            <a:ext cx="4370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方向相关 beam 随时间变化明显时，单一全局 PSF 只是近似；可使用局部 PSF 或 facet。</a:t>
            </a:r>
            <a:endParaRPr lang="en-US" sz="930" dirty="0"/>
          </a:p>
        </p:txBody>
      </p:sp>
      <p:sp>
        <p:nvSpPr>
          <p:cNvPr id="54" name="Text 51"/>
          <p:cNvSpPr txBox="1"/>
          <p:nvPr/>
        </p:nvSpPr>
        <p:spPr>
          <a:xfrm>
            <a:off x="6620256" y="5504688"/>
            <a:ext cx="46085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9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WSClean：-gridder idg -grid-with-beam（无需再加 -apply-primary-beam）</a:t>
            </a:r>
            <a:endParaRPr lang="en-US" sz="890" dirty="0"/>
          </a:p>
        </p:txBody>
      </p:sp>
      <p:sp>
        <p:nvSpPr>
          <p:cNvPr id="55" name="Shape 52"/>
          <p:cNvSpPr/>
          <p:nvPr/>
        </p:nvSpPr>
        <p:spPr>
          <a:xfrm>
            <a:off x="1024128" y="5961888"/>
            <a:ext cx="10149840" cy="384048"/>
          </a:xfrm>
          <a:prstGeom prst="roundRect">
            <a:avLst>
              <a:gd name="adj" fmla="val 19048"/>
            </a:avLst>
          </a:prstGeom>
          <a:solidFill>
            <a:srgbClr val="EDF7F7"/>
          </a:solidFill>
          <a:ln w="10160">
            <a:solidFill>
              <a:srgbClr val="C5E1E2">
                <a:alpha val="95000"/>
              </a:srgbClr>
            </a:solidFill>
            <a:prstDash val="solid"/>
          </a:ln>
        </p:spPr>
      </p:sp>
      <p:sp>
        <p:nvSpPr>
          <p:cNvPr id="56" name="Text 53"/>
          <p:cNvSpPr txBox="1"/>
          <p:nvPr/>
        </p:nvSpPr>
        <p:spPr>
          <a:xfrm>
            <a:off x="1225296" y="6044184"/>
            <a:ext cx="974750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1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主波束修正恢复响应标度，不提高原本的信噪比；保留未校正图、beam / 灵敏度图和局部噪声信息。</a:t>
            </a:r>
            <a:endParaRPr lang="en-US" sz="121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B7A83"/>
          </a:solidFill>
          <a:ln w="12700">
            <a:solidFill>
              <a:srgbClr val="0B7A83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五 · 最终图像与检查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23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图像质量检查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空白区统计正常，并不意味着源区 residual 已经成为噪声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30352" y="1234440"/>
            <a:ext cx="8467344" cy="5010912"/>
          </a:xfrm>
          <a:prstGeom prst="roundRect">
            <a:avLst>
              <a:gd name="adj" fmla="val 1460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</p:spPr>
      </p:sp>
      <p:pic>
        <p:nvPicPr>
          <p:cNvPr id="10" name="Image 0" descr="最终残差、CLEAN迭代历史和空白区残差分布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2399136"/>
            <a:ext cx="8394192" cy="2681519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9235440" y="1426464"/>
            <a:ext cx="2267712" cy="4498848"/>
          </a:xfrm>
          <a:prstGeom prst="roundRect">
            <a:avLst>
              <a:gd name="adj" fmla="val 3226"/>
            </a:avLst>
          </a:prstGeom>
          <a:solidFill>
            <a:srgbClr val="FFFFFF"/>
          </a:solidFill>
          <a:ln w="10160">
            <a:solidFill>
              <a:srgbClr val="0B7A83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2" name="Text 9"/>
          <p:cNvSpPr txBox="1"/>
          <p:nvPr/>
        </p:nvSpPr>
        <p:spPr>
          <a:xfrm>
            <a:off x="9491472" y="1700784"/>
            <a:ext cx="17556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本例怎么读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9400032" y="2194560"/>
            <a:ext cx="1847088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6464" indent="-156464">
              <a:buSzPct val="100000"/>
              <a:buChar char="•"/>
            </a:pPr>
            <a:r>
              <a:rPr lang="en-US" sz="11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源区仍有弥散 residual</a:t>
            </a:r>
            <a:endParaRPr lang="en-US" sz="1120" dirty="0"/>
          </a:p>
        </p:txBody>
      </p:sp>
      <p:sp>
        <p:nvSpPr>
          <p:cNvPr id="14" name="Text 11"/>
          <p:cNvSpPr/>
          <p:nvPr/>
        </p:nvSpPr>
        <p:spPr>
          <a:xfrm>
            <a:off x="9400032" y="2715768"/>
            <a:ext cx="1847088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6464" indent="-156464">
              <a:buSzPct val="100000"/>
              <a:buChar char="•"/>
            </a:pPr>
            <a:r>
              <a:rPr lang="en-US" sz="11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直方图只取外侧空白环带</a:t>
            </a:r>
            <a:endParaRPr lang="en-US" sz="1120" dirty="0"/>
          </a:p>
        </p:txBody>
      </p:sp>
      <p:sp>
        <p:nvSpPr>
          <p:cNvPr id="15" name="Text 12"/>
          <p:cNvSpPr/>
          <p:nvPr/>
        </p:nvSpPr>
        <p:spPr>
          <a:xfrm>
            <a:off x="9400032" y="3236976"/>
            <a:ext cx="1847088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6464" indent="-156464">
              <a:buSzPct val="100000"/>
              <a:buChar char="•"/>
            </a:pPr>
            <a:r>
              <a:rPr lang="en-US" sz="11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单像元低于阈值，仍可留下相关结构</a:t>
            </a:r>
            <a:endParaRPr lang="en-US" sz="1120" dirty="0"/>
          </a:p>
        </p:txBody>
      </p:sp>
      <p:sp>
        <p:nvSpPr>
          <p:cNvPr id="16" name="Text 13"/>
          <p:cNvSpPr/>
          <p:nvPr/>
        </p:nvSpPr>
        <p:spPr>
          <a:xfrm>
            <a:off x="9400032" y="3758184"/>
            <a:ext cx="1847088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6464" indent="-156464">
              <a:buSzPct val="100000"/>
              <a:buChar char="•"/>
            </a:pPr>
            <a:r>
              <a:rPr lang="en-US" sz="11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Högbom 点分量对弥散源效率较低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9400032" y="4279392"/>
            <a:ext cx="1847088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6464" indent="-156464">
              <a:buSzPct val="100000"/>
              <a:buChar char="•"/>
            </a:pPr>
            <a:r>
              <a:rPr lang="en-US" sz="11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还要检查 mask、uv 覆盖与校准</a:t>
            </a:r>
            <a:endParaRPr lang="en-US" sz="1120" dirty="0"/>
          </a:p>
        </p:txBody>
      </p:sp>
      <p:sp>
        <p:nvSpPr>
          <p:cNvPr id="18" name="Shape 15"/>
          <p:cNvSpPr/>
          <p:nvPr/>
        </p:nvSpPr>
        <p:spPr>
          <a:xfrm>
            <a:off x="9418320" y="5074920"/>
            <a:ext cx="1901952" cy="530352"/>
          </a:xfrm>
          <a:prstGeom prst="roundRect">
            <a:avLst>
              <a:gd name="adj" fmla="val 13793"/>
            </a:avLst>
          </a:prstGeom>
          <a:solidFill>
            <a:srgbClr val="FCEAD9"/>
          </a:solidFill>
          <a:ln w="10160">
            <a:solidFill>
              <a:srgbClr val="F0C599">
                <a:alpha val="95000"/>
              </a:srgbClr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9582912" y="5193792"/>
            <a:ext cx="15727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空白区像噪声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≠ 全图只剩噪声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E27A24"/>
          </a:solidFill>
          <a:ln w="12700">
            <a:solidFill>
              <a:srgbClr val="E27A24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总结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24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小结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 visibility 到 restored image 的五个要点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960120" y="1316736"/>
            <a:ext cx="1024128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1430">
            <a:solidFill>
              <a:srgbClr val="0B7A83">
                <a:alpha val="9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216152" y="1444752"/>
            <a:ext cx="475488" cy="475488"/>
          </a:xfrm>
          <a:prstGeom prst="ellipse">
            <a:avLst/>
          </a:prstGeom>
          <a:solidFill>
            <a:srgbClr val="DDF1F1"/>
          </a:solidFill>
          <a:ln w="13970">
            <a:solidFill>
              <a:srgbClr val="0B7A83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1216152" y="1545336"/>
            <a:ext cx="4754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</a:t>
            </a:r>
            <a:endParaRPr lang="en-US" sz="1350" dirty="0"/>
          </a:p>
        </p:txBody>
      </p:sp>
      <p:sp>
        <p:nvSpPr>
          <p:cNvPr id="12" name="Text 10"/>
          <p:cNvSpPr txBox="1"/>
          <p:nvPr/>
        </p:nvSpPr>
        <p:spPr>
          <a:xfrm>
            <a:off x="1965960" y="1463040"/>
            <a:ext cx="87599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visibility 是带坐标、权重和 flag 的复数采样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960120" y="2276856"/>
            <a:ext cx="1024128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1430">
            <a:solidFill>
              <a:srgbClr val="3868A6">
                <a:alpha val="9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216152" y="2404872"/>
            <a:ext cx="475488" cy="475488"/>
          </a:xfrm>
          <a:prstGeom prst="ellipse">
            <a:avLst/>
          </a:prstGeom>
          <a:solidFill>
            <a:srgbClr val="E6EEF8"/>
          </a:solidFill>
          <a:ln w="13970">
            <a:solidFill>
              <a:srgbClr val="3868A6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1216152" y="2505456"/>
            <a:ext cx="4754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</a:t>
            </a:r>
            <a:endParaRPr lang="en-US" sz="1350" dirty="0"/>
          </a:p>
        </p:txBody>
      </p:sp>
      <p:sp>
        <p:nvSpPr>
          <p:cNvPr id="16" name="Text 14"/>
          <p:cNvSpPr txBox="1"/>
          <p:nvPr/>
        </p:nvSpPr>
        <p:spPr>
          <a:xfrm>
            <a:off x="1965960" y="2423160"/>
            <a:ext cx="87599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gridder 处理采样与 w 项；基线范围和权重限定可恢复尺度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960120" y="3236976"/>
            <a:ext cx="1024128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1430">
            <a:solidFill>
              <a:srgbClr val="E27A24">
                <a:alpha val="9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216152" y="3364992"/>
            <a:ext cx="475488" cy="475488"/>
          </a:xfrm>
          <a:prstGeom prst="ellipse">
            <a:avLst/>
          </a:prstGeom>
          <a:solidFill>
            <a:srgbClr val="FCEAD9"/>
          </a:solidFill>
          <a:ln w="13970">
            <a:solidFill>
              <a:srgbClr val="E27A24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1216152" y="3465576"/>
            <a:ext cx="4754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</a:t>
            </a:r>
            <a:endParaRPr lang="en-US" sz="1350" dirty="0"/>
          </a:p>
        </p:txBody>
      </p:sp>
      <p:pic>
        <p:nvPicPr>
          <p:cNvPr id="20" name="Image 0" descr="公式：I_D=B_D\ast I_{\rm app}+N_D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23801" y="3383280"/>
            <a:ext cx="4044269" cy="420624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960120" y="4197096"/>
            <a:ext cx="1024128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1430">
            <a:solidFill>
              <a:srgbClr val="B93A32">
                <a:alpha val="95000"/>
              </a:srgbClr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1216152" y="4325112"/>
            <a:ext cx="475488" cy="475488"/>
          </a:xfrm>
          <a:prstGeom prst="ellipse">
            <a:avLst/>
          </a:prstGeom>
          <a:solidFill>
            <a:srgbClr val="F7E2DF"/>
          </a:solidFill>
          <a:ln w="13970">
            <a:solidFill>
              <a:srgbClr val="B93A32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1216152" y="4425696"/>
            <a:ext cx="4754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</a:t>
            </a:r>
            <a:endParaRPr lang="en-US" sz="1350" dirty="0"/>
          </a:p>
        </p:txBody>
      </p:sp>
      <p:sp>
        <p:nvSpPr>
          <p:cNvPr id="24" name="Text 21"/>
          <p:cNvSpPr txBox="1"/>
          <p:nvPr/>
        </p:nvSpPr>
        <p:spPr>
          <a:xfrm>
            <a:off x="1965960" y="4343400"/>
            <a:ext cx="87599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CLEAN 用模型假设处理欠定反卷积</a:t>
            </a:r>
            <a:endParaRPr lang="en-US" sz="1700" dirty="0"/>
          </a:p>
        </p:txBody>
      </p:sp>
      <p:sp>
        <p:nvSpPr>
          <p:cNvPr id="25" name="Shape 22"/>
          <p:cNvSpPr/>
          <p:nvPr/>
        </p:nvSpPr>
        <p:spPr>
          <a:xfrm>
            <a:off x="960120" y="5157216"/>
            <a:ext cx="1024128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1430">
            <a:solidFill>
              <a:srgbClr val="5B55C7">
                <a:alpha val="95000"/>
              </a:srgbClr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1216152" y="5285232"/>
            <a:ext cx="475488" cy="475488"/>
          </a:xfrm>
          <a:prstGeom prst="ellipse">
            <a:avLst/>
          </a:prstGeom>
          <a:solidFill>
            <a:srgbClr val="EBE9FA"/>
          </a:solidFill>
          <a:ln w="13970">
            <a:solidFill>
              <a:srgbClr val="5B55C7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1216152" y="5385816"/>
            <a:ext cx="4754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5</a:t>
            </a:r>
            <a:endParaRPr lang="en-US" sz="1350" dirty="0"/>
          </a:p>
        </p:txBody>
      </p:sp>
      <p:sp>
        <p:nvSpPr>
          <p:cNvPr id="28" name="Text 25"/>
          <p:cNvSpPr txBox="1"/>
          <p:nvPr/>
        </p:nvSpPr>
        <p:spPr>
          <a:xfrm>
            <a:off x="1965960" y="5303520"/>
            <a:ext cx="875995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解释图像时应同时检查 PSF、model、residual 和成像设置</a:t>
            </a:r>
            <a:endParaRPr lang="en-US" sz="17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A22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13232" y="932688"/>
            <a:ext cx="47548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问题与讨论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749808" y="1755648"/>
            <a:ext cx="6858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50" dirty="0">
                <a:solidFill>
                  <a:srgbClr val="CFE3E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欢迎就成像流程和实际操作提问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68096" y="2788920"/>
            <a:ext cx="6355080" cy="566928"/>
          </a:xfrm>
          <a:prstGeom prst="roundRect">
            <a:avLst>
              <a:gd name="adj" fmla="val 12903"/>
            </a:avLst>
          </a:prstGeom>
          <a:solidFill>
            <a:srgbClr val="17344B"/>
          </a:solidFill>
          <a:ln w="10160">
            <a:solidFill>
              <a:srgbClr val="35556A">
                <a:alpha val="9500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1024128" y="2898648"/>
            <a:ext cx="5806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E5EFF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有限基线范围内，CLEAN 能恢复哪些尺度？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68096" y="3593592"/>
            <a:ext cx="6355080" cy="566928"/>
          </a:xfrm>
          <a:prstGeom prst="roundRect">
            <a:avLst>
              <a:gd name="adj" fmla="val 12903"/>
            </a:avLst>
          </a:prstGeom>
          <a:solidFill>
            <a:srgbClr val="17344B"/>
          </a:solidFill>
          <a:ln w="10160">
            <a:solidFill>
              <a:srgbClr val="35556A">
                <a:alpha val="95000"/>
              </a:srgbClr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1024128" y="3703320"/>
            <a:ext cx="5806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E5EFF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改变权重后，如何检查通量一致性？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68096" y="4398264"/>
            <a:ext cx="6355080" cy="566928"/>
          </a:xfrm>
          <a:prstGeom prst="roundRect">
            <a:avLst>
              <a:gd name="adj" fmla="val 12903"/>
            </a:avLst>
          </a:prstGeom>
          <a:solidFill>
            <a:srgbClr val="17344B"/>
          </a:solidFill>
          <a:ln w="10160">
            <a:solidFill>
              <a:srgbClr val="35556A">
                <a:alpha val="95000"/>
              </a:srgbClr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1024128" y="4507992"/>
            <a:ext cx="5806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E5EFF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何时需要考虑 w 项和方向相关效应？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7726680" y="1280160"/>
            <a:ext cx="3886200" cy="3401568"/>
          </a:xfrm>
          <a:prstGeom prst="roundRect">
            <a:avLst>
              <a:gd name="adj" fmla="val 2151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</p:spPr>
      </p:sp>
      <p:pic>
        <p:nvPicPr>
          <p:cNvPr id="11" name="Image 0" descr="教学仿真的脏图和恢复图像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63256" y="2011335"/>
            <a:ext cx="3813048" cy="1939219"/>
          </a:xfrm>
          <a:prstGeom prst="rect">
            <a:avLst/>
          </a:prstGeom>
        </p:spPr>
      </p:pic>
      <p:sp>
        <p:nvSpPr>
          <p:cNvPr id="12" name="Text 9"/>
          <p:cNvSpPr txBox="1"/>
          <p:nvPr/>
        </p:nvSpPr>
        <p:spPr>
          <a:xfrm>
            <a:off x="7790688" y="5138928"/>
            <a:ext cx="37307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FB0C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附录：仿真参数、常见数据产品和三个基本公式。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26575"/>
          </a:solidFill>
          <a:ln w="12700">
            <a:solidFill>
              <a:srgbClr val="526575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附录 A · 教学仿真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26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教学仿真的参数与边界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仿真数据、FITS 产品和生成脚本均随 PPT 提供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58368" y="1353312"/>
            <a:ext cx="6510528" cy="4535424"/>
          </a:xfrm>
          <a:prstGeom prst="roundRect">
            <a:avLst>
              <a:gd name="adj" fmla="val 1613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0" name="Text 8"/>
          <p:cNvSpPr txBox="1"/>
          <p:nvPr/>
        </p:nvSpPr>
        <p:spPr>
          <a:xfrm>
            <a:off x="932688" y="1627632"/>
            <a:ext cx="10241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阵列</a:t>
            </a:r>
            <a:endParaRPr lang="en-US" sz="1350" dirty="0"/>
          </a:p>
        </p:txBody>
      </p:sp>
      <p:sp>
        <p:nvSpPr>
          <p:cNvPr id="11" name="Text 9"/>
          <p:cNvSpPr txBox="1"/>
          <p:nvPr/>
        </p:nvSpPr>
        <p:spPr>
          <a:xfrm>
            <a:off x="1993392" y="1627632"/>
            <a:ext cx="4718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19 天线；171 条基线；教学用核心 + 三臂布局</a:t>
            </a:r>
            <a:endParaRPr lang="en-US" sz="1320" dirty="0"/>
          </a:p>
        </p:txBody>
      </p:sp>
      <p:sp>
        <p:nvSpPr>
          <p:cNvPr id="12" name="Shape 10"/>
          <p:cNvSpPr/>
          <p:nvPr/>
        </p:nvSpPr>
        <p:spPr>
          <a:xfrm>
            <a:off x="914400" y="2093976"/>
            <a:ext cx="5797296" cy="0"/>
          </a:xfrm>
          <a:prstGeom prst="line">
            <a:avLst/>
          </a:prstGeom>
          <a:noFill/>
          <a:ln w="6350">
            <a:solidFill>
              <a:srgbClr val="E5EAEE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932688" y="2286000"/>
            <a:ext cx="10241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观测</a:t>
            </a:r>
            <a:endParaRPr lang="en-US" sz="1350" dirty="0"/>
          </a:p>
        </p:txBody>
      </p:sp>
      <p:sp>
        <p:nvSpPr>
          <p:cNvPr id="14" name="Text 12"/>
          <p:cNvSpPr txBox="1"/>
          <p:nvPr/>
        </p:nvSpPr>
        <p:spPr>
          <a:xfrm>
            <a:off x="1993392" y="2286000"/>
            <a:ext cx="4718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1.40 GHz；6 小时；61 个时刻；赤纬 −30°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914400" y="2752344"/>
            <a:ext cx="5797296" cy="0"/>
          </a:xfrm>
          <a:prstGeom prst="line">
            <a:avLst/>
          </a:prstGeom>
          <a:noFill/>
          <a:ln w="6350">
            <a:solidFill>
              <a:srgbClr val="E5EAEE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932688" y="2944368"/>
            <a:ext cx="10241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图像</a:t>
            </a:r>
            <a:endParaRPr lang="en-US" sz="1350" dirty="0"/>
          </a:p>
        </p:txBody>
      </p:sp>
      <p:sp>
        <p:nvSpPr>
          <p:cNvPr id="17" name="Text 15"/>
          <p:cNvSpPr txBox="1"/>
          <p:nvPr/>
        </p:nvSpPr>
        <p:spPr>
          <a:xfrm>
            <a:off x="1993392" y="2944368"/>
            <a:ext cx="4718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384 × 384；视场 1.2°；像元 11.25″</a:t>
            </a:r>
            <a:endParaRPr lang="en-US" sz="1320" dirty="0"/>
          </a:p>
        </p:txBody>
      </p:sp>
      <p:sp>
        <p:nvSpPr>
          <p:cNvPr id="18" name="Shape 16"/>
          <p:cNvSpPr/>
          <p:nvPr/>
        </p:nvSpPr>
        <p:spPr>
          <a:xfrm>
            <a:off x="914400" y="3410712"/>
            <a:ext cx="5797296" cy="0"/>
          </a:xfrm>
          <a:prstGeom prst="line">
            <a:avLst/>
          </a:prstGeom>
          <a:noFill/>
          <a:ln w="6350">
            <a:solidFill>
              <a:srgbClr val="E5EAEE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932688" y="3602736"/>
            <a:ext cx="10241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天空</a:t>
            </a:r>
            <a:endParaRPr lang="en-US" sz="1350" dirty="0"/>
          </a:p>
        </p:txBody>
      </p:sp>
      <p:sp>
        <p:nvSpPr>
          <p:cNvPr id="20" name="Text 18"/>
          <p:cNvSpPr txBox="1"/>
          <p:nvPr/>
        </p:nvSpPr>
        <p:spPr>
          <a:xfrm>
            <a:off x="1993392" y="3602736"/>
            <a:ext cx="4718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5 个紧致源 + 2 个扩展高斯源；总流量 5.61 Jy</a:t>
            </a:r>
            <a:endParaRPr lang="en-US" sz="1320" dirty="0"/>
          </a:p>
        </p:txBody>
      </p:sp>
      <p:sp>
        <p:nvSpPr>
          <p:cNvPr id="21" name="Shape 19"/>
          <p:cNvSpPr/>
          <p:nvPr/>
        </p:nvSpPr>
        <p:spPr>
          <a:xfrm>
            <a:off x="914400" y="4069080"/>
            <a:ext cx="5797296" cy="0"/>
          </a:xfrm>
          <a:prstGeom prst="line">
            <a:avLst/>
          </a:prstGeom>
          <a:noFill/>
          <a:ln w="6350">
            <a:solidFill>
              <a:srgbClr val="E5EAEE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32688" y="4261104"/>
            <a:ext cx="10241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噪声/标记</a:t>
            </a:r>
            <a:endParaRPr lang="en-US" sz="1350" dirty="0"/>
          </a:p>
        </p:txBody>
      </p:sp>
      <p:sp>
        <p:nvSpPr>
          <p:cNvPr id="23" name="Text 21"/>
          <p:cNvSpPr txBox="1"/>
          <p:nvPr/>
        </p:nvSpPr>
        <p:spPr>
          <a:xfrm>
            <a:off x="1993392" y="4261104"/>
            <a:ext cx="4718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单条 visibility 复噪声 0.03 Jy；约 4.9% 样本标记</a:t>
            </a:r>
            <a:endParaRPr lang="en-US" sz="1320" dirty="0"/>
          </a:p>
        </p:txBody>
      </p:sp>
      <p:sp>
        <p:nvSpPr>
          <p:cNvPr id="24" name="Shape 22"/>
          <p:cNvSpPr/>
          <p:nvPr/>
        </p:nvSpPr>
        <p:spPr>
          <a:xfrm>
            <a:off x="914400" y="4727448"/>
            <a:ext cx="5797296" cy="0"/>
          </a:xfrm>
          <a:prstGeom prst="line">
            <a:avLst/>
          </a:prstGeom>
          <a:noFill/>
          <a:ln w="6350">
            <a:solidFill>
              <a:srgbClr val="E5EAEE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932688" y="4919472"/>
            <a:ext cx="10241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假设</a:t>
            </a:r>
            <a:endParaRPr lang="en-US" sz="1350" dirty="0"/>
          </a:p>
        </p:txBody>
      </p:sp>
      <p:sp>
        <p:nvSpPr>
          <p:cNvPr id="26" name="Text 24"/>
          <p:cNvSpPr txBox="1"/>
          <p:nvPr/>
        </p:nvSpPr>
        <p:spPr>
          <a:xfrm>
            <a:off x="1993392" y="4919472"/>
            <a:ext cx="4718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二维、小视场、窄带、共面；最近格点网格化</a:t>
            </a:r>
            <a:endParaRPr lang="en-US" sz="1320" dirty="0"/>
          </a:p>
        </p:txBody>
      </p:sp>
      <p:sp>
        <p:nvSpPr>
          <p:cNvPr id="27" name="Shape 25"/>
          <p:cNvSpPr/>
          <p:nvPr/>
        </p:nvSpPr>
        <p:spPr>
          <a:xfrm>
            <a:off x="7479792" y="1353312"/>
            <a:ext cx="4050792" cy="4535424"/>
          </a:xfrm>
          <a:prstGeom prst="roundRect">
            <a:avLst>
              <a:gd name="adj" fmla="val 1806"/>
            </a:avLst>
          </a:prstGeom>
          <a:solidFill>
            <a:srgbClr val="FCEAD9"/>
          </a:solidFill>
          <a:ln w="15240">
            <a:solidFill>
              <a:srgbClr val="E27A24">
                <a:alpha val="95000"/>
              </a:srgbClr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7808976" y="1700784"/>
            <a:ext cx="34015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适用范围</a:t>
            </a:r>
            <a:endParaRPr lang="en-US" sz="2000" dirty="0"/>
          </a:p>
        </p:txBody>
      </p:sp>
      <p:sp>
        <p:nvSpPr>
          <p:cNvPr id="29" name="Text 27"/>
          <p:cNvSpPr txBox="1"/>
          <p:nvPr/>
        </p:nvSpPr>
        <p:spPr>
          <a:xfrm>
            <a:off x="7909560" y="2395728"/>
            <a:ext cx="32004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本仿真用于说明成像过程，不代表 SKA-Mid 的真实性能。未采用真实阵列布局、主波束或系统温度，不能据此估算灵敏度、角分辨率或巡天效率。</a:t>
            </a:r>
            <a:endParaRPr lang="en-US" sz="1500" dirty="0"/>
          </a:p>
        </p:txBody>
      </p:sp>
      <p:sp>
        <p:nvSpPr>
          <p:cNvPr id="30" name="Text 28"/>
          <p:cNvSpPr txBox="1"/>
          <p:nvPr/>
        </p:nvSpPr>
        <p:spPr>
          <a:xfrm>
            <a:off x="7918704" y="5010912"/>
            <a:ext cx="31821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随机种子：20260810</a:t>
            </a:r>
            <a:endParaRPr lang="en-US" sz="11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26575"/>
          </a:solidFill>
          <a:ln w="12700">
            <a:solidFill>
              <a:srgbClr val="526575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附录 B · 常见输出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27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常见成像输出及其物理含义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文件名随软件而异，基本物理角色相同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5175504" cy="1225296"/>
          </a:xfrm>
          <a:prstGeom prst="roundRect">
            <a:avLst>
              <a:gd name="adj" fmla="val 5970"/>
            </a:avLst>
          </a:prstGeom>
          <a:solidFill>
            <a:srgbClr val="FFFFFF"/>
          </a:solidFill>
          <a:ln w="10160">
            <a:solidFill>
              <a:srgbClr val="E27A24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877824" y="1609344"/>
            <a:ext cx="1188720" cy="292608"/>
          </a:xfrm>
          <a:prstGeom prst="roundRect">
            <a:avLst>
              <a:gd name="adj" fmla="val 50000"/>
            </a:avLst>
          </a:prstGeom>
          <a:solidFill>
            <a:srgbClr val="FCEAD9"/>
          </a:solidFill>
          <a:ln w="12700">
            <a:solidFill>
              <a:srgbClr val="FCEAD9">
                <a:alpha val="0"/>
              </a:srgbClr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932688" y="1641348"/>
            <a:ext cx="10789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dirty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2258568" y="1554480"/>
            <a:ext cx="1417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未反卷积图像</a:t>
            </a:r>
            <a:endParaRPr lang="en-US" sz="1500" dirty="0"/>
          </a:p>
        </p:txBody>
      </p:sp>
      <p:sp>
        <p:nvSpPr>
          <p:cNvPr id="13" name="Text 11"/>
          <p:cNvSpPr txBox="1"/>
          <p:nvPr/>
        </p:nvSpPr>
        <p:spPr>
          <a:xfrm>
            <a:off x="2258568" y="1993392"/>
            <a:ext cx="31638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2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用于查看初始信号、旁瓣和动态范围</a:t>
            </a:r>
            <a:endParaRPr lang="en-US" sz="1220" dirty="0"/>
          </a:p>
        </p:txBody>
      </p:sp>
      <p:sp>
        <p:nvSpPr>
          <p:cNvPr id="14" name="Shape 12"/>
          <p:cNvSpPr/>
          <p:nvPr/>
        </p:nvSpPr>
        <p:spPr>
          <a:xfrm>
            <a:off x="6327648" y="1389888"/>
            <a:ext cx="5175504" cy="1225296"/>
          </a:xfrm>
          <a:prstGeom prst="roundRect">
            <a:avLst>
              <a:gd name="adj" fmla="val 5970"/>
            </a:avLst>
          </a:prstGeom>
          <a:solidFill>
            <a:srgbClr val="FFFFFF"/>
          </a:solidFill>
          <a:ln w="10160">
            <a:solidFill>
              <a:srgbClr val="3868A6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547104" y="1609344"/>
            <a:ext cx="1188720" cy="292608"/>
          </a:xfrm>
          <a:prstGeom prst="roundRect">
            <a:avLst>
              <a:gd name="adj" fmla="val 50000"/>
            </a:avLst>
          </a:prstGeom>
          <a:solidFill>
            <a:srgbClr val="E6EEF8"/>
          </a:solidFill>
          <a:ln w="12700">
            <a:solidFill>
              <a:srgbClr val="E6EEF8">
                <a:alpha val="0"/>
              </a:srgbClr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6601968" y="1641348"/>
            <a:ext cx="10789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psf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7927848" y="1554480"/>
            <a:ext cx="1417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脏波束/点扩散函数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7927848" y="1993392"/>
            <a:ext cx="31638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2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由uv采样与权重决定</a:t>
            </a:r>
            <a:endParaRPr lang="en-US" sz="1220" dirty="0"/>
          </a:p>
        </p:txBody>
      </p:sp>
      <p:sp>
        <p:nvSpPr>
          <p:cNvPr id="19" name="Shape 17"/>
          <p:cNvSpPr/>
          <p:nvPr/>
        </p:nvSpPr>
        <p:spPr>
          <a:xfrm>
            <a:off x="658368" y="2944368"/>
            <a:ext cx="5175504" cy="1225296"/>
          </a:xfrm>
          <a:prstGeom prst="roundRect">
            <a:avLst>
              <a:gd name="adj" fmla="val 5970"/>
            </a:avLst>
          </a:prstGeom>
          <a:solidFill>
            <a:srgbClr val="FFFFFF"/>
          </a:solidFill>
          <a:ln w="10160">
            <a:solidFill>
              <a:srgbClr val="B93A32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77824" y="3163824"/>
            <a:ext cx="1188720" cy="292608"/>
          </a:xfrm>
          <a:prstGeom prst="roundRect">
            <a:avLst>
              <a:gd name="adj" fmla="val 50000"/>
            </a:avLst>
          </a:prstGeom>
          <a:solidFill>
            <a:srgbClr val="F7E2DF"/>
          </a:solidFill>
          <a:ln w="12700">
            <a:solidFill>
              <a:srgbClr val="F7E2DF">
                <a:alpha val="0"/>
              </a:srgbClr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932688" y="3195828"/>
            <a:ext cx="10789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model</a:t>
            </a:r>
            <a:endParaRPr lang="en-US" sz="950" dirty="0"/>
          </a:p>
        </p:txBody>
      </p:sp>
      <p:sp>
        <p:nvSpPr>
          <p:cNvPr id="22" name="Text 20"/>
          <p:cNvSpPr txBox="1"/>
          <p:nvPr/>
        </p:nvSpPr>
        <p:spPr>
          <a:xfrm>
            <a:off x="2258568" y="3108960"/>
            <a:ext cx="1417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反卷积天空模型</a:t>
            </a:r>
            <a:endParaRPr lang="en-US" sz="1500" dirty="0"/>
          </a:p>
        </p:txBody>
      </p:sp>
      <p:sp>
        <p:nvSpPr>
          <p:cNvPr id="23" name="Text 21"/>
          <p:cNvSpPr txBox="1"/>
          <p:nvPr/>
        </p:nvSpPr>
        <p:spPr>
          <a:xfrm>
            <a:off x="2258568" y="3547872"/>
            <a:ext cx="31638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2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点分量或多尺度分量</a:t>
            </a:r>
            <a:endParaRPr lang="en-US" sz="1220" dirty="0"/>
          </a:p>
        </p:txBody>
      </p:sp>
      <p:sp>
        <p:nvSpPr>
          <p:cNvPr id="24" name="Shape 22"/>
          <p:cNvSpPr/>
          <p:nvPr/>
        </p:nvSpPr>
        <p:spPr>
          <a:xfrm>
            <a:off x="6327648" y="2944368"/>
            <a:ext cx="5175504" cy="1225296"/>
          </a:xfrm>
          <a:prstGeom prst="roundRect">
            <a:avLst>
              <a:gd name="adj" fmla="val 5970"/>
            </a:avLst>
          </a:prstGeom>
          <a:solidFill>
            <a:srgbClr val="FFFFFF"/>
          </a:solidFill>
          <a:ln w="10160">
            <a:solidFill>
              <a:srgbClr val="5B55C7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547104" y="3163824"/>
            <a:ext cx="1188720" cy="292608"/>
          </a:xfrm>
          <a:prstGeom prst="roundRect">
            <a:avLst>
              <a:gd name="adj" fmla="val 50000"/>
            </a:avLst>
          </a:prstGeom>
          <a:solidFill>
            <a:srgbClr val="EBE9FA"/>
          </a:solidFill>
          <a:ln w="12700">
            <a:solidFill>
              <a:srgbClr val="EBE9FA">
                <a:alpha val="0"/>
              </a:srgbClr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6601968" y="3195828"/>
            <a:ext cx="10789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residual</a:t>
            </a:r>
            <a:endParaRPr lang="en-US" sz="950" dirty="0"/>
          </a:p>
        </p:txBody>
      </p:sp>
      <p:sp>
        <p:nvSpPr>
          <p:cNvPr id="27" name="Text 25"/>
          <p:cNvSpPr txBox="1"/>
          <p:nvPr/>
        </p:nvSpPr>
        <p:spPr>
          <a:xfrm>
            <a:off x="7927848" y="3108960"/>
            <a:ext cx="1417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最终残差</a:t>
            </a:r>
            <a:endParaRPr lang="en-US" sz="1500" dirty="0"/>
          </a:p>
        </p:txBody>
      </p:sp>
      <p:sp>
        <p:nvSpPr>
          <p:cNvPr id="28" name="Text 26"/>
          <p:cNvSpPr txBox="1"/>
          <p:nvPr/>
        </p:nvSpPr>
        <p:spPr>
          <a:xfrm>
            <a:off x="7927848" y="3547872"/>
            <a:ext cx="31638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2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检查未建模结构与噪声</a:t>
            </a:r>
            <a:endParaRPr lang="en-US" sz="1220" dirty="0"/>
          </a:p>
        </p:txBody>
      </p:sp>
      <p:sp>
        <p:nvSpPr>
          <p:cNvPr id="29" name="Shape 27"/>
          <p:cNvSpPr/>
          <p:nvPr/>
        </p:nvSpPr>
        <p:spPr>
          <a:xfrm>
            <a:off x="658368" y="4498848"/>
            <a:ext cx="5175504" cy="1225296"/>
          </a:xfrm>
          <a:prstGeom prst="roundRect">
            <a:avLst>
              <a:gd name="adj" fmla="val 5970"/>
            </a:avLst>
          </a:prstGeom>
          <a:solidFill>
            <a:srgbClr val="FFFFFF"/>
          </a:solidFill>
          <a:ln w="10160">
            <a:solidFill>
              <a:srgbClr val="0B7A83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877824" y="4718304"/>
            <a:ext cx="1188720" cy="292608"/>
          </a:xfrm>
          <a:prstGeom prst="roundRect">
            <a:avLst>
              <a:gd name="adj" fmla="val 50000"/>
            </a:avLst>
          </a:prstGeom>
          <a:solidFill>
            <a:srgbClr val="DDF1F1"/>
          </a:solidFill>
          <a:ln w="12700">
            <a:solidFill>
              <a:srgbClr val="DDF1F1">
                <a:alpha val="0"/>
              </a:srgbClr>
            </a:solidFill>
            <a:prstDash val="solid"/>
          </a:ln>
        </p:spPr>
      </p:sp>
      <p:sp>
        <p:nvSpPr>
          <p:cNvPr id="31" name="Text 29"/>
          <p:cNvSpPr txBox="1"/>
          <p:nvPr/>
        </p:nvSpPr>
        <p:spPr>
          <a:xfrm>
            <a:off x="932688" y="4750308"/>
            <a:ext cx="10789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image/restored</a:t>
            </a:r>
            <a:endParaRPr lang="en-US" sz="950" dirty="0"/>
          </a:p>
        </p:txBody>
      </p:sp>
      <p:sp>
        <p:nvSpPr>
          <p:cNvPr id="32" name="Text 30"/>
          <p:cNvSpPr txBox="1"/>
          <p:nvPr/>
        </p:nvSpPr>
        <p:spPr>
          <a:xfrm>
            <a:off x="2258568" y="4663440"/>
            <a:ext cx="1417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恢复图像</a:t>
            </a:r>
            <a:endParaRPr lang="en-US" sz="1500" dirty="0"/>
          </a:p>
        </p:txBody>
      </p:sp>
      <p:sp>
        <p:nvSpPr>
          <p:cNvPr id="33" name="Text 31"/>
          <p:cNvSpPr txBox="1"/>
          <p:nvPr/>
        </p:nvSpPr>
        <p:spPr>
          <a:xfrm>
            <a:off x="2258568" y="5102352"/>
            <a:ext cx="31638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2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restoring beam 卷积 model + residual</a:t>
            </a:r>
            <a:endParaRPr lang="en-US" sz="1220" dirty="0"/>
          </a:p>
        </p:txBody>
      </p:sp>
      <p:sp>
        <p:nvSpPr>
          <p:cNvPr id="34" name="Shape 32"/>
          <p:cNvSpPr/>
          <p:nvPr/>
        </p:nvSpPr>
        <p:spPr>
          <a:xfrm>
            <a:off x="6327648" y="4498848"/>
            <a:ext cx="5175504" cy="1225296"/>
          </a:xfrm>
          <a:prstGeom prst="roundRect">
            <a:avLst>
              <a:gd name="adj" fmla="val 5970"/>
            </a:avLst>
          </a:prstGeom>
          <a:solidFill>
            <a:srgbClr val="FFFFFF"/>
          </a:solidFill>
          <a:ln w="10160">
            <a:solidFill>
              <a:srgbClr val="526575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6547104" y="4718304"/>
            <a:ext cx="1188720" cy="292608"/>
          </a:xfrm>
          <a:prstGeom prst="roundRect">
            <a:avLst>
              <a:gd name="adj" fmla="val 50000"/>
            </a:avLst>
          </a:prstGeom>
          <a:solidFill>
            <a:srgbClr val="EDF1F3"/>
          </a:solidFill>
          <a:ln w="12700">
            <a:solidFill>
              <a:srgbClr val="EDF1F3">
                <a:alpha val="0"/>
              </a:srgbClr>
            </a:solidFill>
            <a:prstDash val="solid"/>
          </a:ln>
        </p:spPr>
      </p:sp>
      <p:sp>
        <p:nvSpPr>
          <p:cNvPr id="36" name="Text 34"/>
          <p:cNvSpPr txBox="1"/>
          <p:nvPr/>
        </p:nvSpPr>
        <p:spPr>
          <a:xfrm>
            <a:off x="6601968" y="4750308"/>
            <a:ext cx="10789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weights / beam</a:t>
            </a:r>
            <a:endParaRPr lang="en-US" sz="950" dirty="0"/>
          </a:p>
        </p:txBody>
      </p:sp>
      <p:sp>
        <p:nvSpPr>
          <p:cNvPr id="37" name="Text 35"/>
          <p:cNvSpPr txBox="1"/>
          <p:nvPr/>
        </p:nvSpPr>
        <p:spPr>
          <a:xfrm>
            <a:off x="7927848" y="4663440"/>
            <a:ext cx="1417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权重与主波束</a:t>
            </a:r>
            <a:endParaRPr lang="en-US" sz="1500" dirty="0"/>
          </a:p>
        </p:txBody>
      </p:sp>
      <p:sp>
        <p:nvSpPr>
          <p:cNvPr id="38" name="Text 36"/>
          <p:cNvSpPr txBox="1"/>
          <p:nvPr/>
        </p:nvSpPr>
        <p:spPr>
          <a:xfrm>
            <a:off x="7927848" y="5102352"/>
            <a:ext cx="31638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2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决定响应、噪声和校正范围</a:t>
            </a:r>
            <a:endParaRPr lang="en-US" sz="122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26575"/>
          </a:solidFill>
          <a:ln w="12700">
            <a:solidFill>
              <a:srgbClr val="526575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附录 C · 基本关系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28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三个基本关系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测量方程、dirty image 与 restored image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786384" y="1417320"/>
            <a:ext cx="10625328" cy="1207008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3970">
            <a:solidFill>
              <a:srgbClr val="3868A6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060704" y="1700784"/>
            <a:ext cx="749808" cy="292608"/>
          </a:xfrm>
          <a:prstGeom prst="roundRect">
            <a:avLst>
              <a:gd name="adj" fmla="val 50000"/>
            </a:avLst>
          </a:prstGeom>
          <a:solidFill>
            <a:srgbClr val="E6EEF8"/>
          </a:solidFill>
          <a:ln w="12700">
            <a:solidFill>
              <a:srgbClr val="E6EEF8">
                <a:alpha val="0"/>
              </a:srgbClr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1115568" y="1732788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测量</a:t>
            </a:r>
            <a:endParaRPr lang="en-US" sz="950" dirty="0"/>
          </a:p>
        </p:txBody>
      </p:sp>
      <p:pic>
        <p:nvPicPr>
          <p:cNvPr id="12" name="Image 0" descr="公式：V(u,v)\simeq\mathcal{F}\!\left\{I_{\rm app}(l,m)\right\},\quad I_{\rm app}=AP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11680" y="1687011"/>
            <a:ext cx="5138928" cy="320155"/>
          </a:xfrm>
          <a:prstGeom prst="rect">
            <a:avLst/>
          </a:prstGeom>
        </p:spPr>
      </p:pic>
      <p:sp>
        <p:nvSpPr>
          <p:cNvPr id="13" name="Text 10"/>
          <p:cNvSpPr txBox="1"/>
          <p:nvPr/>
        </p:nvSpPr>
        <p:spPr>
          <a:xfrm>
            <a:off x="7333488" y="1636776"/>
            <a:ext cx="35478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visibility 是表观天空的傅里叶信息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786384" y="2990088"/>
            <a:ext cx="10625328" cy="1207008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3970">
            <a:solidFill>
              <a:srgbClr val="E27A24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1060704" y="3273552"/>
            <a:ext cx="749808" cy="292608"/>
          </a:xfrm>
          <a:prstGeom prst="roundRect">
            <a:avLst>
              <a:gd name="adj" fmla="val 50000"/>
            </a:avLst>
          </a:prstGeom>
          <a:solidFill>
            <a:srgbClr val="FCEAD9"/>
          </a:solidFill>
          <a:ln w="12700">
            <a:solidFill>
              <a:srgbClr val="FCEAD9">
                <a:alpha val="0"/>
              </a:srgbClr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1115568" y="3305556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脏图</a:t>
            </a:r>
            <a:endParaRPr lang="en-US" sz="950" dirty="0"/>
          </a:p>
        </p:txBody>
      </p:sp>
      <p:pic>
        <p:nvPicPr>
          <p:cNvPr id="17" name="Image 1" descr="公式：I_D=\mathcal{F}^{-1}\!\left\{WSV\right\}=B_D\ast I_{\rm app}+N_D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11680" y="3234166"/>
            <a:ext cx="5138928" cy="371381"/>
          </a:xfrm>
          <a:prstGeom prst="rect">
            <a:avLst/>
          </a:prstGeom>
        </p:spPr>
      </p:pic>
      <p:sp>
        <p:nvSpPr>
          <p:cNvPr id="18" name="Text 14"/>
          <p:cNvSpPr txBox="1"/>
          <p:nvPr/>
        </p:nvSpPr>
        <p:spPr>
          <a:xfrm>
            <a:off x="7333488" y="3209544"/>
            <a:ext cx="35478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采样与权重通过 PSF 卷积表观天空</a:t>
            </a:r>
            <a:endParaRPr lang="en-US" sz="1400" dirty="0"/>
          </a:p>
        </p:txBody>
      </p:sp>
      <p:sp>
        <p:nvSpPr>
          <p:cNvPr id="19" name="Shape 15"/>
          <p:cNvSpPr/>
          <p:nvPr/>
        </p:nvSpPr>
        <p:spPr>
          <a:xfrm>
            <a:off x="786384" y="4562856"/>
            <a:ext cx="10625328" cy="1207008"/>
          </a:xfrm>
          <a:prstGeom prst="roundRect">
            <a:avLst>
              <a:gd name="adj" fmla="val 6061"/>
            </a:avLst>
          </a:prstGeom>
          <a:solidFill>
            <a:srgbClr val="FFFFFF"/>
          </a:solidFill>
          <a:ln w="13970">
            <a:solidFill>
              <a:srgbClr val="0B7A83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1060704" y="4846320"/>
            <a:ext cx="749808" cy="292608"/>
          </a:xfrm>
          <a:prstGeom prst="roundRect">
            <a:avLst>
              <a:gd name="adj" fmla="val 50000"/>
            </a:avLst>
          </a:prstGeom>
          <a:solidFill>
            <a:srgbClr val="DDF1F1"/>
          </a:solidFill>
          <a:ln w="12700">
            <a:solidFill>
              <a:srgbClr val="DDF1F1">
                <a:alpha val="0"/>
              </a:srgbClr>
            </a:solidFill>
            <a:prstDash val="solid"/>
          </a:ln>
        </p:spPr>
      </p:sp>
      <p:sp>
        <p:nvSpPr>
          <p:cNvPr id="21" name="Text 17"/>
          <p:cNvSpPr txBox="1"/>
          <p:nvPr/>
        </p:nvSpPr>
        <p:spPr>
          <a:xfrm>
            <a:off x="1115568" y="4878324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恢复</a:t>
            </a:r>
            <a:endParaRPr lang="en-US" sz="950" dirty="0"/>
          </a:p>
        </p:txBody>
      </p:sp>
      <p:pic>
        <p:nvPicPr>
          <p:cNvPr id="22" name="Image 2" descr="公式：I_{\rm rest}=B_{\rm rest}\ast M+R_{\rm final}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11680" y="4790664"/>
            <a:ext cx="5138928" cy="403919"/>
          </a:xfrm>
          <a:prstGeom prst="rect">
            <a:avLst/>
          </a:prstGeom>
        </p:spPr>
      </p:pic>
      <p:sp>
        <p:nvSpPr>
          <p:cNvPr id="23" name="Text 18"/>
          <p:cNvSpPr txBox="1"/>
          <p:nvPr/>
        </p:nvSpPr>
        <p:spPr>
          <a:xfrm>
            <a:off x="7333488" y="4782312"/>
            <a:ext cx="35478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restored image 是 model 与 residual 的组合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E27A24"/>
          </a:solidFill>
          <a:ln w="12700">
            <a:solidFill>
              <a:srgbClr val="E27A24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开场 · 成像流程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03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 visibility 到 restored image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网格化与加权定义 dirty image / PSF；反卷积建立 model 并形成最终图像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12064" y="1828800"/>
            <a:ext cx="1508760" cy="2304288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05256" y="2084832"/>
            <a:ext cx="731520" cy="731520"/>
          </a:xfrm>
          <a:prstGeom prst="rect">
            <a:avLst/>
          </a:prstGeom>
        </p:spPr>
      </p:pic>
      <p:sp>
        <p:nvSpPr>
          <p:cNvPr id="11" name="Text 8"/>
          <p:cNvSpPr txBox="1"/>
          <p:nvPr/>
        </p:nvSpPr>
        <p:spPr>
          <a:xfrm>
            <a:off x="621792" y="2999232"/>
            <a:ext cx="12893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visibility</a:t>
            </a:r>
            <a:endParaRPr lang="en-US" sz="1600" dirty="0"/>
          </a:p>
        </p:txBody>
      </p:sp>
      <p:sp>
        <p:nvSpPr>
          <p:cNvPr id="12" name="Text 9"/>
          <p:cNvSpPr txBox="1"/>
          <p:nvPr/>
        </p:nvSpPr>
        <p:spPr>
          <a:xfrm>
            <a:off x="621792" y="3401568"/>
            <a:ext cx="128930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复数采样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2075688" y="2788920"/>
            <a:ext cx="274320" cy="329184"/>
          </a:xfrm>
          <a:prstGeom prst="chevron">
            <a:avLst/>
          </a:prstGeom>
          <a:solidFill>
            <a:srgbClr val="9AA9B4">
              <a:alpha val="92000"/>
            </a:srgbClr>
          </a:solidFill>
          <a:ln w="12700">
            <a:solidFill>
              <a:srgbClr val="9AA9B4">
                <a:alpha val="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2414016" y="1828800"/>
            <a:ext cx="1508760" cy="2304288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07208" y="2084832"/>
            <a:ext cx="731520" cy="731520"/>
          </a:xfrm>
          <a:prstGeom prst="rect">
            <a:avLst/>
          </a:prstGeom>
        </p:spPr>
      </p:pic>
      <p:sp>
        <p:nvSpPr>
          <p:cNvPr id="16" name="Text 12"/>
          <p:cNvSpPr txBox="1"/>
          <p:nvPr/>
        </p:nvSpPr>
        <p:spPr>
          <a:xfrm>
            <a:off x="2523744" y="2999232"/>
            <a:ext cx="12893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uv 坐标</a:t>
            </a:r>
            <a:endParaRPr lang="en-US" sz="1600" dirty="0"/>
          </a:p>
        </p:txBody>
      </p:sp>
      <p:sp>
        <p:nvSpPr>
          <p:cNvPr id="17" name="Text 13"/>
          <p:cNvSpPr txBox="1"/>
          <p:nvPr/>
        </p:nvSpPr>
        <p:spPr>
          <a:xfrm>
            <a:off x="2523744" y="3401568"/>
            <a:ext cx="128930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采样位置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3977640" y="2788920"/>
            <a:ext cx="274320" cy="329184"/>
          </a:xfrm>
          <a:prstGeom prst="chevron">
            <a:avLst/>
          </a:prstGeom>
          <a:solidFill>
            <a:srgbClr val="9AA9B4">
              <a:alpha val="92000"/>
            </a:srgbClr>
          </a:solidFill>
          <a:ln w="12700">
            <a:solidFill>
              <a:srgbClr val="9AA9B4">
                <a:alpha val="0"/>
              </a:srgbClr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4315968" y="1828800"/>
            <a:ext cx="1508760" cy="2304288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09160" y="2084832"/>
            <a:ext cx="731520" cy="731520"/>
          </a:xfrm>
          <a:prstGeom prst="rect">
            <a:avLst/>
          </a:prstGeom>
        </p:spPr>
      </p:pic>
      <p:sp>
        <p:nvSpPr>
          <p:cNvPr id="21" name="Text 16"/>
          <p:cNvSpPr txBox="1"/>
          <p:nvPr/>
        </p:nvSpPr>
        <p:spPr>
          <a:xfrm>
            <a:off x="4425696" y="2999232"/>
            <a:ext cx="12893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网格与权重</a:t>
            </a:r>
            <a:endParaRPr lang="en-US" sz="1600" dirty="0"/>
          </a:p>
        </p:txBody>
      </p:sp>
      <p:sp>
        <p:nvSpPr>
          <p:cNvPr id="22" name="Text 17"/>
          <p:cNvSpPr txBox="1"/>
          <p:nvPr/>
        </p:nvSpPr>
        <p:spPr>
          <a:xfrm>
            <a:off x="4425696" y="3401568"/>
            <a:ext cx="128930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gridding / weighting</a:t>
            </a:r>
            <a:endParaRPr lang="en-US" sz="1050" dirty="0"/>
          </a:p>
        </p:txBody>
      </p:sp>
      <p:sp>
        <p:nvSpPr>
          <p:cNvPr id="23" name="Shape 18"/>
          <p:cNvSpPr/>
          <p:nvPr/>
        </p:nvSpPr>
        <p:spPr>
          <a:xfrm>
            <a:off x="5879592" y="2788920"/>
            <a:ext cx="274320" cy="329184"/>
          </a:xfrm>
          <a:prstGeom prst="chevron">
            <a:avLst/>
          </a:prstGeom>
          <a:solidFill>
            <a:srgbClr val="9AA9B4">
              <a:alpha val="92000"/>
            </a:srgbClr>
          </a:solidFill>
          <a:ln w="12700">
            <a:solidFill>
              <a:srgbClr val="9AA9B4">
                <a:alpha val="0"/>
              </a:srgbClr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6217920" y="1828800"/>
            <a:ext cx="1508760" cy="2304288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11112" y="2084832"/>
            <a:ext cx="731520" cy="731520"/>
          </a:xfrm>
          <a:prstGeom prst="rect">
            <a:avLst/>
          </a:prstGeom>
        </p:spPr>
      </p:pic>
      <p:sp>
        <p:nvSpPr>
          <p:cNvPr id="26" name="Text 20"/>
          <p:cNvSpPr txBox="1"/>
          <p:nvPr/>
        </p:nvSpPr>
        <p:spPr>
          <a:xfrm>
            <a:off x="6327648" y="2999232"/>
            <a:ext cx="12893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脏图 / PSF</a:t>
            </a:r>
            <a:endParaRPr lang="en-US" sz="1600" dirty="0"/>
          </a:p>
        </p:txBody>
      </p:sp>
      <p:sp>
        <p:nvSpPr>
          <p:cNvPr id="27" name="Text 21"/>
          <p:cNvSpPr txBox="1"/>
          <p:nvPr/>
        </p:nvSpPr>
        <p:spPr>
          <a:xfrm>
            <a:off x="6327648" y="3401568"/>
            <a:ext cx="128930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线性成像</a:t>
            </a:r>
            <a:endParaRPr lang="en-US" sz="1050" dirty="0"/>
          </a:p>
        </p:txBody>
      </p:sp>
      <p:sp>
        <p:nvSpPr>
          <p:cNvPr id="28" name="Shape 22"/>
          <p:cNvSpPr/>
          <p:nvPr/>
        </p:nvSpPr>
        <p:spPr>
          <a:xfrm>
            <a:off x="7781544" y="2788920"/>
            <a:ext cx="274320" cy="329184"/>
          </a:xfrm>
          <a:prstGeom prst="chevron">
            <a:avLst/>
          </a:prstGeom>
          <a:solidFill>
            <a:srgbClr val="9AA9B4">
              <a:alpha val="92000"/>
            </a:srgbClr>
          </a:solidFill>
          <a:ln w="12700">
            <a:solidFill>
              <a:srgbClr val="9AA9B4">
                <a:alpha val="0"/>
              </a:srgbClr>
            </a:solidFill>
            <a:prstDash val="solid"/>
          </a:ln>
        </p:spPr>
      </p:sp>
      <p:sp>
        <p:nvSpPr>
          <p:cNvPr id="29" name="Shape 23"/>
          <p:cNvSpPr/>
          <p:nvPr/>
        </p:nvSpPr>
        <p:spPr>
          <a:xfrm>
            <a:off x="8119872" y="1828800"/>
            <a:ext cx="1508760" cy="2304288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pic>
        <p:nvPicPr>
          <p:cNvPr id="30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13064" y="2084832"/>
            <a:ext cx="731520" cy="731520"/>
          </a:xfrm>
          <a:prstGeom prst="rect">
            <a:avLst/>
          </a:prstGeom>
        </p:spPr>
      </p:pic>
      <p:sp>
        <p:nvSpPr>
          <p:cNvPr id="31" name="Text 24"/>
          <p:cNvSpPr txBox="1"/>
          <p:nvPr/>
        </p:nvSpPr>
        <p:spPr>
          <a:xfrm>
            <a:off x="8229600" y="2999232"/>
            <a:ext cx="12893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CLEAN</a:t>
            </a:r>
            <a:endParaRPr lang="en-US" sz="1600" dirty="0"/>
          </a:p>
        </p:txBody>
      </p:sp>
      <p:sp>
        <p:nvSpPr>
          <p:cNvPr id="32" name="Text 25"/>
          <p:cNvSpPr txBox="1"/>
          <p:nvPr/>
        </p:nvSpPr>
        <p:spPr>
          <a:xfrm>
            <a:off x="8229600" y="3401568"/>
            <a:ext cx="128930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反卷积</a:t>
            </a:r>
            <a:endParaRPr lang="en-US" sz="1050" dirty="0"/>
          </a:p>
        </p:txBody>
      </p:sp>
      <p:sp>
        <p:nvSpPr>
          <p:cNvPr id="33" name="Shape 26"/>
          <p:cNvSpPr/>
          <p:nvPr/>
        </p:nvSpPr>
        <p:spPr>
          <a:xfrm>
            <a:off x="9683496" y="2788920"/>
            <a:ext cx="274320" cy="329184"/>
          </a:xfrm>
          <a:prstGeom prst="chevron">
            <a:avLst/>
          </a:prstGeom>
          <a:solidFill>
            <a:srgbClr val="9AA9B4">
              <a:alpha val="92000"/>
            </a:srgbClr>
          </a:solidFill>
          <a:ln w="12700">
            <a:solidFill>
              <a:srgbClr val="9AA9B4">
                <a:alpha val="0"/>
              </a:srgbClr>
            </a:solidFill>
            <a:prstDash val="solid"/>
          </a:ln>
        </p:spPr>
      </p:sp>
      <p:sp>
        <p:nvSpPr>
          <p:cNvPr id="34" name="Shape 27"/>
          <p:cNvSpPr/>
          <p:nvPr/>
        </p:nvSpPr>
        <p:spPr>
          <a:xfrm>
            <a:off x="10021824" y="1828800"/>
            <a:ext cx="1508760" cy="2304288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pic>
        <p:nvPicPr>
          <p:cNvPr id="35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415016" y="2084832"/>
            <a:ext cx="731520" cy="731520"/>
          </a:xfrm>
          <a:prstGeom prst="rect">
            <a:avLst/>
          </a:prstGeom>
        </p:spPr>
      </p:pic>
      <p:sp>
        <p:nvSpPr>
          <p:cNvPr id="36" name="Text 28"/>
          <p:cNvSpPr txBox="1"/>
          <p:nvPr/>
        </p:nvSpPr>
        <p:spPr>
          <a:xfrm>
            <a:off x="10131552" y="2999232"/>
            <a:ext cx="12893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恢复图像</a:t>
            </a:r>
            <a:endParaRPr lang="en-US" sz="1600" dirty="0"/>
          </a:p>
        </p:txBody>
      </p:sp>
      <p:sp>
        <p:nvSpPr>
          <p:cNvPr id="37" name="Text 29"/>
          <p:cNvSpPr txBox="1"/>
          <p:nvPr/>
        </p:nvSpPr>
        <p:spPr>
          <a:xfrm>
            <a:off x="10131552" y="3401568"/>
            <a:ext cx="128930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model + residual</a:t>
            </a:r>
            <a:endParaRPr lang="en-US" sz="1050" dirty="0"/>
          </a:p>
        </p:txBody>
      </p:sp>
      <p:sp>
        <p:nvSpPr>
          <p:cNvPr id="38" name="Text 30"/>
          <p:cNvSpPr txBox="1"/>
          <p:nvPr/>
        </p:nvSpPr>
        <p:spPr>
          <a:xfrm>
            <a:off x="3621024" y="4352544"/>
            <a:ext cx="4956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20" b="1" dirty="0">
                <a:solidFill>
                  <a:srgbClr val="B93A3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课程衔接点：dirty image / PSF</a:t>
            </a:r>
            <a:endParaRPr lang="en-US" sz="1620" dirty="0"/>
          </a:p>
        </p:txBody>
      </p:sp>
      <p:sp>
        <p:nvSpPr>
          <p:cNvPr id="39" name="Shape 31"/>
          <p:cNvSpPr/>
          <p:nvPr/>
        </p:nvSpPr>
        <p:spPr>
          <a:xfrm>
            <a:off x="749808" y="4754880"/>
            <a:ext cx="5230368" cy="1188720"/>
          </a:xfrm>
          <a:prstGeom prst="roundRect">
            <a:avLst>
              <a:gd name="adj" fmla="val 6154"/>
            </a:avLst>
          </a:prstGeom>
          <a:solidFill>
            <a:srgbClr val="E6EEF8"/>
          </a:solidFill>
          <a:ln w="10160">
            <a:solidFill>
              <a:srgbClr val="B7CBE4">
                <a:alpha val="95000"/>
              </a:srgbClr>
            </a:solidFill>
            <a:prstDash val="solid"/>
          </a:ln>
        </p:spPr>
      </p:sp>
      <p:sp>
        <p:nvSpPr>
          <p:cNvPr id="40" name="Text 32"/>
          <p:cNvSpPr txBox="1"/>
          <p:nvPr/>
        </p:nvSpPr>
        <p:spPr>
          <a:xfrm>
            <a:off x="987552" y="4882896"/>
            <a:ext cx="4754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本讲输入</a:t>
            </a:r>
            <a:endParaRPr lang="en-US" sz="1120" dirty="0"/>
          </a:p>
        </p:txBody>
      </p:sp>
      <p:sp>
        <p:nvSpPr>
          <p:cNvPr id="41" name="Text 33"/>
          <p:cNvSpPr txBox="1"/>
          <p:nvPr/>
        </p:nvSpPr>
        <p:spPr>
          <a:xfrm>
            <a:off x="1005840" y="5202936"/>
            <a:ext cx="4718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已完成基本 flag 与标定的 visibility</a:t>
            </a:r>
            <a:endParaRPr lang="en-US" sz="1350" dirty="0"/>
          </a:p>
        </p:txBody>
      </p:sp>
      <p:sp>
        <p:nvSpPr>
          <p:cNvPr id="42" name="Text 34"/>
          <p:cNvSpPr txBox="1"/>
          <p:nvPr/>
        </p:nvSpPr>
        <p:spPr>
          <a:xfrm>
            <a:off x="1005840" y="5559552"/>
            <a:ext cx="47183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1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不展开增益求解和完整偏振测量方程</a:t>
            </a:r>
            <a:endParaRPr lang="en-US" sz="1110" dirty="0"/>
          </a:p>
        </p:txBody>
      </p:sp>
      <p:sp>
        <p:nvSpPr>
          <p:cNvPr id="43" name="Shape 35"/>
          <p:cNvSpPr/>
          <p:nvPr/>
        </p:nvSpPr>
        <p:spPr>
          <a:xfrm>
            <a:off x="6217920" y="4754880"/>
            <a:ext cx="5230368" cy="1188720"/>
          </a:xfrm>
          <a:prstGeom prst="roundRect">
            <a:avLst>
              <a:gd name="adj" fmla="val 6154"/>
            </a:avLst>
          </a:prstGeom>
          <a:solidFill>
            <a:srgbClr val="FCEAD9"/>
          </a:solidFill>
          <a:ln w="10160">
            <a:solidFill>
              <a:srgbClr val="F0C599">
                <a:alpha val="95000"/>
              </a:srgbClr>
            </a:solidFill>
            <a:prstDash val="solid"/>
          </a:ln>
        </p:spPr>
      </p:sp>
      <p:sp>
        <p:nvSpPr>
          <p:cNvPr id="44" name="Text 36"/>
          <p:cNvSpPr txBox="1"/>
          <p:nvPr/>
        </p:nvSpPr>
        <p:spPr>
          <a:xfrm>
            <a:off x="6455664" y="4882896"/>
            <a:ext cx="4754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符号约定</a:t>
            </a:r>
            <a:endParaRPr lang="en-US" sz="1120" dirty="0"/>
          </a:p>
        </p:txBody>
      </p:sp>
      <p:pic>
        <p:nvPicPr>
          <p:cNvPr id="45" name="Image 6" descr="公式：I_{\rm app}(l,m,\nu)\equiv A(l,m,\nu)P(l,m,\nu)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537960" y="5197353"/>
            <a:ext cx="4590288" cy="322063"/>
          </a:xfrm>
          <a:prstGeom prst="rect">
            <a:avLst/>
          </a:prstGeom>
        </p:spPr>
      </p:pic>
      <p:sp>
        <p:nvSpPr>
          <p:cNvPr id="46" name="Text 37"/>
          <p:cNvSpPr txBox="1"/>
          <p:nvPr/>
        </p:nvSpPr>
        <p:spPr>
          <a:xfrm>
            <a:off x="6419088" y="5577840"/>
            <a:ext cx="4828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6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app = apparent（表观）    A：本征天空    P：主波束    (l,m)：方向余弦</a:t>
            </a:r>
            <a:endParaRPr lang="en-US" sz="9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B7A83"/>
          </a:solidFill>
          <a:ln w="12700">
            <a:solidFill>
              <a:srgbClr val="0B7A83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 · 成像输入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04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visibility 记录与一般宽视场测量方程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成像输入包含复 DATA 及配套信息；一般形式先保留 (u,v,w) 和球面几何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30352" y="1353312"/>
            <a:ext cx="3712464" cy="4681728"/>
          </a:xfrm>
          <a:prstGeom prst="roundRect">
            <a:avLst>
              <a:gd name="adj" fmla="val 1970"/>
            </a:avLst>
          </a:prstGeom>
          <a:solidFill>
            <a:srgbClr val="FFFFFF"/>
          </a:solidFill>
          <a:ln w="12700">
            <a:solidFill>
              <a:srgbClr val="0B7A83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0" name="Text 8"/>
          <p:cNvSpPr txBox="1"/>
          <p:nvPr/>
        </p:nvSpPr>
        <p:spPr>
          <a:xfrm>
            <a:off x="841248" y="1618488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一条成像输入记录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932688" y="2084832"/>
            <a:ext cx="2907792" cy="603504"/>
          </a:xfrm>
          <a:prstGeom prst="roundRect">
            <a:avLst>
              <a:gd name="adj" fmla="val 12121"/>
            </a:avLst>
          </a:prstGeom>
          <a:solidFill>
            <a:srgbClr val="DDF1F1"/>
          </a:solidFill>
          <a:ln w="10160">
            <a:solidFill>
              <a:srgbClr val="B9DFDF">
                <a:alpha val="95000"/>
              </a:srgbClr>
            </a:solidFill>
            <a:prstDash val="solid"/>
          </a:ln>
        </p:spPr>
      </p:sp>
      <p:pic>
        <p:nvPicPr>
          <p:cNvPr id="12" name="Image 0" descr="公式：V_k={\rm DATA}_k\in\mathbb C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5568" y="2239492"/>
            <a:ext cx="2542032" cy="294183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841248" y="2999232"/>
            <a:ext cx="1417320" cy="896112"/>
          </a:xfrm>
          <a:prstGeom prst="roundRect">
            <a:avLst>
              <a:gd name="adj" fmla="val 8163"/>
            </a:avLst>
          </a:prstGeom>
          <a:solidFill>
            <a:srgbClr val="E6EEF8"/>
          </a:solidFill>
          <a:ln w="11430">
            <a:solidFill>
              <a:srgbClr val="3868A6">
                <a:alpha val="95000"/>
              </a:srgbClr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932688" y="3072384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uvw</a:t>
            </a:r>
            <a:endParaRPr lang="en-US" sz="980" dirty="0"/>
          </a:p>
        </p:txBody>
      </p:sp>
      <p:pic>
        <p:nvPicPr>
          <p:cNvPr id="15" name="Image 1" descr="公式：(u_k,v_k,w_k)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2688" y="3316436"/>
            <a:ext cx="1234440" cy="261705"/>
          </a:xfrm>
          <a:prstGeom prst="rect">
            <a:avLst/>
          </a:prstGeom>
        </p:spPr>
      </p:pic>
      <p:sp>
        <p:nvSpPr>
          <p:cNvPr id="16" name="Text 12"/>
          <p:cNvSpPr txBox="1"/>
          <p:nvPr/>
        </p:nvSpPr>
        <p:spPr>
          <a:xfrm>
            <a:off x="932688" y="363931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采样坐标</a:t>
            </a:r>
            <a:endParaRPr lang="en-US" sz="880" dirty="0"/>
          </a:p>
        </p:txBody>
      </p:sp>
      <p:sp>
        <p:nvSpPr>
          <p:cNvPr id="17" name="Shape 13"/>
          <p:cNvSpPr/>
          <p:nvPr/>
        </p:nvSpPr>
        <p:spPr>
          <a:xfrm>
            <a:off x="2441448" y="2999232"/>
            <a:ext cx="1417320" cy="896112"/>
          </a:xfrm>
          <a:prstGeom prst="roundRect">
            <a:avLst>
              <a:gd name="adj" fmla="val 8163"/>
            </a:avLst>
          </a:prstGeom>
          <a:solidFill>
            <a:srgbClr val="EBE9FA"/>
          </a:solidFill>
          <a:ln w="11430">
            <a:solidFill>
              <a:srgbClr val="5B55C7">
                <a:alpha val="95000"/>
              </a:srgbClr>
            </a:solidFill>
            <a:prstDash val="solid"/>
          </a:ln>
        </p:spPr>
      </p:sp>
      <p:sp>
        <p:nvSpPr>
          <p:cNvPr id="18" name="Text 14"/>
          <p:cNvSpPr txBox="1"/>
          <p:nvPr/>
        </p:nvSpPr>
        <p:spPr>
          <a:xfrm>
            <a:off x="2532888" y="3072384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索引</a:t>
            </a:r>
            <a:endParaRPr lang="en-US" sz="980" dirty="0"/>
          </a:p>
        </p:txBody>
      </p:sp>
      <p:pic>
        <p:nvPicPr>
          <p:cNvPr id="19" name="Image 2" descr="公式：(t_k,\nu_k,p_k)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60040" y="3310128"/>
            <a:ext cx="1180137" cy="274320"/>
          </a:xfrm>
          <a:prstGeom prst="rect">
            <a:avLst/>
          </a:prstGeom>
        </p:spPr>
      </p:pic>
      <p:sp>
        <p:nvSpPr>
          <p:cNvPr id="20" name="Text 15"/>
          <p:cNvSpPr txBox="1"/>
          <p:nvPr/>
        </p:nvSpPr>
        <p:spPr>
          <a:xfrm>
            <a:off x="2532888" y="363931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时间、频率、偏振</a:t>
            </a:r>
            <a:endParaRPr lang="en-US" sz="880" dirty="0"/>
          </a:p>
        </p:txBody>
      </p:sp>
      <p:sp>
        <p:nvSpPr>
          <p:cNvPr id="21" name="Shape 16"/>
          <p:cNvSpPr/>
          <p:nvPr/>
        </p:nvSpPr>
        <p:spPr>
          <a:xfrm>
            <a:off x="841248" y="4114800"/>
            <a:ext cx="1417320" cy="896112"/>
          </a:xfrm>
          <a:prstGeom prst="roundRect">
            <a:avLst>
              <a:gd name="adj" fmla="val 8163"/>
            </a:avLst>
          </a:prstGeom>
          <a:solidFill>
            <a:srgbClr val="DDF1F1"/>
          </a:solidFill>
          <a:ln w="11430">
            <a:solidFill>
              <a:srgbClr val="0B7A83">
                <a:alpha val="95000"/>
              </a:srgbClr>
            </a:solidFill>
            <a:prstDash val="solid"/>
          </a:ln>
        </p:spPr>
      </p:sp>
      <p:sp>
        <p:nvSpPr>
          <p:cNvPr id="22" name="Text 17"/>
          <p:cNvSpPr txBox="1"/>
          <p:nvPr/>
        </p:nvSpPr>
        <p:spPr>
          <a:xfrm>
            <a:off x="932688" y="4187952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DATA WEIGHT</a:t>
            </a:r>
            <a:endParaRPr lang="en-US" sz="980" dirty="0"/>
          </a:p>
        </p:txBody>
      </p:sp>
      <p:pic>
        <p:nvPicPr>
          <p:cNvPr id="23" name="Image 3" descr="公式：\omega_k=1/\sigma_k^2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6236" y="4425696"/>
            <a:ext cx="1067344" cy="274320"/>
          </a:xfrm>
          <a:prstGeom prst="rect">
            <a:avLst/>
          </a:prstGeom>
        </p:spPr>
      </p:pic>
      <p:sp>
        <p:nvSpPr>
          <p:cNvPr id="24" name="Text 18"/>
          <p:cNvSpPr txBox="1"/>
          <p:nvPr/>
        </p:nvSpPr>
        <p:spPr>
          <a:xfrm>
            <a:off x="932688" y="4754880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逆噪声方差</a:t>
            </a:r>
            <a:endParaRPr lang="en-US" sz="880" dirty="0"/>
          </a:p>
        </p:txBody>
      </p:sp>
      <p:sp>
        <p:nvSpPr>
          <p:cNvPr id="25" name="Shape 19"/>
          <p:cNvSpPr/>
          <p:nvPr/>
        </p:nvSpPr>
        <p:spPr>
          <a:xfrm>
            <a:off x="2441448" y="4114800"/>
            <a:ext cx="1417320" cy="896112"/>
          </a:xfrm>
          <a:prstGeom prst="roundRect">
            <a:avLst>
              <a:gd name="adj" fmla="val 8163"/>
            </a:avLst>
          </a:prstGeom>
          <a:solidFill>
            <a:srgbClr val="FCEAD9"/>
          </a:solidFill>
          <a:ln w="11430">
            <a:solidFill>
              <a:srgbClr val="E27A24">
                <a:alpha val="95000"/>
              </a:srgbClr>
            </a:solidFill>
            <a:prstDash val="solid"/>
          </a:ln>
        </p:spPr>
      </p:sp>
      <p:sp>
        <p:nvSpPr>
          <p:cNvPr id="26" name="Text 20"/>
          <p:cNvSpPr txBox="1"/>
          <p:nvPr/>
        </p:nvSpPr>
        <p:spPr>
          <a:xfrm>
            <a:off x="2532888" y="4187952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FLAG</a:t>
            </a:r>
            <a:endParaRPr lang="en-US" sz="980" dirty="0"/>
          </a:p>
        </p:txBody>
      </p:sp>
      <p:pic>
        <p:nvPicPr>
          <p:cNvPr id="27" name="Image 4" descr="公式：f_k\in\{0,1\}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32888" y="4426371"/>
            <a:ext cx="1234440" cy="272970"/>
          </a:xfrm>
          <a:prstGeom prst="rect">
            <a:avLst/>
          </a:prstGeom>
        </p:spPr>
      </p:pic>
      <p:sp>
        <p:nvSpPr>
          <p:cNvPr id="28" name="Text 21"/>
          <p:cNvSpPr txBox="1"/>
          <p:nvPr/>
        </p:nvSpPr>
        <p:spPr>
          <a:xfrm>
            <a:off x="2532888" y="4754880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是否进入成像</a:t>
            </a:r>
            <a:endParaRPr lang="en-US" sz="880" dirty="0"/>
          </a:p>
        </p:txBody>
      </p:sp>
      <p:sp>
        <p:nvSpPr>
          <p:cNvPr id="29" name="Text 22"/>
          <p:cNvSpPr txBox="1"/>
          <p:nvPr/>
        </p:nvSpPr>
        <p:spPr>
          <a:xfrm>
            <a:off x="859536" y="5321808"/>
            <a:ext cx="30540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90" b="1" dirty="0">
                <a:solidFill>
                  <a:srgbClr val="0A223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DATA WEIGHT 表示样本的统计可信度，也是后续成像权重的起点。</a:t>
            </a:r>
            <a:endParaRPr lang="en-US" sz="1090" dirty="0"/>
          </a:p>
        </p:txBody>
      </p:sp>
      <p:sp>
        <p:nvSpPr>
          <p:cNvPr id="30" name="Shape 23"/>
          <p:cNvSpPr/>
          <p:nvPr/>
        </p:nvSpPr>
        <p:spPr>
          <a:xfrm>
            <a:off x="4480560" y="1353312"/>
            <a:ext cx="7168896" cy="4681728"/>
          </a:xfrm>
          <a:prstGeom prst="round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3868A6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31" name="Text 24"/>
          <p:cNvSpPr txBox="1"/>
          <p:nvPr/>
        </p:nvSpPr>
        <p:spPr>
          <a:xfrm>
            <a:off x="4791456" y="1581912"/>
            <a:ext cx="65471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从天球积分到 (l,m) 坐标</a:t>
            </a:r>
            <a:endParaRPr lang="en-US" sz="1800" dirty="0"/>
          </a:p>
        </p:txBody>
      </p:sp>
      <p:sp>
        <p:nvSpPr>
          <p:cNvPr id="32" name="Shape 25"/>
          <p:cNvSpPr/>
          <p:nvPr/>
        </p:nvSpPr>
        <p:spPr>
          <a:xfrm>
            <a:off x="4791456" y="1956816"/>
            <a:ext cx="6547104" cy="658368"/>
          </a:xfrm>
          <a:prstGeom prst="roundRect">
            <a:avLst>
              <a:gd name="adj" fmla="val 11111"/>
            </a:avLst>
          </a:prstGeom>
          <a:solidFill>
            <a:srgbClr val="F7F9FC"/>
          </a:solidFill>
          <a:ln w="10160">
            <a:solidFill>
              <a:srgbClr val="3868A6">
                <a:alpha val="95000"/>
              </a:srgbClr>
            </a:solidFill>
            <a:prstDash val="solid"/>
          </a:ln>
        </p:spPr>
      </p:sp>
      <p:pic>
        <p:nvPicPr>
          <p:cNvPr id="33" name="Image 5" descr="公式：V(\boldsymbol b,\nu)=\int_{\rm sky} I_{\rm app}(\hat{\boldsymbol s},\nu)\, e^{+2\pi i(\boldsymbol b/\lambda)\cdot(\hat{\boldsymbol s}-\hat{\boldsymbol s}_0)}\,d\Omega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50161" y="2066544"/>
            <a:ext cx="3429693" cy="438912"/>
          </a:xfrm>
          <a:prstGeom prst="rect">
            <a:avLst/>
          </a:prstGeom>
        </p:spPr>
      </p:pic>
      <p:sp>
        <p:nvSpPr>
          <p:cNvPr id="34" name="Shape 26"/>
          <p:cNvSpPr/>
          <p:nvPr/>
        </p:nvSpPr>
        <p:spPr>
          <a:xfrm>
            <a:off x="4791456" y="2724912"/>
            <a:ext cx="6547104" cy="713232"/>
          </a:xfrm>
          <a:prstGeom prst="roundRect">
            <a:avLst>
              <a:gd name="adj" fmla="val 10256"/>
            </a:avLst>
          </a:prstGeom>
          <a:solidFill>
            <a:srgbClr val="EBE9FA"/>
          </a:solidFill>
          <a:ln w="11430">
            <a:solidFill>
              <a:srgbClr val="D4CEF5">
                <a:alpha val="95000"/>
              </a:srgbClr>
            </a:solidFill>
            <a:prstDash val="solid"/>
          </a:ln>
        </p:spPr>
      </p:sp>
      <p:sp>
        <p:nvSpPr>
          <p:cNvPr id="35" name="Text 27"/>
          <p:cNvSpPr txBox="1"/>
          <p:nvPr/>
        </p:nvSpPr>
        <p:spPr>
          <a:xfrm>
            <a:off x="4956048" y="2798064"/>
            <a:ext cx="12252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采用方向余弦坐标</a:t>
            </a:r>
            <a:endParaRPr lang="en-US" sz="920" dirty="0"/>
          </a:p>
        </p:txBody>
      </p:sp>
      <p:pic>
        <p:nvPicPr>
          <p:cNvPr id="36" name="Image 6" descr="公式：\hat{\boldsymbol s}=(l,m,n),\quad n=\sqrt{1-l^2-m^2},\quad \hat{\boldsymbol s}_0=(0,0,1)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581221" y="2770632"/>
            <a:ext cx="4174582" cy="246888"/>
          </a:xfrm>
          <a:prstGeom prst="rect">
            <a:avLst/>
          </a:prstGeom>
        </p:spPr>
      </p:pic>
      <p:pic>
        <p:nvPicPr>
          <p:cNvPr id="37" name="Image 7" descr="公式：(u,v,w)=\boldsymbol b/\lambda,\qquad d\Omega=\frac{dl\,dm}{n}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900863" y="3099816"/>
            <a:ext cx="1535298" cy="228600"/>
          </a:xfrm>
          <a:prstGeom prst="rect">
            <a:avLst/>
          </a:prstGeom>
        </p:spPr>
      </p:pic>
      <p:sp>
        <p:nvSpPr>
          <p:cNvPr id="38" name="Text 28"/>
          <p:cNvSpPr txBox="1"/>
          <p:nvPr/>
        </p:nvSpPr>
        <p:spPr>
          <a:xfrm>
            <a:off x="4901184" y="3529584"/>
            <a:ext cx="12252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写成 (l,m) 积分</a:t>
            </a:r>
            <a:endParaRPr lang="en-US" sz="920" dirty="0"/>
          </a:p>
        </p:txBody>
      </p:sp>
      <p:sp>
        <p:nvSpPr>
          <p:cNvPr id="39" name="Shape 29"/>
          <p:cNvSpPr/>
          <p:nvPr/>
        </p:nvSpPr>
        <p:spPr>
          <a:xfrm>
            <a:off x="4791456" y="3730752"/>
            <a:ext cx="6547104" cy="713232"/>
          </a:xfrm>
          <a:prstGeom prst="roundRect">
            <a:avLst>
              <a:gd name="adj" fmla="val 10256"/>
            </a:avLst>
          </a:prstGeom>
          <a:solidFill>
            <a:srgbClr val="F7F9FC"/>
          </a:solidFill>
          <a:ln w="10160">
            <a:solidFill>
              <a:srgbClr val="3868A6">
                <a:alpha val="95000"/>
              </a:srgbClr>
            </a:solidFill>
            <a:prstDash val="solid"/>
          </a:ln>
        </p:spPr>
      </p:sp>
      <p:pic>
        <p:nvPicPr>
          <p:cNvPr id="40" name="Image 8" descr="公式：V(u,v,w,\nu)=\iint\frac{I_{\rm app}(l,m,\nu)}{n}\, e^{+2\pi i[ul+vm+w(n-1)]}\,dl\,dm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451104" y="3849624"/>
            <a:ext cx="5227807" cy="475488"/>
          </a:xfrm>
          <a:prstGeom prst="rect">
            <a:avLst/>
          </a:prstGeom>
        </p:spPr>
      </p:pic>
      <p:sp>
        <p:nvSpPr>
          <p:cNvPr id="41" name="Shape 30"/>
          <p:cNvSpPr/>
          <p:nvPr/>
        </p:nvSpPr>
        <p:spPr>
          <a:xfrm>
            <a:off x="4791456" y="4599432"/>
            <a:ext cx="2103120" cy="658368"/>
          </a:xfrm>
          <a:prstGeom prst="roundRect">
            <a:avLst>
              <a:gd name="adj" fmla="val 11111"/>
            </a:avLst>
          </a:prstGeom>
          <a:solidFill>
            <a:srgbClr val="EBE9FA"/>
          </a:solidFill>
          <a:ln w="10160">
            <a:solidFill>
              <a:srgbClr val="5B55C7">
                <a:alpha val="95000"/>
              </a:srgbClr>
            </a:solidFill>
            <a:prstDash val="solid"/>
          </a:ln>
        </p:spPr>
      </p:sp>
      <p:pic>
        <p:nvPicPr>
          <p:cNvPr id="42" name="Image 9" descr="公式：1/n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687174" y="4672584"/>
            <a:ext cx="311683" cy="210312"/>
          </a:xfrm>
          <a:prstGeom prst="rect">
            <a:avLst/>
          </a:prstGeom>
        </p:spPr>
      </p:pic>
      <p:sp>
        <p:nvSpPr>
          <p:cNvPr id="43" name="Text 31"/>
          <p:cNvSpPr txBox="1"/>
          <p:nvPr/>
        </p:nvSpPr>
        <p:spPr>
          <a:xfrm>
            <a:off x="4882896" y="4956048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来自 dΩ 的坐标变换雅可比</a:t>
            </a:r>
            <a:endParaRPr lang="en-US" sz="820" dirty="0"/>
          </a:p>
        </p:txBody>
      </p:sp>
      <p:sp>
        <p:nvSpPr>
          <p:cNvPr id="44" name="Shape 32"/>
          <p:cNvSpPr/>
          <p:nvPr/>
        </p:nvSpPr>
        <p:spPr>
          <a:xfrm>
            <a:off x="7004304" y="4599432"/>
            <a:ext cx="2103120" cy="658368"/>
          </a:xfrm>
          <a:prstGeom prst="roundRect">
            <a:avLst>
              <a:gd name="adj" fmla="val 11111"/>
            </a:avLst>
          </a:prstGeom>
          <a:solidFill>
            <a:srgbClr val="FCEAD9"/>
          </a:solidFill>
          <a:ln w="10160">
            <a:solidFill>
              <a:srgbClr val="E27A24">
                <a:alpha val="95000"/>
              </a:srgbClr>
            </a:solidFill>
            <a:prstDash val="solid"/>
          </a:ln>
        </p:spPr>
      </p:sp>
      <p:pic>
        <p:nvPicPr>
          <p:cNvPr id="45" name="Image 10" descr="公式：w(n-1)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665297" y="4672584"/>
            <a:ext cx="781134" cy="210312"/>
          </a:xfrm>
          <a:prstGeom prst="rect">
            <a:avLst/>
          </a:prstGeom>
        </p:spPr>
      </p:pic>
      <p:sp>
        <p:nvSpPr>
          <p:cNvPr id="46" name="Text 33"/>
          <p:cNvSpPr txBox="1"/>
          <p:nvPr/>
        </p:nvSpPr>
        <p:spPr>
          <a:xfrm>
            <a:off x="7095744" y="4956048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相位中心延迟移除后的残余</a:t>
            </a:r>
            <a:endParaRPr lang="en-US" sz="820" dirty="0"/>
          </a:p>
        </p:txBody>
      </p:sp>
      <p:sp>
        <p:nvSpPr>
          <p:cNvPr id="47" name="Shape 34"/>
          <p:cNvSpPr/>
          <p:nvPr/>
        </p:nvSpPr>
        <p:spPr>
          <a:xfrm>
            <a:off x="9217152" y="4599432"/>
            <a:ext cx="2103120" cy="658368"/>
          </a:xfrm>
          <a:prstGeom prst="roundRect">
            <a:avLst>
              <a:gd name="adj" fmla="val 11111"/>
            </a:avLst>
          </a:prstGeom>
          <a:solidFill>
            <a:srgbClr val="DDF1F1"/>
          </a:solidFill>
          <a:ln w="10160">
            <a:solidFill>
              <a:srgbClr val="0B7A83">
                <a:alpha val="95000"/>
              </a:srgbClr>
            </a:solidFill>
            <a:prstDash val="solid"/>
          </a:ln>
        </p:spPr>
      </p:sp>
      <p:pic>
        <p:nvPicPr>
          <p:cNvPr id="48" name="Image 11" descr="公式：n=n(l,m)">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761524" y="4672584"/>
            <a:ext cx="1014376" cy="210312"/>
          </a:xfrm>
          <a:prstGeom prst="rect">
            <a:avLst/>
          </a:prstGeom>
        </p:spPr>
      </p:pic>
      <p:sp>
        <p:nvSpPr>
          <p:cNvPr id="49" name="Text 35"/>
          <p:cNvSpPr txBox="1"/>
          <p:nvPr/>
        </p:nvSpPr>
        <p:spPr>
          <a:xfrm>
            <a:off x="9308592" y="4956048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不是第三个独立天空坐标</a:t>
            </a:r>
            <a:endParaRPr lang="en-US" sz="820" dirty="0"/>
          </a:p>
        </p:txBody>
      </p:sp>
      <p:sp>
        <p:nvSpPr>
          <p:cNvPr id="50" name="Shape 36"/>
          <p:cNvSpPr/>
          <p:nvPr/>
        </p:nvSpPr>
        <p:spPr>
          <a:xfrm>
            <a:off x="4791456" y="5413248"/>
            <a:ext cx="6547104" cy="457200"/>
          </a:xfrm>
          <a:prstGeom prst="roundRect">
            <a:avLst>
              <a:gd name="adj" fmla="val 16000"/>
            </a:avLst>
          </a:prstGeom>
          <a:solidFill>
            <a:srgbClr val="E6EEF8"/>
          </a:solidFill>
          <a:ln w="10160">
            <a:solidFill>
              <a:srgbClr val="B8D4EA">
                <a:alpha val="95000"/>
              </a:srgbClr>
            </a:solidFill>
            <a:prstDash val="solid"/>
          </a:ln>
        </p:spPr>
      </p:sp>
      <p:sp>
        <p:nvSpPr>
          <p:cNvPr id="51" name="Text 37"/>
          <p:cNvSpPr txBox="1"/>
          <p:nvPr/>
        </p:nvSpPr>
        <p:spPr>
          <a:xfrm>
            <a:off x="5010912" y="5522976"/>
            <a:ext cx="6108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6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天空仍是二维单位球面；频率依赖保留在 I_app 与以波长计的 uvw 中。</a:t>
            </a:r>
            <a:endParaRPr lang="en-US" sz="9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3868A6"/>
          </a:solidFill>
          <a:ln w="12700">
            <a:solidFill>
              <a:srgbClr val="3868A6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二 · 从采样到脏图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05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从教学阵列到二维 uv 轨迹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地面基线固定，但它在源方向坐标系中的投影会随时角改变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02920" y="1234440"/>
            <a:ext cx="11137392" cy="5001768"/>
          </a:xfrm>
          <a:prstGeom prst="roundRect">
            <a:avLst>
              <a:gd name="adj" fmla="val 1463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</p:spPr>
      </p:sp>
      <p:pic>
        <p:nvPicPr>
          <p:cNvPr id="10" name="Image 0" descr="教学阵列布局、单时刻uv采样和六小时uv轨迹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496" y="1959908"/>
            <a:ext cx="11064240" cy="3550832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859536" y="1408176"/>
            <a:ext cx="3017520" cy="292608"/>
          </a:xfrm>
          <a:prstGeom prst="roundRect">
            <a:avLst>
              <a:gd name="adj" fmla="val 50000"/>
            </a:avLst>
          </a:prstGeom>
          <a:solidFill>
            <a:srgbClr val="EAF1F9"/>
          </a:solidFill>
          <a:ln w="12700">
            <a:solidFill>
              <a:srgbClr val="EAF1F9">
                <a:alpha val="0"/>
              </a:srgbClr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914400" y="1440180"/>
            <a:ext cx="2907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19 天线教学布局｜非 VLA、非 SKA 实际阵列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859536" y="5614416"/>
            <a:ext cx="10479024" cy="566928"/>
          </a:xfrm>
          <a:prstGeom prst="roundRect">
            <a:avLst>
              <a:gd name="adj" fmla="val 12903"/>
            </a:avLst>
          </a:prstGeom>
          <a:solidFill>
            <a:srgbClr val="F2F7FC"/>
          </a:solidFill>
          <a:ln w="10160">
            <a:solidFill>
              <a:srgbClr val="C7D9EB">
                <a:alpha val="95000"/>
              </a:srgbClr>
            </a:solidFill>
            <a:prstDash val="solid"/>
          </a:ln>
        </p:spPr>
      </p:sp>
      <p:pic>
        <p:nvPicPr>
          <p:cNvPr id="14" name="Image 1" descr="公式：\mathbf u_{pq}(t,\nu)\equiv(u,v,w)^{\mathsf T}=\frac{1}{\lambda}\,\mathbf R\!\left[H(t),\delta\right]\mathbf b_{pq}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88030" y="5678424"/>
            <a:ext cx="3095556" cy="365760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5065776" y="5715000"/>
            <a:ext cx="5961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A223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H(t) 随地球自转变化 → 同一地面基线扫出 uv 轨迹；频率还会通过 1/λ 改变轨迹尺度。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3868A6"/>
          </a:solidFill>
          <a:ln w="12700">
            <a:solidFill>
              <a:srgbClr val="3868A6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二 · 从采样到脏图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06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采样、dirty beam 与 dirty image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加权采样函数的逆变换给出 dirty beam；表观天空与它卷积形成 dirty image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11480" y="1225296"/>
            <a:ext cx="7452360" cy="4965192"/>
          </a:xfrm>
          <a:prstGeom prst="roundRect">
            <a:avLst>
              <a:gd name="adj" fmla="val 1473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</p:spPr>
      </p:sp>
      <p:pic>
        <p:nvPicPr>
          <p:cNvPr id="10" name="Image 0" descr="表观天空、加权uv采样、dirty beam与dirty image的二乘二比较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9983" y="1261872"/>
            <a:ext cx="5735354" cy="4892040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8028432" y="1371600"/>
            <a:ext cx="3602736" cy="4590288"/>
          </a:xfrm>
          <a:prstGeom prst="roundRect">
            <a:avLst>
              <a:gd name="adj" fmla="val 2030"/>
            </a:avLst>
          </a:prstGeom>
          <a:solidFill>
            <a:srgbClr val="FFFFFF"/>
          </a:solidFill>
          <a:ln w="12700">
            <a:solidFill>
              <a:srgbClr val="3868A6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2" name="Text 9"/>
          <p:cNvSpPr txBox="1"/>
          <p:nvPr/>
        </p:nvSpPr>
        <p:spPr>
          <a:xfrm>
            <a:off x="8339328" y="1627632"/>
            <a:ext cx="29809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基本关系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321040" y="2103120"/>
            <a:ext cx="3017520" cy="548640"/>
          </a:xfrm>
          <a:prstGeom prst="roundRect">
            <a:avLst>
              <a:gd name="adj" fmla="val 13333"/>
            </a:avLst>
          </a:prstGeom>
          <a:solidFill>
            <a:srgbClr val="E6EEF8"/>
          </a:solidFill>
          <a:ln w="10160">
            <a:solidFill>
              <a:srgbClr val="C7D9EB">
                <a:alpha val="95000"/>
              </a:srgbClr>
            </a:solidFill>
            <a:prstDash val="solid"/>
          </a:ln>
        </p:spPr>
      </p:sp>
      <p:pic>
        <p:nvPicPr>
          <p:cNvPr id="14" name="Image 1" descr="公式：S_W=\sum_k w_k^{\rm img}\,\delta_k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26430" y="2203704"/>
            <a:ext cx="1206739" cy="347472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8321040" y="2907792"/>
            <a:ext cx="3017520" cy="548640"/>
          </a:xfrm>
          <a:prstGeom prst="roundRect">
            <a:avLst>
              <a:gd name="adj" fmla="val 13333"/>
            </a:avLst>
          </a:prstGeom>
          <a:solidFill>
            <a:srgbClr val="EBE9FA"/>
          </a:solidFill>
          <a:ln w="10160">
            <a:solidFill>
              <a:srgbClr val="D4CEF5">
                <a:alpha val="95000"/>
              </a:srgbClr>
            </a:solidFill>
            <a:prstDash val="solid"/>
          </a:ln>
        </p:spPr>
      </p:sp>
      <p:pic>
        <p:nvPicPr>
          <p:cNvPr id="16" name="Image 2" descr="公式：B_D=\mathcal{F}^{-1}\!\{S_W\}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59039" y="3008376"/>
            <a:ext cx="2141522" cy="347472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8193024" y="3712464"/>
            <a:ext cx="3273552" cy="603504"/>
          </a:xfrm>
          <a:prstGeom prst="roundRect">
            <a:avLst>
              <a:gd name="adj" fmla="val 12121"/>
            </a:avLst>
          </a:prstGeom>
          <a:solidFill>
            <a:srgbClr val="FCEAD9"/>
          </a:solidFill>
          <a:ln w="10160">
            <a:solidFill>
              <a:srgbClr val="F0C599">
                <a:alpha val="95000"/>
              </a:srgbClr>
            </a:solidFill>
            <a:prstDash val="solid"/>
          </a:ln>
        </p:spPr>
      </p:sp>
      <p:pic>
        <p:nvPicPr>
          <p:cNvPr id="18" name="Image 3" descr="公式：I_D=B_D\ast I_{\rm app}+N_D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75904" y="3863004"/>
            <a:ext cx="2907792" cy="302425"/>
          </a:xfrm>
          <a:prstGeom prst="rect">
            <a:avLst/>
          </a:prstGeom>
        </p:spPr>
      </p:pic>
      <p:sp>
        <p:nvSpPr>
          <p:cNvPr id="19" name="Text 13"/>
          <p:cNvSpPr txBox="1"/>
          <p:nvPr/>
        </p:nvSpPr>
        <p:spPr>
          <a:xfrm>
            <a:off x="8321040" y="4590288"/>
            <a:ext cx="301752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换时间或频率子集，综合 PSF 会改变；</a:t>
            </a:r>
            <a:endParaRPr lang="en-US" sz="1080" dirty="0"/>
          </a:p>
          <a:p>
            <a:pPr algn="ctr" indent="0" marL="0">
              <a:buNone/>
            </a:pPr>
            <a:r>
              <a:rPr lang="en-US" sz="108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 项或方向相关 beam 显著时，点源响应还会随天空位置变化。</a:t>
            </a:r>
            <a:endParaRPr lang="en-US" sz="10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3868A6"/>
          </a:solidFill>
          <a:ln w="12700">
            <a:solidFill>
              <a:srgbClr val="3868A6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二 · 从采样到脏图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07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直接求和与 gridding + FFT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两种方法实现同一逆变换；主要差别在计算量和数值实现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02920" y="1353312"/>
            <a:ext cx="5449824" cy="4462272"/>
          </a:xfrm>
          <a:prstGeom prst="roundRect">
            <a:avLst>
              <a:gd name="adj" fmla="val 1639"/>
            </a:avLst>
          </a:prstGeom>
          <a:solidFill>
            <a:srgbClr val="FFFFFF"/>
          </a:solidFill>
          <a:ln w="13970">
            <a:solidFill>
              <a:srgbClr val="3868A6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0" name="Text 8"/>
          <p:cNvSpPr txBox="1"/>
          <p:nvPr/>
        </p:nvSpPr>
        <p:spPr>
          <a:xfrm>
            <a:off x="795528" y="1609344"/>
            <a:ext cx="48646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直接求和（NUDFT / DFT）</a:t>
            </a:r>
            <a:endParaRPr lang="en-US" sz="1900" dirty="0"/>
          </a:p>
        </p:txBody>
      </p:sp>
      <p:sp>
        <p:nvSpPr>
          <p:cNvPr id="11" name="Shape 9"/>
          <p:cNvSpPr/>
          <p:nvPr/>
        </p:nvSpPr>
        <p:spPr>
          <a:xfrm>
            <a:off x="804672" y="2103120"/>
            <a:ext cx="4846320" cy="768096"/>
          </a:xfrm>
          <a:prstGeom prst="roundRect">
            <a:avLst>
              <a:gd name="adj" fmla="val 9524"/>
            </a:avLst>
          </a:prstGeom>
          <a:solidFill>
            <a:srgbClr val="E6EEF8"/>
          </a:solidFill>
          <a:ln w="10160">
            <a:solidFill>
              <a:srgbClr val="C7D9EB">
                <a:alpha val="95000"/>
              </a:srgbClr>
            </a:solidFill>
            <a:prstDash val="solid"/>
          </a:ln>
        </p:spPr>
      </p:sp>
      <p:pic>
        <p:nvPicPr>
          <p:cNvPr id="12" name="Image 0" descr="公式：I_D(l,m)=\frac{1}{\sum_k w_k^{\rm img}}\sum_k w_k^{\rm img}V_k\,e^{-2\pi i(u_kl+v_km)}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21839" y="2258568"/>
            <a:ext cx="3611985" cy="45720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896112" y="3163824"/>
            <a:ext cx="46451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87198" indent="-187198">
              <a:buSzPct val="100000"/>
              <a:buChar char="•"/>
            </a:pPr>
            <a:r>
              <a:rPr lang="en-US" sz="134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不要求 visibility 位于规则 uv 网格</a:t>
            </a:r>
            <a:endParaRPr lang="en-US" sz="1340" dirty="0"/>
          </a:p>
        </p:txBody>
      </p:sp>
      <p:sp>
        <p:nvSpPr>
          <p:cNvPr id="14" name="Text 11"/>
          <p:cNvSpPr/>
          <p:nvPr/>
        </p:nvSpPr>
        <p:spPr>
          <a:xfrm>
            <a:off x="896112" y="3621024"/>
            <a:ext cx="46451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87198" indent="-187198">
              <a:buSzPct val="100000"/>
              <a:buChar char="•"/>
            </a:pPr>
            <a:r>
              <a:rPr lang="en-US" sz="134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数学关系直接；每个像元都遍历全部样本</a:t>
            </a:r>
            <a:endParaRPr lang="en-US" sz="1340" dirty="0"/>
          </a:p>
        </p:txBody>
      </p:sp>
      <p:sp>
        <p:nvSpPr>
          <p:cNvPr id="15" name="Text 12"/>
          <p:cNvSpPr/>
          <p:nvPr/>
        </p:nvSpPr>
        <p:spPr>
          <a:xfrm>
            <a:off x="896112" y="4078224"/>
            <a:ext cx="46451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87198" indent="-187198">
              <a:buSzPct val="100000"/>
              <a:buChar char="•"/>
            </a:pPr>
            <a:r>
              <a:rPr lang="en-US" sz="134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适合少量方向或稀疏模型的 prediction</a:t>
            </a:r>
            <a:endParaRPr lang="en-US" sz="1340" dirty="0"/>
          </a:p>
        </p:txBody>
      </p:sp>
      <p:sp>
        <p:nvSpPr>
          <p:cNvPr id="16" name="Shape 13"/>
          <p:cNvSpPr/>
          <p:nvPr/>
        </p:nvSpPr>
        <p:spPr>
          <a:xfrm>
            <a:off x="1353312" y="4937760"/>
            <a:ext cx="3767328" cy="438912"/>
          </a:xfrm>
          <a:prstGeom prst="roundRect">
            <a:avLst>
              <a:gd name="adj" fmla="val 16667"/>
            </a:avLst>
          </a:prstGeom>
          <a:solidFill>
            <a:srgbClr val="EFF4F8"/>
          </a:solidFill>
          <a:ln w="10160">
            <a:solidFill>
              <a:srgbClr val="D6E0E7">
                <a:alpha val="95000"/>
              </a:srgbClr>
            </a:solidFill>
            <a:prstDash val="solid"/>
          </a:ln>
        </p:spPr>
      </p:sp>
      <p:pic>
        <p:nvPicPr>
          <p:cNvPr id="17" name="Image 1" descr="公式：\mathcal O(N_{\rm vis}N_{\rm pix})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02027" y="5010912"/>
            <a:ext cx="1469898" cy="292608"/>
          </a:xfrm>
          <a:prstGeom prst="rect">
            <a:avLst/>
          </a:prstGeom>
        </p:spPr>
      </p:pic>
      <p:sp>
        <p:nvSpPr>
          <p:cNvPr id="18" name="Shape 14"/>
          <p:cNvSpPr/>
          <p:nvPr/>
        </p:nvSpPr>
        <p:spPr>
          <a:xfrm>
            <a:off x="6236208" y="1353312"/>
            <a:ext cx="5449824" cy="4462272"/>
          </a:xfrm>
          <a:prstGeom prst="roundRect">
            <a:avLst>
              <a:gd name="adj" fmla="val 1639"/>
            </a:avLst>
          </a:prstGeom>
          <a:solidFill>
            <a:srgbClr val="FFFFFF"/>
          </a:solidFill>
          <a:ln w="13970">
            <a:solidFill>
              <a:srgbClr val="5B55C7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9" name="Text 15"/>
          <p:cNvSpPr txBox="1"/>
          <p:nvPr/>
        </p:nvSpPr>
        <p:spPr>
          <a:xfrm>
            <a:off x="6528816" y="1609344"/>
            <a:ext cx="48646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生产成像：gridding + FFT</a:t>
            </a:r>
            <a:endParaRPr lang="en-US" sz="1900" dirty="0"/>
          </a:p>
        </p:txBody>
      </p:sp>
      <p:sp>
        <p:nvSpPr>
          <p:cNvPr id="20" name="Shape 16"/>
          <p:cNvSpPr/>
          <p:nvPr/>
        </p:nvSpPr>
        <p:spPr>
          <a:xfrm>
            <a:off x="6510528" y="2212848"/>
            <a:ext cx="1078992" cy="749808"/>
          </a:xfrm>
          <a:prstGeom prst="roundRect">
            <a:avLst>
              <a:gd name="adj" fmla="val 9756"/>
            </a:avLst>
          </a:prstGeom>
          <a:solidFill>
            <a:srgbClr val="E6EEF8"/>
          </a:solidFill>
          <a:ln w="12700">
            <a:solidFill>
              <a:srgbClr val="3868A6">
                <a:alpha val="95000"/>
              </a:srgbClr>
            </a:solidFill>
            <a:prstDash val="solid"/>
          </a:ln>
        </p:spPr>
      </p:sp>
      <p:sp>
        <p:nvSpPr>
          <p:cNvPr id="21" name="Text 17"/>
          <p:cNvSpPr txBox="1"/>
          <p:nvPr/>
        </p:nvSpPr>
        <p:spPr>
          <a:xfrm>
            <a:off x="6574536" y="2350008"/>
            <a:ext cx="9509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7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不规则</a:t>
            </a:r>
            <a:endParaRPr lang="en-US" sz="1170" dirty="0"/>
          </a:p>
          <a:p>
            <a:pPr algn="ctr" indent="0" marL="0">
              <a:buNone/>
            </a:pPr>
            <a:r>
              <a:rPr lang="en-US" sz="117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visibility</a:t>
            </a:r>
            <a:endParaRPr lang="en-US" sz="1170" dirty="0"/>
          </a:p>
        </p:txBody>
      </p:sp>
      <p:sp>
        <p:nvSpPr>
          <p:cNvPr id="22" name="Shape 18"/>
          <p:cNvSpPr/>
          <p:nvPr/>
        </p:nvSpPr>
        <p:spPr>
          <a:xfrm>
            <a:off x="7680960" y="2587752"/>
            <a:ext cx="210312" cy="329184"/>
          </a:xfrm>
          <a:prstGeom prst="chevron">
            <a:avLst/>
          </a:prstGeom>
          <a:solidFill>
            <a:srgbClr val="AAB1C6">
              <a:alpha val="92000"/>
            </a:srgbClr>
          </a:solidFill>
          <a:ln w="12700">
            <a:solidFill>
              <a:srgbClr val="AAB1C6">
                <a:alpha val="0"/>
              </a:srgbClr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7982712" y="2212848"/>
            <a:ext cx="1225296" cy="749808"/>
          </a:xfrm>
          <a:prstGeom prst="roundRect">
            <a:avLst>
              <a:gd name="adj" fmla="val 9756"/>
            </a:avLst>
          </a:prstGeom>
          <a:solidFill>
            <a:srgbClr val="EBE9FA"/>
          </a:solidFill>
          <a:ln w="12700">
            <a:solidFill>
              <a:srgbClr val="5B55C7">
                <a:alpha val="95000"/>
              </a:srgbClr>
            </a:solidFill>
            <a:prstDash val="solid"/>
          </a:ln>
        </p:spPr>
      </p:sp>
      <p:sp>
        <p:nvSpPr>
          <p:cNvPr id="24" name="Text 20"/>
          <p:cNvSpPr txBox="1"/>
          <p:nvPr/>
        </p:nvSpPr>
        <p:spPr>
          <a:xfrm>
            <a:off x="8046720" y="2350008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7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卷积到</a:t>
            </a:r>
            <a:endParaRPr lang="en-US" sz="1170" dirty="0"/>
          </a:p>
          <a:p>
            <a:pPr algn="ctr" indent="0" marL="0">
              <a:buNone/>
            </a:pPr>
            <a:r>
              <a:rPr lang="en-US" sz="117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uv 网格</a:t>
            </a:r>
            <a:endParaRPr lang="en-US" sz="1170" dirty="0"/>
          </a:p>
        </p:txBody>
      </p:sp>
      <p:sp>
        <p:nvSpPr>
          <p:cNvPr id="25" name="Shape 21"/>
          <p:cNvSpPr/>
          <p:nvPr/>
        </p:nvSpPr>
        <p:spPr>
          <a:xfrm>
            <a:off x="9299448" y="2587752"/>
            <a:ext cx="219456" cy="329184"/>
          </a:xfrm>
          <a:prstGeom prst="chevron">
            <a:avLst/>
          </a:prstGeom>
          <a:solidFill>
            <a:srgbClr val="AAB1C6">
              <a:alpha val="92000"/>
            </a:srgbClr>
          </a:solidFill>
          <a:ln w="12700">
            <a:solidFill>
              <a:srgbClr val="AAB1C6">
                <a:alpha val="0"/>
              </a:srgbClr>
            </a:solidFill>
            <a:prstDash val="solid"/>
          </a:ln>
        </p:spPr>
      </p:sp>
      <p:sp>
        <p:nvSpPr>
          <p:cNvPr id="26" name="Shape 22"/>
          <p:cNvSpPr/>
          <p:nvPr/>
        </p:nvSpPr>
        <p:spPr>
          <a:xfrm>
            <a:off x="9610344" y="2212848"/>
            <a:ext cx="713232" cy="749808"/>
          </a:xfrm>
          <a:prstGeom prst="roundRect">
            <a:avLst>
              <a:gd name="adj" fmla="val 10256"/>
            </a:avLst>
          </a:prstGeom>
          <a:solidFill>
            <a:srgbClr val="FCEAD9"/>
          </a:solidFill>
          <a:ln w="12700">
            <a:solidFill>
              <a:srgbClr val="E27A24">
                <a:alpha val="95000"/>
              </a:srgbClr>
            </a:solidFill>
            <a:prstDash val="solid"/>
          </a:ln>
        </p:spPr>
      </p:sp>
      <p:sp>
        <p:nvSpPr>
          <p:cNvPr id="27" name="Text 23"/>
          <p:cNvSpPr txBox="1"/>
          <p:nvPr/>
        </p:nvSpPr>
        <p:spPr>
          <a:xfrm>
            <a:off x="9674352" y="2350008"/>
            <a:ext cx="5852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E27A2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FFT</a:t>
            </a:r>
            <a:endParaRPr lang="en-US" sz="1450" dirty="0"/>
          </a:p>
        </p:txBody>
      </p:sp>
      <p:sp>
        <p:nvSpPr>
          <p:cNvPr id="28" name="Shape 24"/>
          <p:cNvSpPr/>
          <p:nvPr/>
        </p:nvSpPr>
        <p:spPr>
          <a:xfrm>
            <a:off x="10415016" y="2587752"/>
            <a:ext cx="192024" cy="329184"/>
          </a:xfrm>
          <a:prstGeom prst="chevron">
            <a:avLst/>
          </a:prstGeom>
          <a:solidFill>
            <a:srgbClr val="AAB1C6">
              <a:alpha val="92000"/>
            </a:srgbClr>
          </a:solidFill>
          <a:ln w="12700">
            <a:solidFill>
              <a:srgbClr val="AAB1C6">
                <a:alpha val="0"/>
              </a:srgbClr>
            </a:solidFill>
            <a:prstDash val="solid"/>
          </a:ln>
        </p:spPr>
      </p:sp>
      <p:sp>
        <p:nvSpPr>
          <p:cNvPr id="29" name="Shape 25"/>
          <p:cNvSpPr/>
          <p:nvPr/>
        </p:nvSpPr>
        <p:spPr>
          <a:xfrm>
            <a:off x="10698480" y="2212848"/>
            <a:ext cx="713232" cy="749808"/>
          </a:xfrm>
          <a:prstGeom prst="roundRect">
            <a:avLst>
              <a:gd name="adj" fmla="val 10256"/>
            </a:avLst>
          </a:prstGeom>
          <a:solidFill>
            <a:srgbClr val="DDF1F1"/>
          </a:solidFill>
          <a:ln w="12700">
            <a:solidFill>
              <a:srgbClr val="0B7A83">
                <a:alpha val="95000"/>
              </a:srgbClr>
            </a:solidFill>
            <a:prstDash val="solid"/>
          </a:ln>
        </p:spPr>
      </p:sp>
      <p:sp>
        <p:nvSpPr>
          <p:cNvPr id="30" name="Text 26"/>
          <p:cNvSpPr txBox="1"/>
          <p:nvPr/>
        </p:nvSpPr>
        <p:spPr>
          <a:xfrm>
            <a:off x="10762488" y="2350008"/>
            <a:ext cx="5852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7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dirty</a:t>
            </a:r>
            <a:endParaRPr lang="en-US" sz="1170" dirty="0"/>
          </a:p>
          <a:p>
            <a:pPr algn="ctr" indent="0" marL="0">
              <a:buNone/>
            </a:pPr>
            <a:r>
              <a:rPr lang="en-US" sz="117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/ PSF</a:t>
            </a:r>
            <a:endParaRPr lang="en-US" sz="1170" dirty="0"/>
          </a:p>
        </p:txBody>
      </p:sp>
      <p:sp>
        <p:nvSpPr>
          <p:cNvPr id="31" name="Text 27"/>
          <p:cNvSpPr/>
          <p:nvPr/>
        </p:nvSpPr>
        <p:spPr>
          <a:xfrm>
            <a:off x="6601968" y="3310128"/>
            <a:ext cx="459028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87198" indent="-187198">
              <a:buSzPct val="100000"/>
              <a:buChar char="•"/>
            </a:pPr>
            <a:r>
              <a:rPr lang="en-US" sz="134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卷积核控制重采样误差与混叠</a:t>
            </a:r>
            <a:endParaRPr lang="en-US" sz="1340" dirty="0"/>
          </a:p>
        </p:txBody>
      </p:sp>
      <p:sp>
        <p:nvSpPr>
          <p:cNvPr id="32" name="Text 28"/>
          <p:cNvSpPr/>
          <p:nvPr/>
        </p:nvSpPr>
        <p:spPr>
          <a:xfrm>
            <a:off x="6601968" y="3749040"/>
            <a:ext cx="459028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87198" indent="-187198">
              <a:buSzPct val="100000"/>
              <a:buChar char="•"/>
            </a:pPr>
            <a:r>
              <a:rPr lang="en-US" sz="134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权重在 FFT 之前进入网格</a:t>
            </a:r>
            <a:endParaRPr lang="en-US" sz="1340" dirty="0"/>
          </a:p>
        </p:txBody>
      </p:sp>
      <p:sp>
        <p:nvSpPr>
          <p:cNvPr id="33" name="Text 29"/>
          <p:cNvSpPr/>
          <p:nvPr/>
        </p:nvSpPr>
        <p:spPr>
          <a:xfrm>
            <a:off x="6601968" y="4187952"/>
            <a:ext cx="459028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87198" indent="-187198">
              <a:buSzPct val="100000"/>
              <a:buChar char="•"/>
            </a:pPr>
            <a:r>
              <a:rPr lang="en-US" sz="134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低频和中频大规模成像都常用这一路线</a:t>
            </a:r>
            <a:endParaRPr lang="en-US" sz="1340" dirty="0"/>
          </a:p>
        </p:txBody>
      </p:sp>
      <p:sp>
        <p:nvSpPr>
          <p:cNvPr id="34" name="Shape 30"/>
          <p:cNvSpPr/>
          <p:nvPr/>
        </p:nvSpPr>
        <p:spPr>
          <a:xfrm>
            <a:off x="7040880" y="4937760"/>
            <a:ext cx="3822192" cy="438912"/>
          </a:xfrm>
          <a:prstGeom prst="roundRect">
            <a:avLst>
              <a:gd name="adj" fmla="val 16667"/>
            </a:avLst>
          </a:prstGeom>
          <a:solidFill>
            <a:srgbClr val="F3F1FC"/>
          </a:solidFill>
          <a:ln w="10160">
            <a:solidFill>
              <a:srgbClr val="D4CEF5">
                <a:alpha val="95000"/>
              </a:srgbClr>
            </a:solidFill>
            <a:prstDash val="solid"/>
          </a:ln>
        </p:spPr>
      </p:sp>
      <p:pic>
        <p:nvPicPr>
          <p:cNvPr id="35" name="Image 2" descr="公式：\mathcal O(J^2N_{\rm vis}+N_{\rm pix}\log N_{\rm pix})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57273" y="5010912"/>
            <a:ext cx="2789407" cy="292608"/>
          </a:xfrm>
          <a:prstGeom prst="rect">
            <a:avLst/>
          </a:prstGeom>
        </p:spPr>
      </p:pic>
      <p:sp>
        <p:nvSpPr>
          <p:cNvPr id="36" name="Shape 31"/>
          <p:cNvSpPr/>
          <p:nvPr/>
        </p:nvSpPr>
        <p:spPr>
          <a:xfrm>
            <a:off x="1170432" y="5961888"/>
            <a:ext cx="9857232" cy="384048"/>
          </a:xfrm>
          <a:prstGeom prst="roundRect">
            <a:avLst>
              <a:gd name="adj" fmla="val 19048"/>
            </a:avLst>
          </a:prstGeom>
          <a:solidFill>
            <a:srgbClr val="F7F8FA"/>
          </a:solidFill>
          <a:ln w="10160">
            <a:solidFill>
              <a:srgbClr val="D9E0E5">
                <a:alpha val="95000"/>
              </a:srgbClr>
            </a:solidFill>
            <a:prstDash val="solid"/>
          </a:ln>
        </p:spPr>
      </p:sp>
      <p:sp>
        <p:nvSpPr>
          <p:cNvPr id="37" name="Text 32"/>
          <p:cNvSpPr txBox="1"/>
          <p:nvPr/>
        </p:nvSpPr>
        <p:spPr>
          <a:xfrm>
            <a:off x="1389888" y="6053328"/>
            <a:ext cx="9418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常见实现包括 WSClean、CASA 和 SKA SDP / ducc0；软件不同，基本计算路线一致。</a:t>
            </a:r>
            <a:endParaRPr lang="en-US" sz="10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55C7"/>
          </a:solidFill>
          <a:ln w="12700">
            <a:solidFill>
              <a:srgbClr val="5B55C7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三 · 网格化与加权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08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从不规则 visibility 到规则 uv 网格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核系数决定样本分到哪些格点；成像权重决定每个样本贡献多大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66928" y="1280160"/>
            <a:ext cx="8339328" cy="4160520"/>
          </a:xfrm>
          <a:prstGeom prst="roundRect">
            <a:avLst>
              <a:gd name="adj" fmla="val 1758"/>
            </a:avLst>
          </a:prstGeom>
          <a:solidFill>
            <a:srgbClr val="FFFFFF"/>
          </a:solidFill>
          <a:ln w="10160">
            <a:solidFill>
              <a:srgbClr val="D8E0E7">
                <a:alpha val="95000"/>
              </a:srgbClr>
            </a:solidFill>
            <a:prstDash val="solid"/>
          </a:ln>
        </p:spPr>
      </p:sp>
      <p:pic>
        <p:nvPicPr>
          <p:cNvPr id="10" name="Image 0" descr="完整六小时不规则uv样本与卷积后的Briggs权重网格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504" y="1405581"/>
            <a:ext cx="8266176" cy="3909678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9125712" y="1627632"/>
            <a:ext cx="2395728" cy="3858768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10160">
            <a:solidFill>
              <a:srgbClr val="5B55C7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2" name="Text 9"/>
          <p:cNvSpPr txBox="1"/>
          <p:nvPr/>
        </p:nvSpPr>
        <p:spPr>
          <a:xfrm>
            <a:off x="9290304" y="1865376"/>
            <a:ext cx="20665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2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公式中的量</a:t>
            </a:r>
            <a:endParaRPr lang="en-US" sz="1620" dirty="0"/>
          </a:p>
        </p:txBody>
      </p:sp>
      <p:pic>
        <p:nvPicPr>
          <p:cNvPr id="13" name="Image 1" descr="公式：V_k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30164" y="2340864"/>
            <a:ext cx="342073" cy="310896"/>
          </a:xfrm>
          <a:prstGeom prst="rect">
            <a:avLst/>
          </a:prstGeom>
        </p:spPr>
      </p:pic>
      <p:sp>
        <p:nvSpPr>
          <p:cNvPr id="14" name="Text 10"/>
          <p:cNvSpPr txBox="1"/>
          <p:nvPr/>
        </p:nvSpPr>
        <p:spPr>
          <a:xfrm>
            <a:off x="10040112" y="2322576"/>
            <a:ext cx="12618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已标定的复 visibility</a:t>
            </a:r>
            <a:endParaRPr lang="en-US" sz="920" dirty="0"/>
          </a:p>
          <a:p>
            <a:pPr algn="l" indent="0" marL="0">
              <a:buNone/>
            </a:pPr>
            <a:r>
              <a:rPr lang="en-US" sz="9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（尚未格点化）</a:t>
            </a:r>
            <a:endParaRPr lang="en-US" sz="920" dirty="0"/>
          </a:p>
        </p:txBody>
      </p:sp>
      <p:pic>
        <p:nvPicPr>
          <p:cNvPr id="15" name="Image 2" descr="公式：w_k^{\rm img}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57285" y="2907792"/>
            <a:ext cx="487830" cy="310896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10040112" y="2889504"/>
            <a:ext cx="12618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样本的总标量权重</a:t>
            </a:r>
            <a:endParaRPr lang="en-US" sz="920" dirty="0"/>
          </a:p>
          <a:p>
            <a:pPr algn="l" indent="0" marL="0">
              <a:buNone/>
            </a:pPr>
            <a:r>
              <a:rPr lang="en-US" sz="9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（统计 × 成像选择）</a:t>
            </a:r>
            <a:endParaRPr lang="en-US" sz="920" dirty="0"/>
          </a:p>
        </p:txBody>
      </p:sp>
      <p:pic>
        <p:nvPicPr>
          <p:cNvPr id="17" name="Image 3" descr="公式：C_{ij,k}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03584" y="3474720"/>
            <a:ext cx="595232" cy="310896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10040112" y="3456432"/>
            <a:ext cx="12618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gridder 核系数</a:t>
            </a:r>
            <a:endParaRPr lang="en-US" sz="920" dirty="0"/>
          </a:p>
          <a:p>
            <a:pPr algn="l" indent="0" marL="0">
              <a:buNone/>
            </a:pPr>
            <a:r>
              <a:rPr lang="en-US" sz="9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（核函数与亚格点位置）</a:t>
            </a:r>
            <a:endParaRPr lang="en-US" sz="920" dirty="0"/>
          </a:p>
        </p:txBody>
      </p:sp>
      <p:pic>
        <p:nvPicPr>
          <p:cNvPr id="19" name="Image 4" descr="公式：(i,j)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15658" y="4041648"/>
            <a:ext cx="571083" cy="310896"/>
          </a:xfrm>
          <a:prstGeom prst="rect">
            <a:avLst/>
          </a:prstGeom>
        </p:spPr>
      </p:pic>
      <p:sp>
        <p:nvSpPr>
          <p:cNvPr id="20" name="Text 13"/>
          <p:cNvSpPr txBox="1"/>
          <p:nvPr/>
        </p:nvSpPr>
        <p:spPr>
          <a:xfrm>
            <a:off x="10040112" y="4023360"/>
            <a:ext cx="12618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规则 uv 网格的</a:t>
            </a:r>
            <a:endParaRPr lang="en-US" sz="920" dirty="0"/>
          </a:p>
          <a:p>
            <a:pPr algn="l" indent="0" marL="0">
              <a:buNone/>
            </a:pPr>
            <a:r>
              <a:rPr lang="en-US" sz="92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单元索引</a:t>
            </a:r>
            <a:endParaRPr lang="en-US" sz="920" dirty="0"/>
          </a:p>
        </p:txBody>
      </p:sp>
      <p:sp>
        <p:nvSpPr>
          <p:cNvPr id="21" name="Shape 14"/>
          <p:cNvSpPr/>
          <p:nvPr/>
        </p:nvSpPr>
        <p:spPr>
          <a:xfrm>
            <a:off x="9244584" y="4736592"/>
            <a:ext cx="2157984" cy="347472"/>
          </a:xfrm>
          <a:prstGeom prst="roundRect">
            <a:avLst>
              <a:gd name="adj" fmla="val 21053"/>
            </a:avLst>
          </a:prstGeom>
          <a:solidFill>
            <a:srgbClr val="EBE9FA"/>
          </a:solidFill>
          <a:ln w="10160">
            <a:solidFill>
              <a:srgbClr val="D4CEF5">
                <a:alpha val="95000"/>
              </a:srgbClr>
            </a:solidFill>
            <a:prstDash val="solid"/>
          </a:ln>
        </p:spPr>
      </p:sp>
      <p:pic>
        <p:nvPicPr>
          <p:cNvPr id="22" name="Image 5" descr="公式：V_g[i,j]=\sum_k C_{ij,k}w_k^{\rm img}V_k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633897" y="4773168"/>
            <a:ext cx="1379357" cy="274320"/>
          </a:xfrm>
          <a:prstGeom prst="rect">
            <a:avLst/>
          </a:prstGeom>
        </p:spPr>
      </p:pic>
      <p:sp>
        <p:nvSpPr>
          <p:cNvPr id="23" name="Text 15"/>
          <p:cNvSpPr txBox="1"/>
          <p:nvPr/>
        </p:nvSpPr>
        <p:spPr>
          <a:xfrm>
            <a:off x="9418320" y="5129784"/>
            <a:ext cx="18105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6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IFFT：V_g → dirty image</a:t>
            </a:r>
            <a:endParaRPr lang="en-US" sz="960" dirty="0"/>
          </a:p>
          <a:p>
            <a:pPr algn="ctr" indent="0" marL="0">
              <a:buNone/>
            </a:pPr>
            <a:r>
              <a:rPr lang="en-US" sz="96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　　 W_g → PSF</a:t>
            </a:r>
            <a:endParaRPr lang="en-US" sz="960" dirty="0"/>
          </a:p>
        </p:txBody>
      </p:sp>
      <p:sp>
        <p:nvSpPr>
          <p:cNvPr id="24" name="Shape 16"/>
          <p:cNvSpPr/>
          <p:nvPr/>
        </p:nvSpPr>
        <p:spPr>
          <a:xfrm>
            <a:off x="1060704" y="5632704"/>
            <a:ext cx="3273552" cy="420624"/>
          </a:xfrm>
          <a:prstGeom prst="roundRect">
            <a:avLst>
              <a:gd name="adj" fmla="val 17391"/>
            </a:avLst>
          </a:prstGeom>
          <a:solidFill>
            <a:srgbClr val="FFF8EF"/>
          </a:solidFill>
          <a:ln w="10160">
            <a:solidFill>
              <a:srgbClr val="F0C599">
                <a:alpha val="95000"/>
              </a:srgbClr>
            </a:solidFill>
            <a:prstDash val="solid"/>
          </a:ln>
        </p:spPr>
      </p:sp>
      <p:pic>
        <p:nvPicPr>
          <p:cNvPr id="25" name="Image 6" descr="公式：S(u,v)=\sum_k\delta(u-u_k,\,v-v_k)">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57385" y="5705856"/>
            <a:ext cx="1680189" cy="274320"/>
          </a:xfrm>
          <a:prstGeom prst="rect">
            <a:avLst/>
          </a:prstGeom>
        </p:spPr>
      </p:pic>
      <p:sp>
        <p:nvSpPr>
          <p:cNvPr id="26" name="Shape 17"/>
          <p:cNvSpPr/>
          <p:nvPr/>
        </p:nvSpPr>
        <p:spPr>
          <a:xfrm>
            <a:off x="5065776" y="5632704"/>
            <a:ext cx="3584448" cy="420624"/>
          </a:xfrm>
          <a:prstGeom prst="roundRect">
            <a:avLst>
              <a:gd name="adj" fmla="val 17391"/>
            </a:avLst>
          </a:prstGeom>
          <a:solidFill>
            <a:srgbClr val="E6EEF8"/>
          </a:solidFill>
          <a:ln w="10160">
            <a:solidFill>
              <a:srgbClr val="C7D9EB">
                <a:alpha val="95000"/>
              </a:srgbClr>
            </a:solidFill>
            <a:prstDash val="solid"/>
          </a:ln>
        </p:spPr>
      </p:sp>
      <p:pic>
        <p:nvPicPr>
          <p:cNvPr id="27" name="Image 7" descr="公式：W_g[i,j]=\sum_k C_{ij,k}w_k^{\rm img}">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212473" y="5705856"/>
            <a:ext cx="1291053" cy="274320"/>
          </a:xfrm>
          <a:prstGeom prst="rect">
            <a:avLst/>
          </a:prstGeom>
        </p:spPr>
      </p:pic>
      <p:sp>
        <p:nvSpPr>
          <p:cNvPr id="28" name="Text 18"/>
          <p:cNvSpPr txBox="1"/>
          <p:nvPr/>
        </p:nvSpPr>
        <p:spPr>
          <a:xfrm>
            <a:off x="1078992" y="6117336"/>
            <a:ext cx="755294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9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同型天线且等噪声时，原始统计权重可以相同；uniform、Briggs 与 taper 仍会改变最终成像权重。</a:t>
            </a:r>
            <a:endParaRPr lang="en-US" sz="89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5B55C7"/>
          </a:solidFill>
          <a:ln w="12700">
            <a:solidFill>
              <a:srgbClr val="5B55C7">
                <a:alpha val="0"/>
              </a:srgbClr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438912" y="16459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三 · 网格化与加权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38912" y="6510528"/>
            <a:ext cx="11228832" cy="0"/>
          </a:xfrm>
          <a:prstGeom prst="line">
            <a:avLst/>
          </a:prstGeom>
          <a:noFill/>
          <a:ln w="8890">
            <a:solidFill>
              <a:srgbClr val="D8E0E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38912" y="6565392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射电干涉成像：从 visibility 到图像</a:t>
            </a:r>
            <a:endParaRPr lang="en-US" sz="750" dirty="0"/>
          </a:p>
        </p:txBody>
      </p:sp>
      <p:sp>
        <p:nvSpPr>
          <p:cNvPr id="6" name="Text 4"/>
          <p:cNvSpPr txBox="1"/>
          <p:nvPr/>
        </p:nvSpPr>
        <p:spPr>
          <a:xfrm>
            <a:off x="11064240" y="6547104"/>
            <a:ext cx="5669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09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475488" y="438912"/>
            <a:ext cx="11018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宽视场补充：w 项的三种处理思路</a:t>
            </a:r>
            <a:endParaRPr lang="en-US" sz="2700" dirty="0"/>
          </a:p>
        </p:txBody>
      </p:sp>
      <p:sp>
        <p:nvSpPr>
          <p:cNvPr id="8" name="Text 6"/>
          <p:cNvSpPr txBox="1"/>
          <p:nvPr/>
        </p:nvSpPr>
        <p:spPr>
          <a:xfrm>
            <a:off x="493776" y="923544"/>
            <a:ext cx="10789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这里只说明它们在 gridder 中做什么；算法与实现细节见每栏参考文献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1554480" y="1243584"/>
            <a:ext cx="9107424" cy="566928"/>
          </a:xfrm>
          <a:prstGeom prst="roundRect">
            <a:avLst>
              <a:gd name="adj" fmla="val 12903"/>
            </a:avLst>
          </a:prstGeom>
          <a:solidFill>
            <a:srgbClr val="EBE9FA"/>
          </a:solidFill>
          <a:ln w="10160">
            <a:solidFill>
              <a:srgbClr val="D4CEF5">
                <a:alpha val="95000"/>
              </a:srgbClr>
            </a:solidFill>
            <a:prstDash val="solid"/>
          </a:ln>
        </p:spPr>
      </p:sp>
      <p:pic>
        <p:nvPicPr>
          <p:cNvPr id="10" name="Image 0" descr="公式：n\simeq1-\frac{l^2+m^2}{2}\quad\Longrightarrow\quad\Delta\phi_w=2\pi w(n-1)\simeq-\pi w(l^2+m^2)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53617" y="1353312"/>
            <a:ext cx="4309150" cy="347472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502920" y="2048256"/>
            <a:ext cx="3401568" cy="3566160"/>
          </a:xfrm>
          <a:prstGeom prst="roundRect">
            <a:avLst>
              <a:gd name="adj" fmla="val 2151"/>
            </a:avLst>
          </a:prstGeom>
          <a:solidFill>
            <a:srgbClr val="FFFFFF"/>
          </a:solidFill>
          <a:ln w="13970">
            <a:solidFill>
              <a:srgbClr val="3868A6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502920" y="2048256"/>
            <a:ext cx="3401568" cy="530352"/>
          </a:xfrm>
          <a:prstGeom prst="rect">
            <a:avLst/>
          </a:prstGeom>
          <a:solidFill>
            <a:srgbClr val="E6EEF8"/>
          </a:solidFill>
          <a:ln w="12700">
            <a:solidFill>
              <a:srgbClr val="E6EEF8">
                <a:alpha val="0"/>
              </a:srgbClr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667512" y="2176272"/>
            <a:ext cx="3072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w-stacking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4160520" y="2048256"/>
            <a:ext cx="3401568" cy="3566160"/>
          </a:xfrm>
          <a:prstGeom prst="roundRect">
            <a:avLst>
              <a:gd name="adj" fmla="val 2151"/>
            </a:avLst>
          </a:prstGeom>
          <a:solidFill>
            <a:srgbClr val="FFFFFF"/>
          </a:solidFill>
          <a:ln w="13970">
            <a:solidFill>
              <a:srgbClr val="5B55C7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4160520" y="2048256"/>
            <a:ext cx="3401568" cy="530352"/>
          </a:xfrm>
          <a:prstGeom prst="rect">
            <a:avLst/>
          </a:prstGeom>
          <a:solidFill>
            <a:srgbClr val="EBE9FA"/>
          </a:solidFill>
          <a:ln w="12700">
            <a:solidFill>
              <a:srgbClr val="EBE9FA">
                <a:alpha val="0"/>
              </a:srgbClr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4325112" y="2176272"/>
            <a:ext cx="3072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w-gridder</a:t>
            </a:r>
            <a:endParaRPr lang="en-US" sz="1700" dirty="0"/>
          </a:p>
        </p:txBody>
      </p:sp>
      <p:sp>
        <p:nvSpPr>
          <p:cNvPr id="17" name="Shape 14"/>
          <p:cNvSpPr/>
          <p:nvPr/>
        </p:nvSpPr>
        <p:spPr>
          <a:xfrm>
            <a:off x="7818120" y="2048256"/>
            <a:ext cx="3401568" cy="3566160"/>
          </a:xfrm>
          <a:prstGeom prst="roundRect">
            <a:avLst>
              <a:gd name="adj" fmla="val 2151"/>
            </a:avLst>
          </a:prstGeom>
          <a:solidFill>
            <a:srgbClr val="FFFFFF"/>
          </a:solidFill>
          <a:ln w="13970">
            <a:solidFill>
              <a:srgbClr val="0B7A83">
                <a:alpha val="95000"/>
              </a:srgbClr>
            </a:solidFill>
            <a:prstDash val="solid"/>
          </a:ln>
          <a:effectLst>
            <a:outerShdw sx="100000" sy="100000" kx="0" ky="0" algn="bl" rotWithShape="0" blurRad="19050" dist="50800" dir="2700000">
              <a:srgbClr val="8090A0">
                <a:alpha val="12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7818120" y="2048256"/>
            <a:ext cx="3401568" cy="530352"/>
          </a:xfrm>
          <a:prstGeom prst="rect">
            <a:avLst/>
          </a:prstGeom>
          <a:solidFill>
            <a:srgbClr val="DDF1F1"/>
          </a:solidFill>
          <a:ln w="12700">
            <a:solidFill>
              <a:srgbClr val="DDF1F1">
                <a:alpha val="0"/>
              </a:srgbClr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7982712" y="2176272"/>
            <a:ext cx="30723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IDG</a:t>
            </a:r>
            <a:endParaRPr lang="en-US" sz="1700" dirty="0"/>
          </a:p>
        </p:txBody>
      </p:sp>
      <p:sp>
        <p:nvSpPr>
          <p:cNvPr id="20" name="Shape 17"/>
          <p:cNvSpPr/>
          <p:nvPr/>
        </p:nvSpPr>
        <p:spPr>
          <a:xfrm>
            <a:off x="950976" y="2816352"/>
            <a:ext cx="1078992" cy="164592"/>
          </a:xfrm>
          <a:prstGeom prst="rect">
            <a:avLst/>
          </a:prstGeom>
          <a:solidFill>
            <a:srgbClr val="EAF1F9">
              <a:alpha val="95000"/>
            </a:srgbClr>
          </a:solidFill>
          <a:ln w="10160">
            <a:solidFill>
              <a:srgbClr val="3868A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1042416" y="3072384"/>
            <a:ext cx="1078992" cy="164592"/>
          </a:xfrm>
          <a:prstGeom prst="rect">
            <a:avLst/>
          </a:prstGeom>
          <a:solidFill>
            <a:srgbClr val="EAF1F9">
              <a:alpha val="95000"/>
            </a:srgbClr>
          </a:solidFill>
          <a:ln w="10160">
            <a:solidFill>
              <a:srgbClr val="3868A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1133856" y="3328416"/>
            <a:ext cx="1078992" cy="164592"/>
          </a:xfrm>
          <a:prstGeom prst="rect">
            <a:avLst/>
          </a:prstGeom>
          <a:solidFill>
            <a:srgbClr val="CFE0F4">
              <a:alpha val="95000"/>
            </a:srgbClr>
          </a:solidFill>
          <a:ln w="10160">
            <a:solidFill>
              <a:srgbClr val="3868A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2267712" y="3163824"/>
            <a:ext cx="402336" cy="0"/>
          </a:xfrm>
          <a:prstGeom prst="line">
            <a:avLst/>
          </a:prstGeom>
          <a:noFill/>
          <a:ln w="16510">
            <a:solidFill>
              <a:srgbClr val="3868A6"/>
            </a:solidFill>
            <a:prstDash val="solid"/>
            <a:tailEnd type="triangle"/>
          </a:ln>
        </p:spPr>
      </p:sp>
      <p:sp>
        <p:nvSpPr>
          <p:cNvPr id="24" name="Text 21"/>
          <p:cNvSpPr txBox="1"/>
          <p:nvPr/>
        </p:nvSpPr>
        <p:spPr>
          <a:xfrm>
            <a:off x="2724912" y="3017520"/>
            <a:ext cx="841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3868A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FFT × N</a:t>
            </a:r>
            <a:endParaRPr lang="en-US" sz="1250" dirty="0"/>
          </a:p>
        </p:txBody>
      </p:sp>
      <p:pic>
        <p:nvPicPr>
          <p:cNvPr id="25" name="Image 1" descr="公式：w_k\simeq\bar w_j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2032" y="3401723"/>
            <a:ext cx="1024128" cy="255722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832104" y="3822192"/>
            <a:ext cx="27706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64846" indent="-164846">
              <a:buSzPct val="100000"/>
              <a:buChar char="•"/>
            </a:pPr>
            <a:r>
              <a:rPr lang="en-US" sz="118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visibility 按 w 分层</a:t>
            </a:r>
            <a:endParaRPr lang="en-US" sz="1180" dirty="0"/>
          </a:p>
        </p:txBody>
      </p:sp>
      <p:sp>
        <p:nvSpPr>
          <p:cNvPr id="27" name="Text 23"/>
          <p:cNvSpPr/>
          <p:nvPr/>
        </p:nvSpPr>
        <p:spPr>
          <a:xfrm>
            <a:off x="832104" y="4261104"/>
            <a:ext cx="27706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64846" indent="-164846">
              <a:buSzPct val="100000"/>
              <a:buChar char="•"/>
            </a:pPr>
            <a:r>
              <a:rPr lang="en-US" sz="118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每层 gridding + 2D FFT</a:t>
            </a:r>
            <a:endParaRPr lang="en-US" sz="1180" dirty="0"/>
          </a:p>
        </p:txBody>
      </p:sp>
      <p:sp>
        <p:nvSpPr>
          <p:cNvPr id="28" name="Text 24"/>
          <p:cNvSpPr/>
          <p:nvPr/>
        </p:nvSpPr>
        <p:spPr>
          <a:xfrm>
            <a:off x="832104" y="4700016"/>
            <a:ext cx="27706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64846" indent="-164846">
              <a:buSzPct val="100000"/>
              <a:buChar char="•"/>
            </a:pPr>
            <a:r>
              <a:rPr lang="en-US" sz="118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图像域相位修正后合并</a:t>
            </a:r>
            <a:endParaRPr lang="en-US" sz="1180" dirty="0"/>
          </a:p>
        </p:txBody>
      </p:sp>
      <p:sp>
        <p:nvSpPr>
          <p:cNvPr id="29" name="Shape 25"/>
          <p:cNvSpPr/>
          <p:nvPr/>
        </p:nvSpPr>
        <p:spPr>
          <a:xfrm>
            <a:off x="4736592" y="2816352"/>
            <a:ext cx="0" cy="768096"/>
          </a:xfrm>
          <a:prstGeom prst="line">
            <a:avLst/>
          </a:prstGeom>
          <a:noFill/>
          <a:ln w="12700">
            <a:solidFill>
              <a:srgbClr val="AAA6D8"/>
            </a:solidFill>
            <a:prstDash val="solid"/>
          </a:ln>
        </p:spPr>
      </p:sp>
      <p:sp>
        <p:nvSpPr>
          <p:cNvPr id="30" name="Shape 26"/>
          <p:cNvSpPr/>
          <p:nvPr/>
        </p:nvSpPr>
        <p:spPr>
          <a:xfrm>
            <a:off x="5193792" y="2816352"/>
            <a:ext cx="0" cy="768096"/>
          </a:xfrm>
          <a:prstGeom prst="line">
            <a:avLst/>
          </a:prstGeom>
          <a:noFill/>
          <a:ln w="21590">
            <a:solidFill>
              <a:srgbClr val="5B55C7"/>
            </a:solidFill>
            <a:prstDash val="solid"/>
          </a:ln>
        </p:spPr>
      </p:sp>
      <p:sp>
        <p:nvSpPr>
          <p:cNvPr id="31" name="Shape 27"/>
          <p:cNvSpPr/>
          <p:nvPr/>
        </p:nvSpPr>
        <p:spPr>
          <a:xfrm>
            <a:off x="5650992" y="2816352"/>
            <a:ext cx="0" cy="768096"/>
          </a:xfrm>
          <a:prstGeom prst="line">
            <a:avLst/>
          </a:prstGeom>
          <a:noFill/>
          <a:ln w="12700">
            <a:solidFill>
              <a:srgbClr val="AAA6D8"/>
            </a:solidFill>
            <a:prstDash val="solid"/>
          </a:ln>
        </p:spPr>
      </p:sp>
      <p:sp>
        <p:nvSpPr>
          <p:cNvPr id="32" name="Shape 28"/>
          <p:cNvSpPr/>
          <p:nvPr/>
        </p:nvSpPr>
        <p:spPr>
          <a:xfrm>
            <a:off x="5989320" y="3099816"/>
            <a:ext cx="128016" cy="128016"/>
          </a:xfrm>
          <a:prstGeom prst="ellipse">
            <a:avLst/>
          </a:prstGeom>
          <a:solidFill>
            <a:srgbClr val="E27A24"/>
          </a:solidFill>
          <a:ln w="12700">
            <a:solidFill>
              <a:srgbClr val="E27A24">
                <a:alpha val="0"/>
              </a:srgbClr>
            </a:solidFill>
            <a:prstDash val="solid"/>
          </a:ln>
        </p:spPr>
      </p:sp>
      <p:sp>
        <p:nvSpPr>
          <p:cNvPr id="33" name="Shape 29"/>
          <p:cNvSpPr/>
          <p:nvPr/>
        </p:nvSpPr>
        <p:spPr>
          <a:xfrm>
            <a:off x="5989320" y="3163824"/>
            <a:ext cx="-1161288" cy="0"/>
          </a:xfrm>
          <a:prstGeom prst="line">
            <a:avLst/>
          </a:prstGeom>
          <a:noFill/>
          <a:ln w="11430">
            <a:solidFill>
              <a:srgbClr val="8B84CF"/>
            </a:solidFill>
            <a:prstDash val="solid"/>
            <a:tailEnd type="triangle"/>
          </a:ln>
        </p:spPr>
      </p:sp>
      <p:sp>
        <p:nvSpPr>
          <p:cNvPr id="34" name="Shape 30"/>
          <p:cNvSpPr/>
          <p:nvPr/>
        </p:nvSpPr>
        <p:spPr>
          <a:xfrm>
            <a:off x="5989320" y="3163824"/>
            <a:ext cx="-704088" cy="0"/>
          </a:xfrm>
          <a:prstGeom prst="line">
            <a:avLst/>
          </a:prstGeom>
          <a:noFill/>
          <a:ln w="11430">
            <a:solidFill>
              <a:srgbClr val="8B84CF"/>
            </a:solidFill>
            <a:prstDash val="solid"/>
            <a:tailEnd type="triangle"/>
          </a:ln>
        </p:spPr>
      </p:sp>
      <p:sp>
        <p:nvSpPr>
          <p:cNvPr id="35" name="Shape 31"/>
          <p:cNvSpPr/>
          <p:nvPr/>
        </p:nvSpPr>
        <p:spPr>
          <a:xfrm>
            <a:off x="5989320" y="3163824"/>
            <a:ext cx="-246888" cy="0"/>
          </a:xfrm>
          <a:prstGeom prst="line">
            <a:avLst/>
          </a:prstGeom>
          <a:noFill/>
          <a:ln w="11430">
            <a:solidFill>
              <a:srgbClr val="8B84CF"/>
            </a:solidFill>
            <a:prstDash val="solid"/>
            <a:tailEnd type="triangle"/>
          </a:ln>
        </p:spPr>
      </p:sp>
      <p:sp>
        <p:nvSpPr>
          <p:cNvPr id="36" name="Text 32"/>
          <p:cNvSpPr txBox="1"/>
          <p:nvPr/>
        </p:nvSpPr>
        <p:spPr>
          <a:xfrm>
            <a:off x="6199632" y="2999232"/>
            <a:ext cx="960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邻近 w-plane</a:t>
            </a:r>
            <a:endParaRPr lang="en-US" sz="1180" dirty="0"/>
          </a:p>
        </p:txBody>
      </p:sp>
      <p:sp>
        <p:nvSpPr>
          <p:cNvPr id="37" name="Text 33"/>
          <p:cNvSpPr/>
          <p:nvPr/>
        </p:nvSpPr>
        <p:spPr>
          <a:xfrm>
            <a:off x="4489704" y="3822192"/>
            <a:ext cx="27706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64846" indent="-164846">
              <a:buSzPct val="100000"/>
              <a:buChar char="•"/>
            </a:pPr>
            <a:r>
              <a:rPr lang="en-US" sz="118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卷积网格化扩展到 w 方向</a:t>
            </a:r>
            <a:endParaRPr lang="en-US" sz="1180" dirty="0"/>
          </a:p>
        </p:txBody>
      </p:sp>
      <p:sp>
        <p:nvSpPr>
          <p:cNvPr id="38" name="Text 34"/>
          <p:cNvSpPr/>
          <p:nvPr/>
        </p:nvSpPr>
        <p:spPr>
          <a:xfrm>
            <a:off x="4489704" y="4261104"/>
            <a:ext cx="27706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64846" indent="-164846">
              <a:buSzPct val="100000"/>
              <a:buChar char="•"/>
            </a:pPr>
            <a:r>
              <a:rPr lang="en-US" sz="118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一个样本贡献到邻近 w 平面</a:t>
            </a:r>
            <a:endParaRPr lang="en-US" sz="1180" dirty="0"/>
          </a:p>
        </p:txBody>
      </p:sp>
      <p:sp>
        <p:nvSpPr>
          <p:cNvPr id="39" name="Text 35"/>
          <p:cNvSpPr/>
          <p:nvPr/>
        </p:nvSpPr>
        <p:spPr>
          <a:xfrm>
            <a:off x="4489704" y="4700016"/>
            <a:ext cx="27706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64846" indent="-164846">
              <a:buSzPct val="100000"/>
              <a:buChar char="•"/>
            </a:pPr>
            <a:r>
              <a:rPr lang="en-US" sz="118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WSClean ≥ 3.4 的默认 gridder</a:t>
            </a:r>
            <a:endParaRPr lang="en-US" sz="1180" dirty="0"/>
          </a:p>
        </p:txBody>
      </p:sp>
      <p:sp>
        <p:nvSpPr>
          <p:cNvPr id="40" name="Text 36">
            <a:hlinkClick r:id="rId5" tooltip=""/>
          </p:cNvPr>
          <p:cNvSpPr txBox="1"/>
          <p:nvPr/>
        </p:nvSpPr>
        <p:spPr>
          <a:xfrm>
            <a:off x="4498848" y="5230368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70" u="sng" dirty="0">
                <a:solidFill>
                  <a:srgbClr val="3868A6"/>
                </a:solidFill>
                <a:uFill>
                  <a:solidFill>
                    <a:srgbClr val="3868A6"/>
                  </a:solidFill>
                </a:uFill>
                <a:latin typeface="Noto Sans CJK SC" pitchFamily="34" charset="0"/>
                <a:ea typeface="Noto Sans CJK SC" pitchFamily="34" charset="-122"/>
                <a:cs typeface="Noto Sans CJK SC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Arras et al. 2021, A&amp;A 646, A58</a:t>
            </a:r>
            <a:endParaRPr lang="en-US" sz="970" dirty="0"/>
          </a:p>
        </p:txBody>
      </p:sp>
      <p:sp>
        <p:nvSpPr>
          <p:cNvPr id="41" name="Shape 37"/>
          <p:cNvSpPr/>
          <p:nvPr/>
        </p:nvSpPr>
        <p:spPr>
          <a:xfrm>
            <a:off x="8302752" y="2779776"/>
            <a:ext cx="2468880" cy="731520"/>
          </a:xfrm>
          <a:prstGeom prst="roundRect">
            <a:avLst>
              <a:gd name="adj" fmla="val 10000"/>
            </a:avLst>
          </a:prstGeom>
          <a:solidFill>
            <a:srgbClr val="DDF1F1"/>
          </a:solidFill>
          <a:ln w="12700">
            <a:solidFill>
              <a:srgbClr val="0B7A83">
                <a:alpha val="95000"/>
              </a:srgbClr>
            </a:solidFill>
            <a:prstDash val="solid"/>
          </a:ln>
        </p:spPr>
      </p:sp>
      <p:sp>
        <p:nvSpPr>
          <p:cNvPr id="42" name="Text 38"/>
          <p:cNvSpPr txBox="1"/>
          <p:nvPr/>
        </p:nvSpPr>
        <p:spPr>
          <a:xfrm>
            <a:off x="8540496" y="2916936"/>
            <a:ext cx="19933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gridding operator</a:t>
            </a:r>
            <a:endParaRPr lang="en-US" sz="1320" dirty="0"/>
          </a:p>
        </p:txBody>
      </p:sp>
      <p:sp>
        <p:nvSpPr>
          <p:cNvPr id="43" name="Shape 39"/>
          <p:cNvSpPr/>
          <p:nvPr/>
        </p:nvSpPr>
        <p:spPr>
          <a:xfrm>
            <a:off x="8513064" y="3200400"/>
            <a:ext cx="658368" cy="292608"/>
          </a:xfrm>
          <a:prstGeom prst="roundRect">
            <a:avLst>
              <a:gd name="adj" fmla="val 50000"/>
            </a:avLst>
          </a:prstGeom>
          <a:solidFill>
            <a:srgbClr val="C9E8E8"/>
          </a:solidFill>
          <a:ln w="12700">
            <a:solidFill>
              <a:srgbClr val="C9E8E8">
                <a:alpha val="0"/>
              </a:srgbClr>
            </a:solidFill>
            <a:prstDash val="solid"/>
          </a:ln>
        </p:spPr>
      </p:sp>
      <p:sp>
        <p:nvSpPr>
          <p:cNvPr id="44" name="Text 40"/>
          <p:cNvSpPr txBox="1"/>
          <p:nvPr/>
        </p:nvSpPr>
        <p:spPr>
          <a:xfrm>
            <a:off x="8567928" y="3232404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w-term</a:t>
            </a:r>
            <a:endParaRPr lang="en-US" sz="950" dirty="0"/>
          </a:p>
        </p:txBody>
      </p:sp>
      <p:sp>
        <p:nvSpPr>
          <p:cNvPr id="45" name="Shape 41"/>
          <p:cNvSpPr/>
          <p:nvPr/>
        </p:nvSpPr>
        <p:spPr>
          <a:xfrm>
            <a:off x="9253728" y="3200400"/>
            <a:ext cx="804672" cy="292608"/>
          </a:xfrm>
          <a:prstGeom prst="roundRect">
            <a:avLst>
              <a:gd name="adj" fmla="val 50000"/>
            </a:avLst>
          </a:prstGeom>
          <a:solidFill>
            <a:srgbClr val="C9E8E8"/>
          </a:solidFill>
          <a:ln w="12700">
            <a:solidFill>
              <a:srgbClr val="C9E8E8">
                <a:alpha val="0"/>
              </a:srgbClr>
            </a:solidFill>
            <a:prstDash val="solid"/>
          </a:ln>
        </p:spPr>
      </p:sp>
      <p:sp>
        <p:nvSpPr>
          <p:cNvPr id="46" name="Text 42"/>
          <p:cNvSpPr txBox="1"/>
          <p:nvPr/>
        </p:nvSpPr>
        <p:spPr>
          <a:xfrm>
            <a:off x="9308592" y="3232404"/>
            <a:ext cx="6949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beam / A</a:t>
            </a:r>
            <a:endParaRPr lang="en-US" sz="950" dirty="0"/>
          </a:p>
        </p:txBody>
      </p:sp>
      <p:sp>
        <p:nvSpPr>
          <p:cNvPr id="47" name="Shape 43"/>
          <p:cNvSpPr/>
          <p:nvPr/>
        </p:nvSpPr>
        <p:spPr>
          <a:xfrm>
            <a:off x="10140696" y="3200400"/>
            <a:ext cx="438912" cy="292608"/>
          </a:xfrm>
          <a:prstGeom prst="roundRect">
            <a:avLst>
              <a:gd name="adj" fmla="val 50000"/>
            </a:avLst>
          </a:prstGeom>
          <a:solidFill>
            <a:srgbClr val="C9E8E8"/>
          </a:solidFill>
          <a:ln w="12700">
            <a:solidFill>
              <a:srgbClr val="C9E8E8">
                <a:alpha val="0"/>
              </a:srgbClr>
            </a:solidFill>
            <a:prstDash val="solid"/>
          </a:ln>
        </p:spPr>
      </p:sp>
      <p:sp>
        <p:nvSpPr>
          <p:cNvPr id="48" name="Text 44"/>
          <p:cNvSpPr txBox="1"/>
          <p:nvPr/>
        </p:nvSpPr>
        <p:spPr>
          <a:xfrm>
            <a:off x="10195560" y="3232404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7A83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GPU</a:t>
            </a:r>
            <a:endParaRPr lang="en-US" sz="950" dirty="0"/>
          </a:p>
        </p:txBody>
      </p:sp>
      <p:sp>
        <p:nvSpPr>
          <p:cNvPr id="49" name="Text 45"/>
          <p:cNvSpPr/>
          <p:nvPr/>
        </p:nvSpPr>
        <p:spPr>
          <a:xfrm>
            <a:off x="8147304" y="3822192"/>
            <a:ext cx="27706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64846" indent="-164846">
              <a:buSzPct val="100000"/>
              <a:buChar char="•"/>
            </a:pPr>
            <a:r>
              <a:rPr lang="en-US" sz="118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w-term 进入完整网格化算子</a:t>
            </a:r>
            <a:endParaRPr lang="en-US" sz="1180" dirty="0"/>
          </a:p>
        </p:txBody>
      </p:sp>
      <p:sp>
        <p:nvSpPr>
          <p:cNvPr id="50" name="Text 46"/>
          <p:cNvSpPr/>
          <p:nvPr/>
        </p:nvSpPr>
        <p:spPr>
          <a:xfrm>
            <a:off x="8147304" y="4261104"/>
            <a:ext cx="27706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64846" indent="-164846">
              <a:buSzPct val="100000"/>
              <a:buChar char="•"/>
            </a:pPr>
            <a:r>
              <a:rPr lang="en-US" sz="118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可同时处理 beam / A-term</a:t>
            </a:r>
            <a:endParaRPr lang="en-US" sz="1180" dirty="0"/>
          </a:p>
        </p:txBody>
      </p:sp>
      <p:sp>
        <p:nvSpPr>
          <p:cNvPr id="51" name="Text 47"/>
          <p:cNvSpPr/>
          <p:nvPr/>
        </p:nvSpPr>
        <p:spPr>
          <a:xfrm>
            <a:off x="8147304" y="4700016"/>
            <a:ext cx="27706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64846" indent="-164846">
              <a:buSzPct val="100000"/>
              <a:buChar char="•"/>
            </a:pPr>
            <a:r>
              <a:rPr lang="en-US" sz="1180" dirty="0">
                <a:solidFill>
                  <a:srgbClr val="1026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支持 GPU；适合复杂宽视场成像</a:t>
            </a:r>
            <a:endParaRPr lang="en-US" sz="1180" dirty="0"/>
          </a:p>
        </p:txBody>
      </p:sp>
      <p:sp>
        <p:nvSpPr>
          <p:cNvPr id="52" name="Text 48">
            <a:hlinkClick r:id="rId6" tooltip=""/>
          </p:cNvPr>
          <p:cNvSpPr txBox="1"/>
          <p:nvPr/>
        </p:nvSpPr>
        <p:spPr>
          <a:xfrm>
            <a:off x="8119872" y="5230368"/>
            <a:ext cx="2834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u="sng" dirty="0">
                <a:solidFill>
                  <a:srgbClr val="3868A6"/>
                </a:solidFill>
                <a:uFill>
                  <a:solidFill>
                    <a:srgbClr val="3868A6"/>
                  </a:solidFill>
                </a:uFill>
                <a:latin typeface="Noto Sans CJK SC" pitchFamily="34" charset="0"/>
                <a:ea typeface="Noto Sans CJK SC" pitchFamily="34" charset="-122"/>
                <a:cs typeface="Noto Sans CJK SC" pitchFamily="34" charset="-120"/>
                <a:hlinkClick r:id="rId6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van der Tol et al. 2018, A&amp;A 616, A27</a:t>
            </a:r>
            <a:endParaRPr lang="en-US" sz="950" dirty="0"/>
          </a:p>
        </p:txBody>
      </p:sp>
      <p:sp>
        <p:nvSpPr>
          <p:cNvPr id="53" name="Text 49">
            <a:hlinkClick r:id="rId7" tooltip=""/>
          </p:cNvPr>
          <p:cNvSpPr txBox="1"/>
          <p:nvPr/>
        </p:nvSpPr>
        <p:spPr>
          <a:xfrm>
            <a:off x="822960" y="5230368"/>
            <a:ext cx="279806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70" u="sng" dirty="0">
                <a:solidFill>
                  <a:srgbClr val="3868A6"/>
                </a:solidFill>
                <a:uFill>
                  <a:solidFill>
                    <a:srgbClr val="3868A6"/>
                  </a:solidFill>
                </a:uFill>
                <a:latin typeface="Noto Sans CJK SC" pitchFamily="34" charset="0"/>
                <a:ea typeface="Noto Sans CJK SC" pitchFamily="34" charset="-122"/>
                <a:cs typeface="Noto Sans CJK SC" pitchFamily="34" charset="-120"/>
                <a:hlinkClick r:id="rId7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Offringa et al. 2014, MNRAS 444, 606</a:t>
            </a:r>
            <a:endParaRPr lang="en-US" sz="970" dirty="0"/>
          </a:p>
        </p:txBody>
      </p:sp>
      <p:sp>
        <p:nvSpPr>
          <p:cNvPr id="54" name="Shape 50"/>
          <p:cNvSpPr/>
          <p:nvPr/>
        </p:nvSpPr>
        <p:spPr>
          <a:xfrm>
            <a:off x="987552" y="5733288"/>
            <a:ext cx="10222992" cy="621792"/>
          </a:xfrm>
          <a:prstGeom prst="roundRect">
            <a:avLst>
              <a:gd name="adj" fmla="val 11765"/>
            </a:avLst>
          </a:prstGeom>
          <a:solidFill>
            <a:srgbClr val="F3F1FC"/>
          </a:solidFill>
          <a:ln w="10160">
            <a:solidFill>
              <a:srgbClr val="D4CEF5">
                <a:alpha val="95000"/>
              </a:srgbClr>
            </a:solidFill>
            <a:prstDash val="solid"/>
          </a:ln>
        </p:spPr>
      </p:sp>
      <p:sp>
        <p:nvSpPr>
          <p:cNvPr id="55" name="Text 51"/>
          <p:cNvSpPr txBox="1"/>
          <p:nvPr/>
        </p:nvSpPr>
        <p:spPr>
          <a:xfrm>
            <a:off x="1225296" y="5815584"/>
            <a:ext cx="974750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5B55C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几何修正：w-stacking / w-gridder　·　几何 + 方向相关响应：IDG 可同时加入 beam / A-term</a:t>
            </a:r>
            <a:endParaRPr lang="en-US" sz="1070" dirty="0"/>
          </a:p>
        </p:txBody>
      </p:sp>
      <p:sp>
        <p:nvSpPr>
          <p:cNvPr id="56" name="Text 52"/>
          <p:cNvSpPr txBox="1"/>
          <p:nvPr/>
        </p:nvSpPr>
        <p:spPr>
          <a:xfrm>
            <a:off x="1207008" y="6062472"/>
            <a:ext cx="9784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52657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实际按 w-layer、卷积核、time/freq block 或 facet 离散处理，不逐像素保存一整套 PSF。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S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射电干涉成像：从 visibility 到图像</dc:title>
  <dc:subject>Radio interferometric imaging: gridding, weighting, deconvolution, and validation</dc:subject>
  <dc:creator>Codex / SKA summer school lecture preparation</dc:creator>
  <cp:lastModifiedBy>Codex / SKA summer school lecture preparation</cp:lastModifiedBy>
  <cp:revision>1</cp:revision>
  <dcterms:created xsi:type="dcterms:W3CDTF">2026-08-22T06:49:58Z</dcterms:created>
  <dcterms:modified xsi:type="dcterms:W3CDTF">2026-08-22T06:49:58Z</dcterms:modified>
</cp:coreProperties>
</file>