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447" r:id="rId3"/>
    <p:sldId id="448" r:id="rId4"/>
    <p:sldId id="444" r:id="rId5"/>
    <p:sldId id="1538" r:id="rId6"/>
    <p:sldId id="1510" r:id="rId7"/>
    <p:sldId id="433" r:id="rId8"/>
    <p:sldId id="1534" r:id="rId9"/>
    <p:sldId id="1507" r:id="rId10"/>
    <p:sldId id="1515" r:id="rId11"/>
    <p:sldId id="1508" r:id="rId12"/>
    <p:sldId id="1536" r:id="rId13"/>
    <p:sldId id="1517" r:id="rId14"/>
    <p:sldId id="1533" r:id="rId15"/>
    <p:sldId id="1537" r:id="rId16"/>
    <p:sldId id="1569" r:id="rId17"/>
    <p:sldId id="1544" r:id="rId18"/>
    <p:sldId id="258" r:id="rId19"/>
    <p:sldId id="1579" r:id="rId20"/>
    <p:sldId id="1585" r:id="rId21"/>
    <p:sldId id="1523" r:id="rId22"/>
    <p:sldId id="1509" r:id="rId23"/>
    <p:sldId id="1512" r:id="rId24"/>
    <p:sldId id="1568" r:id="rId25"/>
    <p:sldId id="426" r:id="rId26"/>
    <p:sldId id="1535" r:id="rId2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06"/>
    <p:restoredTop sz="94658"/>
  </p:normalViewPr>
  <p:slideViewPr>
    <p:cSldViewPr snapToGrid="0">
      <p:cViewPr varScale="1">
        <p:scale>
          <a:sx n="114" d="100"/>
          <a:sy n="114" d="100"/>
        </p:scale>
        <p:origin x="2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39EAE2-2F29-3B46-AD6F-E2C925A6906F}" type="datetimeFigureOut">
              <a:rPr kumimoji="1" lang="zh-CN" altLang="en-US" smtClean="0"/>
              <a:t>2026/8/23</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042C75-6B85-A841-AC32-2CF7AC5ED9C5}" type="slidenum">
              <a:rPr kumimoji="1" lang="zh-CN" altLang="en-US" smtClean="0"/>
              <a:t>‹#›</a:t>
            </a:fld>
            <a:endParaRPr kumimoji="1" lang="zh-CN" altLang="en-US"/>
          </a:p>
        </p:txBody>
      </p:sp>
    </p:spTree>
    <p:extLst>
      <p:ext uri="{BB962C8B-B14F-4D97-AF65-F5344CB8AC3E}">
        <p14:creationId xmlns:p14="http://schemas.microsoft.com/office/powerpoint/2010/main" val="2266401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DD9F8-89A4-26C5-8C3A-B89D25C9D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CB929-66FC-8DF7-8412-2B64347123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8FA324-F3AA-C671-A93C-CF725960FD75}"/>
              </a:ext>
            </a:extLst>
          </p:cNvPr>
          <p:cNvSpPr>
            <a:spLocks noGrp="1"/>
          </p:cNvSpPr>
          <p:nvPr>
            <p:ph type="body" idx="1"/>
          </p:nvPr>
        </p:nvSpPr>
        <p:spPr/>
        <p:txBody>
          <a:bodyPr/>
          <a:lstStyle/>
          <a:p>
            <a:r>
              <a:rPr lang="en-CN" dirty="0"/>
              <a:t>How does this  low column HI survive? In what status does it exist?</a:t>
            </a:r>
          </a:p>
          <a:p>
            <a:r>
              <a:rPr lang="en-CN" dirty="0"/>
              <a:t> We look closely into the galaxy N4631.</a:t>
            </a:r>
          </a:p>
          <a:p>
            <a:r>
              <a:rPr lang="en-CN" dirty="0"/>
              <a:t>The total and full HI image captures significantly more HI than the previous halogas observation.</a:t>
            </a:r>
          </a:p>
          <a:p>
            <a:r>
              <a:rPr lang="en-CN" dirty="0"/>
              <a:t>Most of the diffuse HI is missed due to short-spacing of HALOGAS observation, because it has large spatial scales, with characteristic scalesabove 30 kpc.</a:t>
            </a:r>
          </a:p>
          <a:p>
            <a:endParaRPr lang="en-CN" dirty="0"/>
          </a:p>
          <a:p>
            <a:endParaRPr lang="en-CN" dirty="0"/>
          </a:p>
        </p:txBody>
      </p:sp>
      <p:sp>
        <p:nvSpPr>
          <p:cNvPr id="4" name="Slide Number Placeholder 3">
            <a:extLst>
              <a:ext uri="{FF2B5EF4-FFF2-40B4-BE49-F238E27FC236}">
                <a16:creationId xmlns:a16="http://schemas.microsoft.com/office/drawing/2014/main" id="{533D0AB1-9A4F-62E7-F102-B385EC864946}"/>
              </a:ext>
            </a:extLst>
          </p:cNvPr>
          <p:cNvSpPr>
            <a:spLocks noGrp="1"/>
          </p:cNvSpPr>
          <p:nvPr>
            <p:ph type="sldNum" sz="quarter" idx="5"/>
          </p:nvPr>
        </p:nvSpPr>
        <p:spPr/>
        <p:txBody>
          <a:bodyPr/>
          <a:lstStyle/>
          <a:p>
            <a:fld id="{95BDD8F0-FF6B-A14B-81B4-26F65A522774}" type="slidenum">
              <a:rPr lang="en-CN" smtClean="0"/>
              <a:t>6</a:t>
            </a:fld>
            <a:endParaRPr lang="en-CN"/>
          </a:p>
        </p:txBody>
      </p:sp>
    </p:spTree>
    <p:extLst>
      <p:ext uri="{BB962C8B-B14F-4D97-AF65-F5344CB8AC3E}">
        <p14:creationId xmlns:p14="http://schemas.microsoft.com/office/powerpoint/2010/main" val="32003780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72E28-24FB-908F-AF98-ACBAEE8148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0E99D7-3C00-B032-53BF-7230E13804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E40073-890E-9E56-B368-D768E5620337}"/>
              </a:ext>
            </a:extLst>
          </p:cNvPr>
          <p:cNvSpPr>
            <a:spLocks noGrp="1"/>
          </p:cNvSpPr>
          <p:nvPr>
            <p:ph type="body" idx="1"/>
          </p:nvPr>
        </p:nvSpPr>
        <p:spPr/>
        <p:txBody>
          <a:bodyPr/>
          <a:lstStyle/>
          <a:p>
            <a:r>
              <a:rPr lang="en-CN" dirty="0"/>
              <a:t>The volume density of HI in these ten galaxies tend to be constant because h~ N</a:t>
            </a:r>
          </a:p>
          <a:p>
            <a:endParaRPr lang="en-CN" dirty="0"/>
          </a:p>
          <a:p>
            <a:r>
              <a:rPr lang="en-CN" dirty="0"/>
              <a:t>The thickness of this HI decreases toward large r instead of flaring up, because of </a:t>
            </a:r>
          </a:p>
        </p:txBody>
      </p:sp>
      <p:sp>
        <p:nvSpPr>
          <p:cNvPr id="4" name="Slide Number Placeholder 3">
            <a:extLst>
              <a:ext uri="{FF2B5EF4-FFF2-40B4-BE49-F238E27FC236}">
                <a16:creationId xmlns:a16="http://schemas.microsoft.com/office/drawing/2014/main" id="{BB52DC36-7C37-FDA3-674F-A87B047D5323}"/>
              </a:ext>
            </a:extLst>
          </p:cNvPr>
          <p:cNvSpPr>
            <a:spLocks noGrp="1"/>
          </p:cNvSpPr>
          <p:nvPr>
            <p:ph type="sldNum" sz="quarter" idx="5"/>
          </p:nvPr>
        </p:nvSpPr>
        <p:spPr/>
        <p:txBody>
          <a:bodyPr/>
          <a:lstStyle/>
          <a:p>
            <a:fld id="{95BDD8F0-FF6B-A14B-81B4-26F65A522774}" type="slidenum">
              <a:rPr lang="en-CN" smtClean="0"/>
              <a:t>21</a:t>
            </a:fld>
            <a:endParaRPr lang="en-CN"/>
          </a:p>
        </p:txBody>
      </p:sp>
    </p:spTree>
    <p:extLst>
      <p:ext uri="{BB962C8B-B14F-4D97-AF65-F5344CB8AC3E}">
        <p14:creationId xmlns:p14="http://schemas.microsoft.com/office/powerpoint/2010/main" val="1523114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Because  this high sigma puffs up the HI, the large thickness makes most of the diffuse HI safely survives thermal conduction.</a:t>
            </a:r>
          </a:p>
          <a:p>
            <a:r>
              <a:rPr lang="en-CN" dirty="0"/>
              <a:t>We can see a rough border of most HI lying above the critical line.</a:t>
            </a:r>
          </a:p>
          <a:p>
            <a:r>
              <a:rPr lang="en-CN" dirty="0"/>
              <a:t>If we change to the total HI, the boder is much less clear. </a:t>
            </a:r>
            <a:br>
              <a:rPr lang="en-CN" dirty="0"/>
            </a:br>
            <a:r>
              <a:rPr lang="en-US" dirty="0"/>
              <a:t>I</a:t>
            </a:r>
            <a:r>
              <a:rPr lang="en-CN" dirty="0"/>
              <a:t>t suggests the role of diffuse HI </a:t>
            </a:r>
          </a:p>
        </p:txBody>
      </p:sp>
      <p:sp>
        <p:nvSpPr>
          <p:cNvPr id="4" name="Slide Number Placeholder 3"/>
          <p:cNvSpPr>
            <a:spLocks noGrp="1"/>
          </p:cNvSpPr>
          <p:nvPr>
            <p:ph type="sldNum" sz="quarter" idx="5"/>
          </p:nvPr>
        </p:nvSpPr>
        <p:spPr/>
        <p:txBody>
          <a:bodyPr/>
          <a:lstStyle/>
          <a:p>
            <a:fld id="{95BDD8F0-FF6B-A14B-81B4-26F65A522774}" type="slidenum">
              <a:rPr lang="en-CN" smtClean="0"/>
              <a:t>22</a:t>
            </a:fld>
            <a:endParaRPr lang="en-CN"/>
          </a:p>
        </p:txBody>
      </p:sp>
    </p:spTree>
    <p:extLst>
      <p:ext uri="{BB962C8B-B14F-4D97-AF65-F5344CB8AC3E}">
        <p14:creationId xmlns:p14="http://schemas.microsoft.com/office/powerpoint/2010/main" val="962370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We look closely into one galaxy, M51, and find this relation</a:t>
            </a:r>
          </a:p>
          <a:p>
            <a:r>
              <a:rPr lang="en-CN" dirty="0"/>
              <a:t>Xuchen is goingt to talk ..</a:t>
            </a:r>
          </a:p>
        </p:txBody>
      </p:sp>
      <p:sp>
        <p:nvSpPr>
          <p:cNvPr id="4" name="Slide Number Placeholder 3"/>
          <p:cNvSpPr>
            <a:spLocks noGrp="1"/>
          </p:cNvSpPr>
          <p:nvPr>
            <p:ph type="sldNum" sz="quarter" idx="5"/>
          </p:nvPr>
        </p:nvSpPr>
        <p:spPr/>
        <p:txBody>
          <a:bodyPr/>
          <a:lstStyle/>
          <a:p>
            <a:fld id="{95BDD8F0-FF6B-A14B-81B4-26F65A522774}" type="slidenum">
              <a:rPr lang="en-CN" smtClean="0"/>
              <a:t>23</a:t>
            </a:fld>
            <a:endParaRPr lang="en-CN"/>
          </a:p>
        </p:txBody>
      </p:sp>
    </p:spTree>
    <p:extLst>
      <p:ext uri="{BB962C8B-B14F-4D97-AF65-F5344CB8AC3E}">
        <p14:creationId xmlns:p14="http://schemas.microsoft.com/office/powerpoint/2010/main" val="2692754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When I talk about combining the two types of data, I do not mean showing contours of the images in the same plot.</a:t>
            </a:r>
          </a:p>
          <a:p>
            <a:r>
              <a:rPr lang="en-CN" dirty="0"/>
              <a:t>Here is a loose but convenient way of viewing the data combination.</a:t>
            </a:r>
          </a:p>
          <a:p>
            <a:r>
              <a:rPr lang="en-CN" dirty="0"/>
              <a:t>With FAST, we obtain the total , subtracting the convolved int data, we obtain the diffuse HI</a:t>
            </a:r>
          </a:p>
          <a:p>
            <a:r>
              <a:rPr lang="en-CN" dirty="0"/>
              <a:t>The diffuse HI is so extended and so featureless, that a FAST image and a SKA image should have no significant differencees.</a:t>
            </a:r>
          </a:p>
          <a:p>
            <a:r>
              <a:rPr lang="en-CN" dirty="0"/>
              <a:t>The diffuse HI plus the dense HI, produces the full HI</a:t>
            </a:r>
          </a:p>
        </p:txBody>
      </p:sp>
      <p:sp>
        <p:nvSpPr>
          <p:cNvPr id="4" name="Slide Number Placeholder 3"/>
          <p:cNvSpPr>
            <a:spLocks noGrp="1"/>
          </p:cNvSpPr>
          <p:nvPr>
            <p:ph type="sldNum" sz="quarter" idx="5"/>
          </p:nvPr>
        </p:nvSpPr>
        <p:spPr/>
        <p:txBody>
          <a:bodyPr/>
          <a:lstStyle/>
          <a:p>
            <a:fld id="{95BDD8F0-FF6B-A14B-81B4-26F65A522774}" type="slidenum">
              <a:rPr lang="en-CN" smtClean="0"/>
              <a:t>8</a:t>
            </a:fld>
            <a:endParaRPr lang="en-CN"/>
          </a:p>
        </p:txBody>
      </p:sp>
    </p:spTree>
    <p:extLst>
      <p:ext uri="{BB962C8B-B14F-4D97-AF65-F5344CB8AC3E}">
        <p14:creationId xmlns:p14="http://schemas.microsoft.com/office/powerpoint/2010/main" val="553635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In really, and in practice, we combine them in the fourier space , or jointly deconvovle them. </a:t>
            </a:r>
          </a:p>
        </p:txBody>
      </p:sp>
      <p:sp>
        <p:nvSpPr>
          <p:cNvPr id="4" name="Slide Number Placeholder 3"/>
          <p:cNvSpPr>
            <a:spLocks noGrp="1"/>
          </p:cNvSpPr>
          <p:nvPr>
            <p:ph type="sldNum" sz="quarter" idx="5"/>
          </p:nvPr>
        </p:nvSpPr>
        <p:spPr/>
        <p:txBody>
          <a:bodyPr/>
          <a:lstStyle/>
          <a:p>
            <a:fld id="{95BDD8F0-FF6B-A14B-81B4-26F65A522774}" type="slidenum">
              <a:rPr lang="en-CN" smtClean="0"/>
              <a:t>9</a:t>
            </a:fld>
            <a:endParaRPr lang="en-CN"/>
          </a:p>
        </p:txBody>
      </p:sp>
    </p:spTree>
    <p:extLst>
      <p:ext uri="{BB962C8B-B14F-4D97-AF65-F5344CB8AC3E}">
        <p14:creationId xmlns:p14="http://schemas.microsoft.com/office/powerpoint/2010/main" val="894637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For example, using mock tests, we find the best way to do flux cross calibration should be different when dealing with  interferometry data having high and low signal to noise ratios.</a:t>
            </a:r>
          </a:p>
        </p:txBody>
      </p:sp>
      <p:sp>
        <p:nvSpPr>
          <p:cNvPr id="4" name="Slide Number Placeholder 3"/>
          <p:cNvSpPr>
            <a:spLocks noGrp="1"/>
          </p:cNvSpPr>
          <p:nvPr>
            <p:ph type="sldNum" sz="quarter" idx="5"/>
          </p:nvPr>
        </p:nvSpPr>
        <p:spPr/>
        <p:txBody>
          <a:bodyPr/>
          <a:lstStyle/>
          <a:p>
            <a:fld id="{95BDD8F0-FF6B-A14B-81B4-26F65A522774}" type="slidenum">
              <a:rPr lang="en-CN" smtClean="0"/>
              <a:t>10</a:t>
            </a:fld>
            <a:endParaRPr lang="en-CN"/>
          </a:p>
        </p:txBody>
      </p:sp>
    </p:spTree>
    <p:extLst>
      <p:ext uri="{BB962C8B-B14F-4D97-AF65-F5344CB8AC3E}">
        <p14:creationId xmlns:p14="http://schemas.microsoft.com/office/powerpoint/2010/main" val="2063027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We do not just make pretty images and plots, but also conduct mock tests to optimize procedures and estimate errors</a:t>
            </a:r>
          </a:p>
        </p:txBody>
      </p:sp>
      <p:sp>
        <p:nvSpPr>
          <p:cNvPr id="4" name="Slide Number Placeholder 3"/>
          <p:cNvSpPr>
            <a:spLocks noGrp="1"/>
          </p:cNvSpPr>
          <p:nvPr>
            <p:ph type="sldNum" sz="quarter" idx="5"/>
          </p:nvPr>
        </p:nvSpPr>
        <p:spPr/>
        <p:txBody>
          <a:bodyPr/>
          <a:lstStyle/>
          <a:p>
            <a:fld id="{95BDD8F0-FF6B-A14B-81B4-26F65A522774}" type="slidenum">
              <a:rPr lang="en-CN" smtClean="0"/>
              <a:t>11</a:t>
            </a:fld>
            <a:endParaRPr lang="en-CN"/>
          </a:p>
        </p:txBody>
      </p:sp>
    </p:spTree>
    <p:extLst>
      <p:ext uri="{BB962C8B-B14F-4D97-AF65-F5344CB8AC3E}">
        <p14:creationId xmlns:p14="http://schemas.microsoft.com/office/powerpoint/2010/main" val="2992086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N" dirty="0"/>
              <a:t>Another example, we find the best way to linearly combine in the fourier space is to use convovled model of interferometry data without adding the clean residuals. The purple curve in the plot.</a:t>
            </a:r>
          </a:p>
          <a:p>
            <a:endParaRPr lang="en-CN" dirty="0"/>
          </a:p>
          <a:p>
            <a:r>
              <a:rPr lang="en-CN" dirty="0"/>
              <a:t>After we obtain reliably full HI images through combination, we degrade them to estimate measurement errors on FEASTS-only images. We verify that we can safely derive the HI disk sizes at surface density level of 1 and 0.01 Msun pc-2</a:t>
            </a:r>
          </a:p>
        </p:txBody>
      </p:sp>
      <p:sp>
        <p:nvSpPr>
          <p:cNvPr id="4" name="Slide Number Placeholder 3"/>
          <p:cNvSpPr>
            <a:spLocks noGrp="1"/>
          </p:cNvSpPr>
          <p:nvPr>
            <p:ph type="sldNum" sz="quarter" idx="5"/>
          </p:nvPr>
        </p:nvSpPr>
        <p:spPr/>
        <p:txBody>
          <a:bodyPr/>
          <a:lstStyle/>
          <a:p>
            <a:fld id="{95BDD8F0-FF6B-A14B-81B4-26F65A522774}" type="slidenum">
              <a:rPr lang="en-CN" smtClean="0"/>
              <a:t>13</a:t>
            </a:fld>
            <a:endParaRPr lang="en-CN"/>
          </a:p>
        </p:txBody>
      </p:sp>
    </p:spTree>
    <p:extLst>
      <p:ext uri="{BB962C8B-B14F-4D97-AF65-F5344CB8AC3E}">
        <p14:creationId xmlns:p14="http://schemas.microsoft.com/office/powerpoint/2010/main" val="3621200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CN" dirty="0"/>
              <a:t>nd HI radial profiles from them in comparison to FEASTS only and interferoemtry only profiles. </a:t>
            </a:r>
          </a:p>
          <a:p>
            <a:r>
              <a:rPr lang="en-CN" dirty="0"/>
              <a:t>The full HI profile inherite the structrual details of interferometry data, but extends much further.</a:t>
            </a:r>
          </a:p>
        </p:txBody>
      </p:sp>
      <p:sp>
        <p:nvSpPr>
          <p:cNvPr id="4" name="Slide Number Placeholder 3"/>
          <p:cNvSpPr>
            <a:spLocks noGrp="1"/>
          </p:cNvSpPr>
          <p:nvPr>
            <p:ph type="sldNum" sz="quarter" idx="5"/>
          </p:nvPr>
        </p:nvSpPr>
        <p:spPr/>
        <p:txBody>
          <a:bodyPr/>
          <a:lstStyle/>
          <a:p>
            <a:fld id="{95BDD8F0-FF6B-A14B-81B4-26F65A522774}" type="slidenum">
              <a:rPr lang="en-CN" smtClean="0"/>
              <a:t>14</a:t>
            </a:fld>
            <a:endParaRPr lang="en-CN"/>
          </a:p>
        </p:txBody>
      </p:sp>
    </p:spTree>
    <p:extLst>
      <p:ext uri="{BB962C8B-B14F-4D97-AF65-F5344CB8AC3E}">
        <p14:creationId xmlns:p14="http://schemas.microsoft.com/office/powerpoint/2010/main" val="3289827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N" dirty="0"/>
          </a:p>
        </p:txBody>
      </p:sp>
      <p:sp>
        <p:nvSpPr>
          <p:cNvPr id="4" name="Slide Number Placeholder 3"/>
          <p:cNvSpPr>
            <a:spLocks noGrp="1"/>
          </p:cNvSpPr>
          <p:nvPr>
            <p:ph type="sldNum" sz="quarter" idx="5"/>
          </p:nvPr>
        </p:nvSpPr>
        <p:spPr/>
        <p:txBody>
          <a:bodyPr/>
          <a:lstStyle/>
          <a:p>
            <a:fld id="{88B31C2F-BC07-4D67-8B78-E7EE69B7A305}" type="slidenum">
              <a:rPr lang="zh-CN" altLang="en-US" smtClean="0"/>
              <a:t>17</a:t>
            </a:fld>
            <a:endParaRPr lang="zh-CN" altLang="en-US"/>
          </a:p>
        </p:txBody>
      </p:sp>
    </p:spTree>
    <p:extLst>
      <p:ext uri="{BB962C8B-B14F-4D97-AF65-F5344CB8AC3E}">
        <p14:creationId xmlns:p14="http://schemas.microsoft.com/office/powerpoint/2010/main" val="2183825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GB" altLang="zh-CN" dirty="0"/>
              <a:t>Their two other size measurements do not fit with observations.</a:t>
            </a:r>
          </a:p>
          <a:p>
            <a:r>
              <a:rPr lang="en-GB" altLang="zh-CN" dirty="0"/>
              <a:t>HI</a:t>
            </a:r>
            <a:r>
              <a:rPr lang="zh-CN" altLang="en-US" dirty="0"/>
              <a:t> </a:t>
            </a:r>
            <a:r>
              <a:rPr lang="en-GB" altLang="zh-CN" dirty="0"/>
              <a:t>radius</a:t>
            </a:r>
            <a:r>
              <a:rPr lang="zh-CN" altLang="en-US" dirty="0"/>
              <a:t> </a:t>
            </a:r>
            <a:r>
              <a:rPr lang="en-GB" altLang="zh-CN" dirty="0"/>
              <a:t>@</a:t>
            </a:r>
            <a:r>
              <a:rPr lang="zh-CN" altLang="en-US" dirty="0"/>
              <a:t> </a:t>
            </a:r>
            <a:r>
              <a:rPr lang="en-GB" altLang="zh-CN" dirty="0"/>
              <a:t>0.01;</a:t>
            </a:r>
            <a:r>
              <a:rPr lang="zh-CN" altLang="en-US" dirty="0"/>
              <a:t> </a:t>
            </a:r>
            <a:r>
              <a:rPr lang="en-GB" altLang="zh-CN" dirty="0"/>
              <a:t>HI</a:t>
            </a:r>
            <a:r>
              <a:rPr lang="zh-CN" altLang="en-US" dirty="0"/>
              <a:t> </a:t>
            </a:r>
            <a:r>
              <a:rPr lang="en-GB" altLang="zh-CN" dirty="0"/>
              <a:t>vertical</a:t>
            </a:r>
            <a:r>
              <a:rPr lang="zh-CN" altLang="en-US" dirty="0"/>
              <a:t> </a:t>
            </a:r>
            <a:r>
              <a:rPr lang="en-GB" altLang="zh-CN" dirty="0"/>
              <a:t>extension</a:t>
            </a:r>
            <a:r>
              <a:rPr lang="zh-CN" altLang="en-US" dirty="0"/>
              <a:t> </a:t>
            </a:r>
            <a:r>
              <a:rPr lang="en-GB" altLang="zh-CN" dirty="0"/>
              <a:t>out to 1e18.</a:t>
            </a:r>
          </a:p>
          <a:p>
            <a:r>
              <a:rPr lang="en-GB" altLang="zh-CN" dirty="0"/>
              <a:t>Compare with observational relations mentioned by Jing &amp; Dong, many TNG galaxies have a more extended &amp; thicker HI structures than in observations.</a:t>
            </a:r>
          </a:p>
        </p:txBody>
      </p:sp>
      <p:sp>
        <p:nvSpPr>
          <p:cNvPr id="4" name="灯片编号占位符 3"/>
          <p:cNvSpPr>
            <a:spLocks noGrp="1"/>
          </p:cNvSpPr>
          <p:nvPr>
            <p:ph type="sldNum" sz="quarter" idx="5"/>
          </p:nvPr>
        </p:nvSpPr>
        <p:spPr/>
        <p:txBody>
          <a:bodyPr/>
          <a:lstStyle/>
          <a:p>
            <a:fld id="{E9D967E3-968E-4843-89C9-AE7A381B5F85}" type="slidenum">
              <a:rPr lang="zh-CN" altLang="en-US" smtClean="0"/>
              <a:t>18</a:t>
            </a:fld>
            <a:endParaRPr lang="zh-CN" altLang="en-US"/>
          </a:p>
        </p:txBody>
      </p:sp>
    </p:spTree>
    <p:extLst>
      <p:ext uri="{BB962C8B-B14F-4D97-AF65-F5344CB8AC3E}">
        <p14:creationId xmlns:p14="http://schemas.microsoft.com/office/powerpoint/2010/main" val="2227451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579A98-17D0-D8DA-1D14-5E7E8E17B847}"/>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FF07C02A-170A-8834-D7AF-0F9B462C08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3E3A02B7-A609-420D-ECC7-912FFC8811CA}"/>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5" name="页脚占位符 4">
            <a:extLst>
              <a:ext uri="{FF2B5EF4-FFF2-40B4-BE49-F238E27FC236}">
                <a16:creationId xmlns:a16="http://schemas.microsoft.com/office/drawing/2014/main" id="{54A36A92-604D-3F7A-551C-3B20EC63BBB5}"/>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8D232775-9648-EA50-52D5-F094F5E990CC}"/>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890665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34F2DA-3945-1DD9-A801-86F68CE87568}"/>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2A937B30-E3CF-BFC5-E1F4-1BADAA555E56}"/>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9FA248CA-F5C8-936F-2A91-7178E66ED2AD}"/>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5" name="页脚占位符 4">
            <a:extLst>
              <a:ext uri="{FF2B5EF4-FFF2-40B4-BE49-F238E27FC236}">
                <a16:creationId xmlns:a16="http://schemas.microsoft.com/office/drawing/2014/main" id="{C3F13A58-49DB-39BF-31E8-91BC0655E626}"/>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D0864D52-6B28-382F-9B25-4A19519BC9E5}"/>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1969869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23F90F3-C08F-9856-DF48-402A08A90D3A}"/>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484C9E65-025C-4FE9-2069-DFCA9DC6478B}"/>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070EB0B-AE66-8583-8D95-6270AB55DA2A}"/>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5" name="页脚占位符 4">
            <a:extLst>
              <a:ext uri="{FF2B5EF4-FFF2-40B4-BE49-F238E27FC236}">
                <a16:creationId xmlns:a16="http://schemas.microsoft.com/office/drawing/2014/main" id="{4978210B-0514-C777-296E-80E24EF4B0BF}"/>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11CFE11C-FF7F-8AC8-225A-03103EBD6444}"/>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4108736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9246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D1069E-2D2C-7402-7687-FF1500B08503}"/>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D66591E8-B630-9C16-020E-9F64498170DC}"/>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44AEBFE0-8266-8BF3-C642-B0842B0B25AE}"/>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5" name="页脚占位符 4">
            <a:extLst>
              <a:ext uri="{FF2B5EF4-FFF2-40B4-BE49-F238E27FC236}">
                <a16:creationId xmlns:a16="http://schemas.microsoft.com/office/drawing/2014/main" id="{0C68DDC8-4AC8-E1C3-2B05-0D804B89D632}"/>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09606676-5BEC-4B48-0477-1B5DEFCAB8AC}"/>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2967089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ACBBC9-0778-C7CC-B807-914F99103E29}"/>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8733EE10-59B7-A25E-5D17-8A649A5788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280007EF-1C08-CC34-C7B2-F10680A84D98}"/>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5" name="页脚占位符 4">
            <a:extLst>
              <a:ext uri="{FF2B5EF4-FFF2-40B4-BE49-F238E27FC236}">
                <a16:creationId xmlns:a16="http://schemas.microsoft.com/office/drawing/2014/main" id="{28338A46-F6F9-9865-7814-F456ECD41F50}"/>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D8497F0F-F0E5-1F55-FEE2-90C48C2D2EFC}"/>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286938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6B194C-08D3-658F-0C4A-24E5F3C47C03}"/>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CF79BC1E-75EF-4110-1FE0-778A48800A88}"/>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371EDE04-A506-FD1C-DA49-5BD623D62A38}"/>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7846F649-5A01-1799-9CF0-C68DC4A106B8}"/>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6" name="页脚占位符 5">
            <a:extLst>
              <a:ext uri="{FF2B5EF4-FFF2-40B4-BE49-F238E27FC236}">
                <a16:creationId xmlns:a16="http://schemas.microsoft.com/office/drawing/2014/main" id="{E33CCDA9-F563-4988-7387-398C12F36598}"/>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ED7E8BF4-BC2F-AACC-D84C-F6EE302C8903}"/>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1126264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26175-59FE-6A00-1495-384A884DE35A}"/>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6A3DF48A-F76B-35CA-5680-F5E8B3CEBC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A393C739-0FB5-D530-318A-8B34BDBDE5C0}"/>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7218A396-4E6E-BA56-4850-9E35E3CB2F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82B79A10-BB62-E7CA-0BC4-85FBF3B9E372}"/>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B18F7A46-1EFF-4C29-3A8F-718ED8185CBE}"/>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8" name="页脚占位符 7">
            <a:extLst>
              <a:ext uri="{FF2B5EF4-FFF2-40B4-BE49-F238E27FC236}">
                <a16:creationId xmlns:a16="http://schemas.microsoft.com/office/drawing/2014/main" id="{D2C3E238-EA35-1957-1C33-CE1DDC685FB4}"/>
              </a:ext>
            </a:extLst>
          </p:cNvPr>
          <p:cNvSpPr>
            <a:spLocks noGrp="1"/>
          </p:cNvSpPr>
          <p:nvPr>
            <p:ph type="ftr" sz="quarter" idx="11"/>
          </p:nvPr>
        </p:nvSpPr>
        <p:spPr/>
        <p:txBody>
          <a:bodyPr/>
          <a:lstStyle/>
          <a:p>
            <a:endParaRPr kumimoji="1" lang="zh-CN" altLang="en-US"/>
          </a:p>
        </p:txBody>
      </p:sp>
      <p:sp>
        <p:nvSpPr>
          <p:cNvPr id="9" name="灯片编号占位符 8">
            <a:extLst>
              <a:ext uri="{FF2B5EF4-FFF2-40B4-BE49-F238E27FC236}">
                <a16:creationId xmlns:a16="http://schemas.microsoft.com/office/drawing/2014/main" id="{D8997A64-7CE2-1EF3-409B-1043FE30E976}"/>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4128402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DECEE2-8468-D329-C765-D4CC753BA265}"/>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B3584E93-C3E6-6F63-E53F-F064034C2691}"/>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4" name="页脚占位符 3">
            <a:extLst>
              <a:ext uri="{FF2B5EF4-FFF2-40B4-BE49-F238E27FC236}">
                <a16:creationId xmlns:a16="http://schemas.microsoft.com/office/drawing/2014/main" id="{07C3C723-5EBD-DC58-6604-E1403152DD90}"/>
              </a:ext>
            </a:extLst>
          </p:cNvPr>
          <p:cNvSpPr>
            <a:spLocks noGrp="1"/>
          </p:cNvSpPr>
          <p:nvPr>
            <p:ph type="ftr" sz="quarter" idx="11"/>
          </p:nvPr>
        </p:nvSpPr>
        <p:spPr/>
        <p:txBody>
          <a:bodyPr/>
          <a:lstStyle/>
          <a:p>
            <a:endParaRPr kumimoji="1" lang="zh-CN" altLang="en-US"/>
          </a:p>
        </p:txBody>
      </p:sp>
      <p:sp>
        <p:nvSpPr>
          <p:cNvPr id="5" name="灯片编号占位符 4">
            <a:extLst>
              <a:ext uri="{FF2B5EF4-FFF2-40B4-BE49-F238E27FC236}">
                <a16:creationId xmlns:a16="http://schemas.microsoft.com/office/drawing/2014/main" id="{96BFEB9B-AFFD-4F2D-5982-FD08B37EDE93}"/>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383063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5FD50C4-3840-035A-FED3-4BC6802144FC}"/>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3" name="页脚占位符 2">
            <a:extLst>
              <a:ext uri="{FF2B5EF4-FFF2-40B4-BE49-F238E27FC236}">
                <a16:creationId xmlns:a16="http://schemas.microsoft.com/office/drawing/2014/main" id="{378AEDDA-8407-F7DA-439E-CB0DDFC7EB74}"/>
              </a:ext>
            </a:extLst>
          </p:cNvPr>
          <p:cNvSpPr>
            <a:spLocks noGrp="1"/>
          </p:cNvSpPr>
          <p:nvPr>
            <p:ph type="ftr" sz="quarter" idx="11"/>
          </p:nvPr>
        </p:nvSpPr>
        <p:spPr/>
        <p:txBody>
          <a:bodyPr/>
          <a:lstStyle/>
          <a:p>
            <a:endParaRPr kumimoji="1" lang="zh-CN" altLang="en-US"/>
          </a:p>
        </p:txBody>
      </p:sp>
      <p:sp>
        <p:nvSpPr>
          <p:cNvPr id="4" name="灯片编号占位符 3">
            <a:extLst>
              <a:ext uri="{FF2B5EF4-FFF2-40B4-BE49-F238E27FC236}">
                <a16:creationId xmlns:a16="http://schemas.microsoft.com/office/drawing/2014/main" id="{C1398DD5-9D41-C747-4653-4A593D4AC558}"/>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2454253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626D0A-77CF-F6ED-3AD8-61E2C9623C35}"/>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734CF2CD-98B5-2582-2FAB-3466F29E11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5F809C07-DB59-EE72-33CA-9080FD46F7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1B15C873-E2CC-6AF4-17A2-8A5DA73FBE9D}"/>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6" name="页脚占位符 5">
            <a:extLst>
              <a:ext uri="{FF2B5EF4-FFF2-40B4-BE49-F238E27FC236}">
                <a16:creationId xmlns:a16="http://schemas.microsoft.com/office/drawing/2014/main" id="{D2793900-8169-1EFD-5BE8-3B3301C4FDF9}"/>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3677A70B-CEB5-B76B-C2D9-F16E3D99AED6}"/>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1483348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F17254-6A8B-24C0-03B3-F348D949C98A}"/>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FBCB4755-1F78-B463-15DF-2928B16915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240BA624-BCC5-6E4C-D0DE-3BE7787BBB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6965A5BF-D55B-4154-151A-F23FC7D7584C}"/>
              </a:ext>
            </a:extLst>
          </p:cNvPr>
          <p:cNvSpPr>
            <a:spLocks noGrp="1"/>
          </p:cNvSpPr>
          <p:nvPr>
            <p:ph type="dt" sz="half" idx="10"/>
          </p:nvPr>
        </p:nvSpPr>
        <p:spPr/>
        <p:txBody>
          <a:bodyPr/>
          <a:lstStyle/>
          <a:p>
            <a:fld id="{23E57B9D-5DA4-5C4B-B248-2C261C0F6A0C}" type="datetimeFigureOut">
              <a:rPr kumimoji="1" lang="zh-CN" altLang="en-US" smtClean="0"/>
              <a:t>2026/8/23</a:t>
            </a:fld>
            <a:endParaRPr kumimoji="1" lang="zh-CN" altLang="en-US"/>
          </a:p>
        </p:txBody>
      </p:sp>
      <p:sp>
        <p:nvSpPr>
          <p:cNvPr id="6" name="页脚占位符 5">
            <a:extLst>
              <a:ext uri="{FF2B5EF4-FFF2-40B4-BE49-F238E27FC236}">
                <a16:creationId xmlns:a16="http://schemas.microsoft.com/office/drawing/2014/main" id="{B8EC4CDA-A4CF-3F35-CBFD-F3A804DDAC3A}"/>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078D5482-9CD8-8BF4-53C0-6FE5F7ADD989}"/>
              </a:ext>
            </a:extLst>
          </p:cNvPr>
          <p:cNvSpPr>
            <a:spLocks noGrp="1"/>
          </p:cNvSpPr>
          <p:nvPr>
            <p:ph type="sldNum" sz="quarter" idx="12"/>
          </p:nvPr>
        </p:nvSpPr>
        <p:spPr/>
        <p:txBody>
          <a:body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1439328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E4FBB49-229D-6AF9-FA5F-56C2C8F3D2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D2E8F3B5-8C7B-0728-968D-15E037545B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13374671-A1A7-4A84-D7C1-F68A643F0F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E57B9D-5DA4-5C4B-B248-2C261C0F6A0C}" type="datetimeFigureOut">
              <a:rPr kumimoji="1" lang="zh-CN" altLang="en-US" smtClean="0"/>
              <a:t>2026/8/23</a:t>
            </a:fld>
            <a:endParaRPr kumimoji="1" lang="zh-CN" altLang="en-US"/>
          </a:p>
        </p:txBody>
      </p:sp>
      <p:sp>
        <p:nvSpPr>
          <p:cNvPr id="5" name="页脚占位符 4">
            <a:extLst>
              <a:ext uri="{FF2B5EF4-FFF2-40B4-BE49-F238E27FC236}">
                <a16:creationId xmlns:a16="http://schemas.microsoft.com/office/drawing/2014/main" id="{BFC57AAD-B162-16AB-F466-6B5F449332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zh-CN" altLang="en-US"/>
          </a:p>
        </p:txBody>
      </p:sp>
      <p:sp>
        <p:nvSpPr>
          <p:cNvPr id="6" name="灯片编号占位符 5">
            <a:extLst>
              <a:ext uri="{FF2B5EF4-FFF2-40B4-BE49-F238E27FC236}">
                <a16:creationId xmlns:a16="http://schemas.microsoft.com/office/drawing/2014/main" id="{A8D171A4-3AF5-38F1-88BD-B5CFC08EAF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629C5C9-7E13-7B46-93DA-70F4B32A9412}" type="slidenum">
              <a:rPr kumimoji="1" lang="zh-CN" altLang="en-US" smtClean="0"/>
              <a:t>‹#›</a:t>
            </a:fld>
            <a:endParaRPr kumimoji="1" lang="zh-CN" altLang="en-US"/>
          </a:p>
        </p:txBody>
      </p:sp>
    </p:spTree>
    <p:extLst>
      <p:ext uri="{BB962C8B-B14F-4D97-AF65-F5344CB8AC3E}">
        <p14:creationId xmlns:p14="http://schemas.microsoft.com/office/powerpoint/2010/main" val="2762693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30.png"/><Relationship Id="rId5" Type="http://schemas.openxmlformats.org/officeDocument/2006/relationships/image" Target="../media/image59.png"/><Relationship Id="rId4" Type="http://schemas.openxmlformats.org/officeDocument/2006/relationships/image" Target="../media/image310.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tiff"/><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3.tiff"/><Relationship Id="rId5" Type="http://schemas.openxmlformats.org/officeDocument/2006/relationships/image" Target="../media/image2.tiff"/><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6.xml"/><Relationship Id="rId5" Type="http://schemas.openxmlformats.org/officeDocument/2006/relationships/image" Target="../media/image68.png"/><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270.png"/><Relationship Id="rId1" Type="http://schemas.openxmlformats.org/officeDocument/2006/relationships/slideLayout" Target="../slideLayouts/slideLayout6.xml"/><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tiff"/><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3.pn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367A53-8C76-172B-382C-7F489BE1355B}"/>
              </a:ext>
            </a:extLst>
          </p:cNvPr>
          <p:cNvSpPr>
            <a:spLocks noGrp="1"/>
          </p:cNvSpPr>
          <p:nvPr>
            <p:ph type="ctrTitle"/>
          </p:nvPr>
        </p:nvSpPr>
        <p:spPr/>
        <p:txBody>
          <a:bodyPr/>
          <a:lstStyle/>
          <a:p>
            <a:r>
              <a:rPr lang="en-US" altLang="zh-CN" dirty="0" err="1"/>
              <a:t>单天线和干涉联合探测下的星系HI分布和运动</a:t>
            </a:r>
            <a:r>
              <a:rPr lang="zh-CN" altLang="zh-CN" dirty="0">
                <a:effectLst/>
              </a:rPr>
              <a:t> </a:t>
            </a:r>
            <a:endParaRPr kumimoji="1" lang="zh-CN" altLang="en-US" dirty="0"/>
          </a:p>
        </p:txBody>
      </p:sp>
      <p:sp>
        <p:nvSpPr>
          <p:cNvPr id="3" name="副标题 2">
            <a:extLst>
              <a:ext uri="{FF2B5EF4-FFF2-40B4-BE49-F238E27FC236}">
                <a16:creationId xmlns:a16="http://schemas.microsoft.com/office/drawing/2014/main" id="{F2759B45-26BB-9B93-9326-434EC7BD565B}"/>
              </a:ext>
            </a:extLst>
          </p:cNvPr>
          <p:cNvSpPr>
            <a:spLocks noGrp="1"/>
          </p:cNvSpPr>
          <p:nvPr>
            <p:ph type="subTitle" idx="1"/>
          </p:nvPr>
        </p:nvSpPr>
        <p:spPr/>
        <p:txBody>
          <a:bodyPr/>
          <a:lstStyle/>
          <a:p>
            <a:r>
              <a:rPr kumimoji="1" lang="zh-CN" altLang="en-US" dirty="0"/>
              <a:t>王菁 北京大学</a:t>
            </a:r>
            <a:endParaRPr kumimoji="1" lang="en-US" altLang="zh-CN" dirty="0"/>
          </a:p>
          <a:p>
            <a:r>
              <a:rPr kumimoji="1" lang="en-US" altLang="zh-CN" dirty="0" err="1"/>
              <a:t>Jwang_astro@pku.edu.cn</a:t>
            </a:r>
            <a:endParaRPr kumimoji="1" lang="en-US" altLang="zh-CN" dirty="0"/>
          </a:p>
          <a:p>
            <a:endParaRPr kumimoji="1" lang="zh-CN" altLang="en-US" dirty="0"/>
          </a:p>
        </p:txBody>
      </p:sp>
    </p:spTree>
    <p:extLst>
      <p:ext uri="{BB962C8B-B14F-4D97-AF65-F5344CB8AC3E}">
        <p14:creationId xmlns:p14="http://schemas.microsoft.com/office/powerpoint/2010/main" val="26318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6AF29-2F0D-CAC9-4210-306E57C40F6A}"/>
              </a:ext>
            </a:extLst>
          </p:cNvPr>
          <p:cNvSpPr>
            <a:spLocks noGrp="1"/>
          </p:cNvSpPr>
          <p:nvPr>
            <p:ph type="title"/>
          </p:nvPr>
        </p:nvSpPr>
        <p:spPr/>
        <p:txBody>
          <a:bodyPr/>
          <a:lstStyle/>
          <a:p>
            <a:r>
              <a:rPr lang="en-CN" dirty="0"/>
              <a:t>Flux cross-cralibration before combining FEASTS and int data</a:t>
            </a:r>
          </a:p>
        </p:txBody>
      </p:sp>
      <p:pic>
        <p:nvPicPr>
          <p:cNvPr id="3" name="Picture 2">
            <a:extLst>
              <a:ext uri="{FF2B5EF4-FFF2-40B4-BE49-F238E27FC236}">
                <a16:creationId xmlns:a16="http://schemas.microsoft.com/office/drawing/2014/main" id="{BF3E1AC7-133B-2743-9FD5-0C7380188FAB}"/>
              </a:ext>
            </a:extLst>
          </p:cNvPr>
          <p:cNvPicPr>
            <a:picLocks noChangeAspect="1"/>
          </p:cNvPicPr>
          <p:nvPr/>
        </p:nvPicPr>
        <p:blipFill>
          <a:blip r:embed="rId3"/>
          <a:stretch>
            <a:fillRect/>
          </a:stretch>
        </p:blipFill>
        <p:spPr>
          <a:xfrm>
            <a:off x="838200" y="1786941"/>
            <a:ext cx="6595668" cy="2636869"/>
          </a:xfrm>
          <a:prstGeom prst="rect">
            <a:avLst/>
          </a:prstGeom>
        </p:spPr>
      </p:pic>
      <p:pic>
        <p:nvPicPr>
          <p:cNvPr id="5" name="Picture 4">
            <a:extLst>
              <a:ext uri="{FF2B5EF4-FFF2-40B4-BE49-F238E27FC236}">
                <a16:creationId xmlns:a16="http://schemas.microsoft.com/office/drawing/2014/main" id="{1C2BF7AA-DA26-378A-9F84-3103C6E77E36}"/>
              </a:ext>
            </a:extLst>
          </p:cNvPr>
          <p:cNvPicPr>
            <a:picLocks noChangeAspect="1"/>
          </p:cNvPicPr>
          <p:nvPr/>
        </p:nvPicPr>
        <p:blipFill>
          <a:blip r:embed="rId4"/>
          <a:stretch>
            <a:fillRect/>
          </a:stretch>
        </p:blipFill>
        <p:spPr>
          <a:xfrm>
            <a:off x="5637846" y="4656221"/>
            <a:ext cx="5507369" cy="2201779"/>
          </a:xfrm>
          <a:prstGeom prst="rect">
            <a:avLst/>
          </a:prstGeom>
        </p:spPr>
      </p:pic>
      <p:sp>
        <p:nvSpPr>
          <p:cNvPr id="6" name="TextBox 5">
            <a:extLst>
              <a:ext uri="{FF2B5EF4-FFF2-40B4-BE49-F238E27FC236}">
                <a16:creationId xmlns:a16="http://schemas.microsoft.com/office/drawing/2014/main" id="{4858F9AF-D8CD-7D30-EE85-701A21F7928B}"/>
              </a:ext>
            </a:extLst>
          </p:cNvPr>
          <p:cNvSpPr txBox="1"/>
          <p:nvPr/>
        </p:nvSpPr>
        <p:spPr>
          <a:xfrm>
            <a:off x="10199382" y="70496"/>
            <a:ext cx="1891667" cy="369332"/>
          </a:xfrm>
          <a:prstGeom prst="rect">
            <a:avLst/>
          </a:prstGeom>
          <a:noFill/>
        </p:spPr>
        <p:txBody>
          <a:bodyPr wrap="square" rtlCol="0">
            <a:spAutoFit/>
          </a:bodyPr>
          <a:lstStyle/>
          <a:p>
            <a:r>
              <a:rPr lang="en-CN" dirty="0"/>
              <a:t>Wang+23, 24</a:t>
            </a:r>
          </a:p>
        </p:txBody>
      </p:sp>
    </p:spTree>
    <p:extLst>
      <p:ext uri="{BB962C8B-B14F-4D97-AF65-F5344CB8AC3E}">
        <p14:creationId xmlns:p14="http://schemas.microsoft.com/office/powerpoint/2010/main" val="2170670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64B46-0942-3EB3-0A21-FA600B271A4C}"/>
              </a:ext>
            </a:extLst>
          </p:cNvPr>
          <p:cNvSpPr>
            <a:spLocks noGrp="1"/>
          </p:cNvSpPr>
          <p:nvPr>
            <p:ph type="title"/>
          </p:nvPr>
        </p:nvSpPr>
        <p:spPr/>
        <p:txBody>
          <a:bodyPr/>
          <a:lstStyle/>
          <a:p>
            <a:r>
              <a:rPr lang="en-CN" dirty="0"/>
              <a:t>FAST</a:t>
            </a:r>
            <a:r>
              <a:rPr lang="zh-CN" altLang="en-US" dirty="0"/>
              <a:t> </a:t>
            </a:r>
            <a:r>
              <a:rPr lang="en-US" altLang="zh-CN" dirty="0"/>
              <a:t>and interferometry</a:t>
            </a:r>
            <a:r>
              <a:rPr lang="en-CN" dirty="0"/>
              <a:t> mock observations</a:t>
            </a:r>
          </a:p>
        </p:txBody>
      </p:sp>
      <p:pic>
        <p:nvPicPr>
          <p:cNvPr id="4" name="Picture 3">
            <a:extLst>
              <a:ext uri="{FF2B5EF4-FFF2-40B4-BE49-F238E27FC236}">
                <a16:creationId xmlns:a16="http://schemas.microsoft.com/office/drawing/2014/main" id="{6162457D-526B-2376-063B-3FA5369D00DB}"/>
              </a:ext>
            </a:extLst>
          </p:cNvPr>
          <p:cNvPicPr>
            <a:picLocks noChangeAspect="1"/>
          </p:cNvPicPr>
          <p:nvPr/>
        </p:nvPicPr>
        <p:blipFill>
          <a:blip r:embed="rId3"/>
          <a:stretch>
            <a:fillRect/>
          </a:stretch>
        </p:blipFill>
        <p:spPr>
          <a:xfrm>
            <a:off x="157657" y="4486939"/>
            <a:ext cx="2945618" cy="2301264"/>
          </a:xfrm>
          <a:prstGeom prst="rect">
            <a:avLst/>
          </a:prstGeom>
        </p:spPr>
      </p:pic>
      <p:sp>
        <p:nvSpPr>
          <p:cNvPr id="6" name="TextBox 5">
            <a:extLst>
              <a:ext uri="{FF2B5EF4-FFF2-40B4-BE49-F238E27FC236}">
                <a16:creationId xmlns:a16="http://schemas.microsoft.com/office/drawing/2014/main" id="{55AE10B6-0441-3488-F019-F2D9B071CAF0}"/>
              </a:ext>
            </a:extLst>
          </p:cNvPr>
          <p:cNvSpPr txBox="1"/>
          <p:nvPr/>
        </p:nvSpPr>
        <p:spPr>
          <a:xfrm>
            <a:off x="413303" y="4058419"/>
            <a:ext cx="3690851" cy="400110"/>
          </a:xfrm>
          <a:prstGeom prst="rect">
            <a:avLst/>
          </a:prstGeom>
          <a:noFill/>
        </p:spPr>
        <p:txBody>
          <a:bodyPr wrap="square" rtlCol="0">
            <a:spAutoFit/>
          </a:bodyPr>
          <a:lstStyle/>
          <a:p>
            <a:r>
              <a:rPr lang="en-CN" sz="2000" b="1" dirty="0">
                <a:solidFill>
                  <a:srgbClr val="C00000"/>
                </a:solidFill>
              </a:rPr>
              <a:t>A FAST observing simulator</a:t>
            </a:r>
          </a:p>
        </p:txBody>
      </p:sp>
      <p:pic>
        <p:nvPicPr>
          <p:cNvPr id="8" name="Picture 7">
            <a:extLst>
              <a:ext uri="{FF2B5EF4-FFF2-40B4-BE49-F238E27FC236}">
                <a16:creationId xmlns:a16="http://schemas.microsoft.com/office/drawing/2014/main" id="{59CFFBFE-4A95-3F6B-B743-23E392966B3E}"/>
              </a:ext>
            </a:extLst>
          </p:cNvPr>
          <p:cNvPicPr>
            <a:picLocks noChangeAspect="1"/>
          </p:cNvPicPr>
          <p:nvPr/>
        </p:nvPicPr>
        <p:blipFill>
          <a:blip r:embed="rId4"/>
          <a:stretch>
            <a:fillRect/>
          </a:stretch>
        </p:blipFill>
        <p:spPr>
          <a:xfrm>
            <a:off x="3103275" y="4943869"/>
            <a:ext cx="3530680" cy="1818108"/>
          </a:xfrm>
          <a:prstGeom prst="rect">
            <a:avLst/>
          </a:prstGeom>
        </p:spPr>
      </p:pic>
      <p:sp>
        <p:nvSpPr>
          <p:cNvPr id="11" name="TextBox 10">
            <a:extLst>
              <a:ext uri="{FF2B5EF4-FFF2-40B4-BE49-F238E27FC236}">
                <a16:creationId xmlns:a16="http://schemas.microsoft.com/office/drawing/2014/main" id="{6A5BEFB6-170A-0351-D188-C5F3FD67DFE3}"/>
              </a:ext>
            </a:extLst>
          </p:cNvPr>
          <p:cNvSpPr txBox="1"/>
          <p:nvPr/>
        </p:nvSpPr>
        <p:spPr>
          <a:xfrm>
            <a:off x="3103275" y="4383453"/>
            <a:ext cx="465512" cy="584775"/>
          </a:xfrm>
          <a:prstGeom prst="rect">
            <a:avLst/>
          </a:prstGeom>
          <a:noFill/>
        </p:spPr>
        <p:txBody>
          <a:bodyPr wrap="square" rtlCol="0">
            <a:spAutoFit/>
          </a:bodyPr>
          <a:lstStyle/>
          <a:p>
            <a:r>
              <a:rPr lang="en-CN" sz="3200" b="1" dirty="0">
                <a:solidFill>
                  <a:srgbClr val="C00000"/>
                </a:solidFill>
              </a:rPr>
              <a:t>+</a:t>
            </a:r>
          </a:p>
        </p:txBody>
      </p:sp>
      <p:pic>
        <p:nvPicPr>
          <p:cNvPr id="3" name="Content Placeholder 3">
            <a:extLst>
              <a:ext uri="{FF2B5EF4-FFF2-40B4-BE49-F238E27FC236}">
                <a16:creationId xmlns:a16="http://schemas.microsoft.com/office/drawing/2014/main" id="{F951CF9B-6953-D9CA-6C30-2CD3C3CC8592}"/>
              </a:ext>
            </a:extLst>
          </p:cNvPr>
          <p:cNvPicPr>
            <a:picLocks noGrp="1" noChangeAspect="1"/>
          </p:cNvPicPr>
          <p:nvPr>
            <p:ph idx="1"/>
          </p:nvPr>
        </p:nvPicPr>
        <p:blipFill>
          <a:blip r:embed="rId5"/>
          <a:stretch>
            <a:fillRect/>
          </a:stretch>
        </p:blipFill>
        <p:spPr>
          <a:xfrm>
            <a:off x="2120144" y="1896136"/>
            <a:ext cx="2161123" cy="2161123"/>
          </a:xfrm>
          <a:prstGeom prst="rect">
            <a:avLst/>
          </a:prstGeom>
        </p:spPr>
      </p:pic>
      <p:pic>
        <p:nvPicPr>
          <p:cNvPr id="5" name="Picture 4">
            <a:extLst>
              <a:ext uri="{FF2B5EF4-FFF2-40B4-BE49-F238E27FC236}">
                <a16:creationId xmlns:a16="http://schemas.microsoft.com/office/drawing/2014/main" id="{657F921D-1E88-FCF9-BA54-507E70288696}"/>
              </a:ext>
            </a:extLst>
          </p:cNvPr>
          <p:cNvPicPr>
            <a:picLocks noChangeAspect="1"/>
          </p:cNvPicPr>
          <p:nvPr/>
        </p:nvPicPr>
        <p:blipFill>
          <a:blip r:embed="rId6"/>
          <a:stretch>
            <a:fillRect/>
          </a:stretch>
        </p:blipFill>
        <p:spPr>
          <a:xfrm>
            <a:off x="4281267" y="1881966"/>
            <a:ext cx="2161123" cy="2161123"/>
          </a:xfrm>
          <a:prstGeom prst="rect">
            <a:avLst/>
          </a:prstGeom>
        </p:spPr>
      </p:pic>
      <p:pic>
        <p:nvPicPr>
          <p:cNvPr id="9" name="Picture 8">
            <a:extLst>
              <a:ext uri="{FF2B5EF4-FFF2-40B4-BE49-F238E27FC236}">
                <a16:creationId xmlns:a16="http://schemas.microsoft.com/office/drawing/2014/main" id="{6A509716-E4D2-5E94-1BCC-403EA8E0B9E7}"/>
              </a:ext>
            </a:extLst>
          </p:cNvPr>
          <p:cNvPicPr>
            <a:picLocks noChangeAspect="1"/>
          </p:cNvPicPr>
          <p:nvPr/>
        </p:nvPicPr>
        <p:blipFill>
          <a:blip r:embed="rId7"/>
          <a:stretch>
            <a:fillRect/>
          </a:stretch>
        </p:blipFill>
        <p:spPr>
          <a:xfrm>
            <a:off x="6442390" y="1896135"/>
            <a:ext cx="2138869" cy="2138869"/>
          </a:xfrm>
          <a:prstGeom prst="rect">
            <a:avLst/>
          </a:prstGeom>
        </p:spPr>
      </p:pic>
      <p:sp>
        <p:nvSpPr>
          <p:cNvPr id="10" name="TextBox 9">
            <a:extLst>
              <a:ext uri="{FF2B5EF4-FFF2-40B4-BE49-F238E27FC236}">
                <a16:creationId xmlns:a16="http://schemas.microsoft.com/office/drawing/2014/main" id="{901F1D80-4E7F-15CC-E363-8E004935A14C}"/>
              </a:ext>
            </a:extLst>
          </p:cNvPr>
          <p:cNvSpPr txBox="1"/>
          <p:nvPr/>
        </p:nvSpPr>
        <p:spPr>
          <a:xfrm>
            <a:off x="2043051" y="1385176"/>
            <a:ext cx="6637553" cy="369332"/>
          </a:xfrm>
          <a:prstGeom prst="rect">
            <a:avLst/>
          </a:prstGeom>
          <a:noFill/>
        </p:spPr>
        <p:txBody>
          <a:bodyPr wrap="square" rtlCol="0">
            <a:spAutoFit/>
          </a:bodyPr>
          <a:lstStyle/>
          <a:p>
            <a:r>
              <a:rPr lang="en-CN" dirty="0"/>
              <a:t>Example of mock HI disks with decreasing power spectral slopes</a:t>
            </a:r>
          </a:p>
        </p:txBody>
      </p:sp>
      <p:sp>
        <p:nvSpPr>
          <p:cNvPr id="15" name="TextBox 14">
            <a:extLst>
              <a:ext uri="{FF2B5EF4-FFF2-40B4-BE49-F238E27FC236}">
                <a16:creationId xmlns:a16="http://schemas.microsoft.com/office/drawing/2014/main" id="{4362D57C-DB74-DA0C-B9A5-5039F676C144}"/>
              </a:ext>
            </a:extLst>
          </p:cNvPr>
          <p:cNvSpPr txBox="1"/>
          <p:nvPr/>
        </p:nvSpPr>
        <p:spPr>
          <a:xfrm>
            <a:off x="9057653" y="3840608"/>
            <a:ext cx="2945617" cy="646331"/>
          </a:xfrm>
          <a:prstGeom prst="rect">
            <a:avLst/>
          </a:prstGeom>
          <a:noFill/>
        </p:spPr>
        <p:txBody>
          <a:bodyPr wrap="square" rtlCol="0">
            <a:spAutoFit/>
          </a:bodyPr>
          <a:lstStyle/>
          <a:p>
            <a:r>
              <a:rPr lang="en-CN" b="1" dirty="0">
                <a:solidFill>
                  <a:srgbClr val="C00000"/>
                </a:solidFill>
              </a:rPr>
              <a:t>Int observing simulator:</a:t>
            </a:r>
          </a:p>
          <a:p>
            <a:r>
              <a:rPr lang="en-CN" b="1" dirty="0">
                <a:solidFill>
                  <a:srgbClr val="C00000"/>
                </a:solidFill>
              </a:rPr>
              <a:t>CASA.SIMOBSERVE</a:t>
            </a:r>
          </a:p>
        </p:txBody>
      </p:sp>
      <p:pic>
        <p:nvPicPr>
          <p:cNvPr id="7" name="Picture 6">
            <a:extLst>
              <a:ext uri="{FF2B5EF4-FFF2-40B4-BE49-F238E27FC236}">
                <a16:creationId xmlns:a16="http://schemas.microsoft.com/office/drawing/2014/main" id="{E9F35EA9-6AD9-366C-B52D-644A82B28E4D}"/>
              </a:ext>
            </a:extLst>
          </p:cNvPr>
          <p:cNvPicPr>
            <a:picLocks noChangeAspect="1"/>
          </p:cNvPicPr>
          <p:nvPr/>
        </p:nvPicPr>
        <p:blipFill>
          <a:blip r:embed="rId8"/>
          <a:stretch>
            <a:fillRect/>
          </a:stretch>
        </p:blipFill>
        <p:spPr>
          <a:xfrm>
            <a:off x="8795078" y="4437759"/>
            <a:ext cx="3262835" cy="2420150"/>
          </a:xfrm>
          <a:prstGeom prst="rect">
            <a:avLst/>
          </a:prstGeom>
        </p:spPr>
      </p:pic>
      <p:sp>
        <p:nvSpPr>
          <p:cNvPr id="12" name="TextBox 11">
            <a:extLst>
              <a:ext uri="{FF2B5EF4-FFF2-40B4-BE49-F238E27FC236}">
                <a16:creationId xmlns:a16="http://schemas.microsoft.com/office/drawing/2014/main" id="{32AB7D00-456F-72B7-A645-E0D1DC19FA67}"/>
              </a:ext>
            </a:extLst>
          </p:cNvPr>
          <p:cNvSpPr txBox="1"/>
          <p:nvPr/>
        </p:nvSpPr>
        <p:spPr>
          <a:xfrm>
            <a:off x="6538172" y="5852923"/>
            <a:ext cx="1947304" cy="646331"/>
          </a:xfrm>
          <a:prstGeom prst="rect">
            <a:avLst/>
          </a:prstGeom>
          <a:noFill/>
        </p:spPr>
        <p:txBody>
          <a:bodyPr wrap="square" rtlCol="0">
            <a:spAutoFit/>
          </a:bodyPr>
          <a:lstStyle/>
          <a:p>
            <a:r>
              <a:rPr lang="en-CN" dirty="0"/>
              <a:t>Wang+24a,b</a:t>
            </a:r>
          </a:p>
          <a:p>
            <a:r>
              <a:rPr lang="en-CN" dirty="0"/>
              <a:t>Yang</a:t>
            </a:r>
            <a:r>
              <a:rPr lang="en-CN"/>
              <a:t>+ </a:t>
            </a:r>
            <a:r>
              <a:rPr lang="en-US" dirty="0"/>
              <a:t>2025</a:t>
            </a:r>
            <a:endParaRPr lang="en-CN" dirty="0"/>
          </a:p>
        </p:txBody>
      </p:sp>
    </p:spTree>
    <p:extLst>
      <p:ext uri="{BB962C8B-B14F-4D97-AF65-F5344CB8AC3E}">
        <p14:creationId xmlns:p14="http://schemas.microsoft.com/office/powerpoint/2010/main" val="300845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75F364-B243-0108-B1BD-441C560C7A6B}"/>
              </a:ext>
            </a:extLst>
          </p:cNvPr>
          <p:cNvSpPr>
            <a:spLocks noGrp="1"/>
          </p:cNvSpPr>
          <p:nvPr>
            <p:ph type="title"/>
          </p:nvPr>
        </p:nvSpPr>
        <p:spPr/>
        <p:txBody>
          <a:bodyPr/>
          <a:lstStyle/>
          <a:p>
            <a:r>
              <a:rPr kumimoji="1" lang="en-US" altLang="zh-CN" dirty="0"/>
              <a:t>Different types of interferometric data cubes</a:t>
            </a:r>
            <a:endParaRPr kumimoji="1" lang="zh-CN" altLang="en-US" dirty="0"/>
          </a:p>
        </p:txBody>
      </p:sp>
      <p:sp>
        <p:nvSpPr>
          <p:cNvPr id="3" name="文本框 2">
            <a:extLst>
              <a:ext uri="{FF2B5EF4-FFF2-40B4-BE49-F238E27FC236}">
                <a16:creationId xmlns:a16="http://schemas.microsoft.com/office/drawing/2014/main" id="{653F724E-1B75-330A-925C-9A4E9A163932}"/>
              </a:ext>
            </a:extLst>
          </p:cNvPr>
          <p:cNvSpPr txBox="1"/>
          <p:nvPr/>
        </p:nvSpPr>
        <p:spPr>
          <a:xfrm>
            <a:off x="705853" y="1690688"/>
            <a:ext cx="11325726" cy="2246769"/>
          </a:xfrm>
          <a:prstGeom prst="rect">
            <a:avLst/>
          </a:prstGeom>
          <a:noFill/>
        </p:spPr>
        <p:txBody>
          <a:bodyPr wrap="square" rtlCol="0">
            <a:spAutoFit/>
          </a:bodyPr>
          <a:lstStyle/>
          <a:p>
            <a:r>
              <a:rPr kumimoji="1" lang="en-US" altLang="zh-CN" sz="2800" b="1" dirty="0"/>
              <a:t>Standard image/cube: </a:t>
            </a:r>
            <a:r>
              <a:rPr kumimoji="1" lang="en-US" altLang="zh-CN" sz="2800" dirty="0"/>
              <a:t>(synthesized beam) convolved model+ clean residual</a:t>
            </a:r>
          </a:p>
          <a:p>
            <a:r>
              <a:rPr kumimoji="1" lang="en-US" altLang="zh-CN" sz="2800" b="1" dirty="0"/>
              <a:t>Rescaled image: </a:t>
            </a:r>
            <a:r>
              <a:rPr kumimoji="1" lang="en-US" altLang="zh-CN" sz="2800" dirty="0"/>
              <a:t>convolved model+ clean residual * (clean beam area)/(dirty beam area)  (e.g. Walter +08)</a:t>
            </a:r>
          </a:p>
          <a:p>
            <a:r>
              <a:rPr kumimoji="1" lang="en-US" altLang="zh-CN" sz="2800" b="1" dirty="0"/>
              <a:t>Convolved model: </a:t>
            </a:r>
            <a:r>
              <a:rPr kumimoji="1" lang="en-US" altLang="zh-CN" sz="2800" dirty="0"/>
              <a:t>convolved model</a:t>
            </a:r>
            <a:endParaRPr kumimoji="1" lang="zh-CN" altLang="en-US" sz="2800" dirty="0"/>
          </a:p>
        </p:txBody>
      </p:sp>
      <p:pic>
        <p:nvPicPr>
          <p:cNvPr id="4" name="Picture 9">
            <a:extLst>
              <a:ext uri="{FF2B5EF4-FFF2-40B4-BE49-F238E27FC236}">
                <a16:creationId xmlns:a16="http://schemas.microsoft.com/office/drawing/2014/main" id="{26CF7859-7CAF-2E0F-B84A-4698589BBC10}"/>
              </a:ext>
            </a:extLst>
          </p:cNvPr>
          <p:cNvPicPr>
            <a:picLocks noChangeAspect="1"/>
          </p:cNvPicPr>
          <p:nvPr/>
        </p:nvPicPr>
        <p:blipFill>
          <a:blip r:embed="rId2"/>
          <a:stretch>
            <a:fillRect/>
          </a:stretch>
        </p:blipFill>
        <p:spPr>
          <a:xfrm>
            <a:off x="6017896" y="5167312"/>
            <a:ext cx="6174104" cy="1406143"/>
          </a:xfrm>
          <a:prstGeom prst="rect">
            <a:avLst/>
          </a:prstGeom>
        </p:spPr>
      </p:pic>
      <p:pic>
        <p:nvPicPr>
          <p:cNvPr id="5" name="Picture 8">
            <a:extLst>
              <a:ext uri="{FF2B5EF4-FFF2-40B4-BE49-F238E27FC236}">
                <a16:creationId xmlns:a16="http://schemas.microsoft.com/office/drawing/2014/main" id="{52AC4AB3-BF28-662A-EDAB-CD360A7C8A94}"/>
              </a:ext>
            </a:extLst>
          </p:cNvPr>
          <p:cNvPicPr>
            <a:picLocks noChangeAspect="1"/>
          </p:cNvPicPr>
          <p:nvPr/>
        </p:nvPicPr>
        <p:blipFill>
          <a:blip r:embed="rId3"/>
          <a:stretch>
            <a:fillRect/>
          </a:stretch>
        </p:blipFill>
        <p:spPr>
          <a:xfrm>
            <a:off x="0" y="4379464"/>
            <a:ext cx="5939792" cy="2478536"/>
          </a:xfrm>
          <a:prstGeom prst="rect">
            <a:avLst/>
          </a:prstGeom>
        </p:spPr>
      </p:pic>
    </p:spTree>
    <p:extLst>
      <p:ext uri="{BB962C8B-B14F-4D97-AF65-F5344CB8AC3E}">
        <p14:creationId xmlns:p14="http://schemas.microsoft.com/office/powerpoint/2010/main" val="2006688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C71DC-740A-6525-E64B-F37524900D90}"/>
              </a:ext>
            </a:extLst>
          </p:cNvPr>
          <p:cNvSpPr>
            <a:spLocks noGrp="1"/>
          </p:cNvSpPr>
          <p:nvPr>
            <p:ph type="title"/>
          </p:nvPr>
        </p:nvSpPr>
        <p:spPr/>
        <p:txBody>
          <a:bodyPr/>
          <a:lstStyle/>
          <a:p>
            <a:r>
              <a:rPr lang="en-CN" dirty="0"/>
              <a:t>Mock tests to find the best way of analysis, and estimate accuracy of measurements</a:t>
            </a:r>
          </a:p>
        </p:txBody>
      </p:sp>
      <p:pic>
        <p:nvPicPr>
          <p:cNvPr id="5" name="Picture 4">
            <a:extLst>
              <a:ext uri="{FF2B5EF4-FFF2-40B4-BE49-F238E27FC236}">
                <a16:creationId xmlns:a16="http://schemas.microsoft.com/office/drawing/2014/main" id="{325C2181-7081-CE30-5E0F-F5A3818620FB}"/>
              </a:ext>
            </a:extLst>
          </p:cNvPr>
          <p:cNvPicPr>
            <a:picLocks noChangeAspect="1"/>
          </p:cNvPicPr>
          <p:nvPr/>
        </p:nvPicPr>
        <p:blipFill>
          <a:blip r:embed="rId3"/>
          <a:stretch>
            <a:fillRect/>
          </a:stretch>
        </p:blipFill>
        <p:spPr>
          <a:xfrm>
            <a:off x="0" y="2788560"/>
            <a:ext cx="6095935" cy="2197744"/>
          </a:xfrm>
          <a:prstGeom prst="rect">
            <a:avLst/>
          </a:prstGeom>
        </p:spPr>
      </p:pic>
      <p:sp>
        <p:nvSpPr>
          <p:cNvPr id="6" name="TextBox 5">
            <a:extLst>
              <a:ext uri="{FF2B5EF4-FFF2-40B4-BE49-F238E27FC236}">
                <a16:creationId xmlns:a16="http://schemas.microsoft.com/office/drawing/2014/main" id="{F41329B7-1AA4-7903-E31B-0DDF42D0783F}"/>
              </a:ext>
            </a:extLst>
          </p:cNvPr>
          <p:cNvSpPr txBox="1"/>
          <p:nvPr/>
        </p:nvSpPr>
        <p:spPr>
          <a:xfrm>
            <a:off x="287832" y="1618447"/>
            <a:ext cx="6041977" cy="1015663"/>
          </a:xfrm>
          <a:prstGeom prst="rect">
            <a:avLst/>
          </a:prstGeom>
          <a:noFill/>
        </p:spPr>
        <p:txBody>
          <a:bodyPr wrap="square" rtlCol="0">
            <a:spAutoFit/>
          </a:bodyPr>
          <a:lstStyle/>
          <a:p>
            <a:r>
              <a:rPr lang="en-CN" sz="2000" dirty="0"/>
              <a:t>Convolved model (</a:t>
            </a:r>
            <a:r>
              <a:rPr lang="en-CN" sz="2000" i="1" dirty="0"/>
              <a:t>without clean residual</a:t>
            </a:r>
            <a:r>
              <a:rPr lang="en-CN" sz="2000" dirty="0"/>
              <a:t>) of interferometry data is preferred when obtaining </a:t>
            </a:r>
            <a:r>
              <a:rPr lang="en-CN" sz="2000" b="1" dirty="0"/>
              <a:t>images of the </a:t>
            </a:r>
            <a:r>
              <a:rPr lang="en-CN" sz="2000" b="1" dirty="0">
                <a:solidFill>
                  <a:srgbClr val="00B050"/>
                </a:solidFill>
              </a:rPr>
              <a:t>full HI (linearly combined) </a:t>
            </a:r>
            <a:r>
              <a:rPr lang="en-CN" sz="2000" b="1" dirty="0"/>
              <a:t>or </a:t>
            </a:r>
            <a:r>
              <a:rPr lang="en-CN" sz="2000" b="1" dirty="0">
                <a:solidFill>
                  <a:srgbClr val="00B0F0"/>
                </a:solidFill>
              </a:rPr>
              <a:t>the diffuse HI</a:t>
            </a:r>
            <a:r>
              <a:rPr lang="en-CN" sz="2000" b="1" dirty="0"/>
              <a:t>.</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84213E6-3D4E-F28A-5B03-22C12121E9C7}"/>
                  </a:ext>
                </a:extLst>
              </p:cNvPr>
              <p:cNvSpPr txBox="1"/>
              <p:nvPr/>
            </p:nvSpPr>
            <p:spPr>
              <a:xfrm>
                <a:off x="6329809" y="2915279"/>
                <a:ext cx="5486401" cy="1354666"/>
              </a:xfrm>
              <a:prstGeom prst="rect">
                <a:avLst/>
              </a:prstGeom>
              <a:noFill/>
            </p:spPr>
            <p:txBody>
              <a:bodyPr wrap="square" rtlCol="0">
                <a:spAutoFit/>
              </a:bodyPr>
              <a:lstStyle/>
              <a:p>
                <a:r>
                  <a:rPr lang="en-CN" sz="2000" dirty="0"/>
                  <a:t>Degrading the combined </a:t>
                </a:r>
                <a:r>
                  <a:rPr lang="en-CN" sz="2000" b="1" dirty="0">
                    <a:solidFill>
                      <a:srgbClr val="00B050"/>
                    </a:solidFill>
                  </a:rPr>
                  <a:t>full-HI</a:t>
                </a:r>
                <a:r>
                  <a:rPr lang="en-CN" sz="2000" dirty="0"/>
                  <a:t> images, we verify that </a:t>
                </a:r>
                <a:r>
                  <a:rPr lang="en-CN" sz="2000" b="1" dirty="0">
                    <a:solidFill>
                      <a:srgbClr val="FF7E79"/>
                    </a:solidFill>
                  </a:rPr>
                  <a:t>total HI </a:t>
                </a:r>
                <a:r>
                  <a:rPr lang="en-CN" sz="2000" b="1" dirty="0"/>
                  <a:t>(FEASTS-only)</a:t>
                </a:r>
                <a:r>
                  <a:rPr lang="en-CN" sz="2000" b="1" dirty="0">
                    <a:solidFill>
                      <a:srgbClr val="FF7E79"/>
                    </a:solidFill>
                  </a:rPr>
                  <a:t> </a:t>
                </a:r>
                <a:r>
                  <a:rPr lang="en-CN" sz="2000" dirty="0"/>
                  <a:t>images</a:t>
                </a:r>
                <a:r>
                  <a:rPr lang="en-CN" sz="2000" b="1" dirty="0">
                    <a:solidFill>
                      <a:srgbClr val="FFC000"/>
                    </a:solidFill>
                  </a:rPr>
                  <a:t> </a:t>
                </a:r>
                <a:r>
                  <a:rPr lang="en-CN" sz="2000" dirty="0"/>
                  <a:t>are reasonably good to measure R</a:t>
                </a:r>
                <a:r>
                  <a:rPr lang="en-CN" sz="2000" baseline="-25000" dirty="0"/>
                  <a:t>1 </a:t>
                </a:r>
                <a:r>
                  <a:rPr lang="en-CN" sz="2000" dirty="0"/>
                  <a:t>and R</a:t>
                </a:r>
                <a:r>
                  <a:rPr lang="en-CN" sz="2000" baseline="-25000" dirty="0"/>
                  <a:t>001</a:t>
                </a:r>
                <a:r>
                  <a:rPr lang="en-CN" sz="2000" dirty="0"/>
                  <a:t>, the radius at </a:t>
                </a:r>
                <a14:m>
                  <m:oMath xmlns:m="http://schemas.openxmlformats.org/officeDocument/2006/math">
                    <m:sSub>
                      <m:sSubPr>
                        <m:ctrlPr>
                          <a:rPr lang="en-CN" sz="2000" i="1" smtClean="0">
                            <a:latin typeface="Cambria Math" panose="02040503050406030204" pitchFamily="18" charset="0"/>
                          </a:rPr>
                        </m:ctrlPr>
                      </m:sSubPr>
                      <m:e>
                        <m:r>
                          <m:rPr>
                            <m:sty m:val="p"/>
                          </m:rPr>
                          <a:rPr lang="el-GR" sz="2000" i="1" smtClean="0">
                            <a:latin typeface="Cambria Math" panose="02040503050406030204" pitchFamily="18" charset="0"/>
                            <a:ea typeface="Cambria Math" panose="02040503050406030204" pitchFamily="18" charset="0"/>
                          </a:rPr>
                          <m:t>Σ</m:t>
                        </m:r>
                      </m:e>
                      <m:sub>
                        <m:r>
                          <m:rPr>
                            <m:nor/>
                          </m:rPr>
                          <a:rPr lang="en-US" sz="2000" b="0" i="0" smtClean="0">
                            <a:latin typeface="Cambria Math" panose="02040503050406030204" pitchFamily="18" charset="0"/>
                          </a:rPr>
                          <m:t>HI</m:t>
                        </m:r>
                      </m:sub>
                    </m:sSub>
                  </m:oMath>
                </a14:m>
                <a:r>
                  <a:rPr lang="en-CN" sz="2000" dirty="0"/>
                  <a:t> = 1 and 0.01 </a:t>
                </a:r>
                <a14:m>
                  <m:oMath xmlns:m="http://schemas.openxmlformats.org/officeDocument/2006/math">
                    <m:sSub>
                      <m:sSubPr>
                        <m:ctrlPr>
                          <a:rPr lang="en-CN" sz="2000" i="1" smtClean="0">
                            <a:latin typeface="Cambria Math" panose="02040503050406030204" pitchFamily="18" charset="0"/>
                          </a:rPr>
                        </m:ctrlPr>
                      </m:sSubPr>
                      <m:e>
                        <m:r>
                          <a:rPr lang="en-US" sz="2000" b="0" i="1" smtClean="0">
                            <a:latin typeface="Cambria Math" panose="02040503050406030204" pitchFamily="18" charset="0"/>
                          </a:rPr>
                          <m:t>𝑀</m:t>
                        </m:r>
                      </m:e>
                      <m:sub>
                        <m:r>
                          <a:rPr lang="en-CN" sz="2000" i="1" smtClean="0">
                            <a:latin typeface="Cambria Math" panose="02040503050406030204" pitchFamily="18" charset="0"/>
                            <a:ea typeface="Cambria Math" panose="02040503050406030204" pitchFamily="18" charset="0"/>
                          </a:rPr>
                          <m:t>⊙</m:t>
                        </m:r>
                      </m:sub>
                    </m:sSub>
                    <m:r>
                      <a:rPr lang="en-US" sz="2000" b="0" i="1" smtClean="0">
                        <a:latin typeface="Cambria Math" panose="02040503050406030204" pitchFamily="18" charset="0"/>
                      </a:rPr>
                      <m:t> </m:t>
                    </m:r>
                    <m:sSup>
                      <m:sSupPr>
                        <m:ctrlPr>
                          <a:rPr lang="en-US" sz="2000" b="0" i="1" smtClean="0">
                            <a:latin typeface="Cambria Math" panose="02040503050406030204" pitchFamily="18" charset="0"/>
                          </a:rPr>
                        </m:ctrlPr>
                      </m:sSupPr>
                      <m:e>
                        <m:r>
                          <m:rPr>
                            <m:nor/>
                          </m:rPr>
                          <a:rPr lang="en-US" sz="2000" b="0" i="0" smtClean="0">
                            <a:latin typeface="Cambria Math" panose="02040503050406030204" pitchFamily="18" charset="0"/>
                          </a:rPr>
                          <m:t>pc</m:t>
                        </m:r>
                      </m:e>
                      <m:sup>
                        <m:r>
                          <a:rPr lang="en-US" sz="2000" b="0" i="1" smtClean="0">
                            <a:latin typeface="Cambria Math" panose="02040503050406030204" pitchFamily="18" charset="0"/>
                          </a:rPr>
                          <m:t>−2</m:t>
                        </m:r>
                      </m:sup>
                    </m:sSup>
                  </m:oMath>
                </a14:m>
                <a:r>
                  <a:rPr lang="en-CN" sz="2000" dirty="0"/>
                  <a:t> (N</a:t>
                </a:r>
                <a:r>
                  <a:rPr lang="en-CN" sz="2000" baseline="-25000" dirty="0"/>
                  <a:t>HI</a:t>
                </a:r>
                <a:r>
                  <a:rPr lang="en-CN" sz="2000" dirty="0"/>
                  <a:t>~10</a:t>
                </a:r>
                <a:r>
                  <a:rPr lang="en-CN" sz="2000" baseline="30000" dirty="0"/>
                  <a:t>20</a:t>
                </a:r>
                <a:r>
                  <a:rPr lang="en-CN" sz="2000" dirty="0"/>
                  <a:t> and 10</a:t>
                </a:r>
                <a:r>
                  <a:rPr lang="en-CN" sz="2000" baseline="30000" dirty="0"/>
                  <a:t>18</a:t>
                </a:r>
                <a:r>
                  <a:rPr lang="en-CN" sz="2000" dirty="0"/>
                  <a:t> cm</a:t>
                </a:r>
                <a:r>
                  <a:rPr lang="en-CN" sz="2000" baseline="30000" dirty="0"/>
                  <a:t>-2</a:t>
                </a:r>
                <a:r>
                  <a:rPr lang="en-CN" sz="2000" dirty="0"/>
                  <a:t> ).</a:t>
                </a:r>
              </a:p>
            </p:txBody>
          </p:sp>
        </mc:Choice>
        <mc:Fallback xmlns="">
          <p:sp>
            <p:nvSpPr>
              <p:cNvPr id="7" name="TextBox 6">
                <a:extLst>
                  <a:ext uri="{FF2B5EF4-FFF2-40B4-BE49-F238E27FC236}">
                    <a16:creationId xmlns:a16="http://schemas.microsoft.com/office/drawing/2014/main" id="{184213E6-3D4E-F28A-5B03-22C12121E9C7}"/>
                  </a:ext>
                </a:extLst>
              </p:cNvPr>
              <p:cNvSpPr txBox="1">
                <a:spLocks noRot="1" noChangeAspect="1" noMove="1" noResize="1" noEditPoints="1" noAdjustHandles="1" noChangeArrowheads="1" noChangeShapeType="1" noTextEdit="1"/>
              </p:cNvSpPr>
              <p:nvPr/>
            </p:nvSpPr>
            <p:spPr>
              <a:xfrm>
                <a:off x="6329809" y="2915279"/>
                <a:ext cx="5486401" cy="1354666"/>
              </a:xfrm>
              <a:prstGeom prst="rect">
                <a:avLst/>
              </a:prstGeom>
              <a:blipFill>
                <a:blip r:embed="rId4"/>
                <a:stretch>
                  <a:fillRect l="-1155" t="-1869" b="-6542"/>
                </a:stretch>
              </a:blipFill>
            </p:spPr>
            <p:txBody>
              <a:bodyPr/>
              <a:lstStyle/>
              <a:p>
                <a:r>
                  <a:rPr lang="en-CN">
                    <a:noFill/>
                  </a:rPr>
                  <a:t> </a:t>
                </a:r>
              </a:p>
            </p:txBody>
          </p:sp>
        </mc:Fallback>
      </mc:AlternateContent>
      <p:pic>
        <p:nvPicPr>
          <p:cNvPr id="4" name="Picture 3">
            <a:extLst>
              <a:ext uri="{FF2B5EF4-FFF2-40B4-BE49-F238E27FC236}">
                <a16:creationId xmlns:a16="http://schemas.microsoft.com/office/drawing/2014/main" id="{C587DB3F-BF30-C85D-4494-48AC4AA218B6}"/>
              </a:ext>
            </a:extLst>
          </p:cNvPr>
          <p:cNvPicPr>
            <a:picLocks noChangeAspect="1"/>
          </p:cNvPicPr>
          <p:nvPr/>
        </p:nvPicPr>
        <p:blipFill rotWithShape="1">
          <a:blip r:embed="rId5"/>
          <a:srcRect b="43549"/>
          <a:stretch/>
        </p:blipFill>
        <p:spPr>
          <a:xfrm>
            <a:off x="5157787" y="4424880"/>
            <a:ext cx="6892298" cy="2433120"/>
          </a:xfrm>
          <a:prstGeom prst="rect">
            <a:avLst/>
          </a:prstGeom>
        </p:spPr>
      </p:pic>
      <p:sp>
        <p:nvSpPr>
          <p:cNvPr id="8" name="TextBox 7">
            <a:extLst>
              <a:ext uri="{FF2B5EF4-FFF2-40B4-BE49-F238E27FC236}">
                <a16:creationId xmlns:a16="http://schemas.microsoft.com/office/drawing/2014/main" id="{88F3D73F-1E95-6F8E-FFFC-F2E893D8BD96}"/>
              </a:ext>
            </a:extLst>
          </p:cNvPr>
          <p:cNvSpPr txBox="1"/>
          <p:nvPr/>
        </p:nvSpPr>
        <p:spPr>
          <a:xfrm>
            <a:off x="93911" y="6488668"/>
            <a:ext cx="3271837" cy="369332"/>
          </a:xfrm>
          <a:prstGeom prst="rect">
            <a:avLst/>
          </a:prstGeom>
          <a:noFill/>
        </p:spPr>
        <p:txBody>
          <a:bodyPr wrap="square" rtlCol="0">
            <a:spAutoFit/>
          </a:bodyPr>
          <a:lstStyle/>
          <a:p>
            <a:r>
              <a:rPr lang="en-CN" dirty="0"/>
              <a:t>Wang+ submitted</a:t>
            </a:r>
          </a:p>
        </p:txBody>
      </p:sp>
    </p:spTree>
    <p:extLst>
      <p:ext uri="{BB962C8B-B14F-4D97-AF65-F5344CB8AC3E}">
        <p14:creationId xmlns:p14="http://schemas.microsoft.com/office/powerpoint/2010/main" val="2400032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17B7A8B6-F04E-B147-4A85-EA9054D45C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68" y="685800"/>
            <a:ext cx="4578306" cy="2743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a:extLst>
              <a:ext uri="{FF2B5EF4-FFF2-40B4-BE49-F238E27FC236}">
                <a16:creationId xmlns:a16="http://schemas.microsoft.com/office/drawing/2014/main" id="{1ED12D3A-3FF2-0A40-8972-CEE23859D3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001" y="3944490"/>
            <a:ext cx="4538133" cy="271912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6A51E70F-CAAB-3079-63B4-538B1A6B9E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9055" y="3944490"/>
            <a:ext cx="4538133" cy="2719129"/>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FDE5D3A0-57BF-0AEF-3ADD-81CCC9C7E6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5109" y="3944490"/>
            <a:ext cx="4538133" cy="271912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a:extLst>
              <a:ext uri="{FF2B5EF4-FFF2-40B4-BE49-F238E27FC236}">
                <a16:creationId xmlns:a16="http://schemas.microsoft.com/office/drawing/2014/main" id="{8D0DCC14-143E-1992-9245-E507304409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25695" y="608410"/>
            <a:ext cx="4707467" cy="28205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a:extLst>
              <a:ext uri="{FF2B5EF4-FFF2-40B4-BE49-F238E27FC236}">
                <a16:creationId xmlns:a16="http://schemas.microsoft.com/office/drawing/2014/main" id="{9D0E7E18-3ABE-8730-6F5F-62041D2F198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73229" y="625344"/>
            <a:ext cx="4780104" cy="286411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EFD9105-22AB-E158-733E-B1863B84D1D8}"/>
              </a:ext>
            </a:extLst>
          </p:cNvPr>
          <p:cNvSpPr txBox="1"/>
          <p:nvPr/>
        </p:nvSpPr>
        <p:spPr>
          <a:xfrm>
            <a:off x="10648617" y="849923"/>
            <a:ext cx="1248910" cy="1754326"/>
          </a:xfrm>
          <a:prstGeom prst="rect">
            <a:avLst/>
          </a:prstGeom>
          <a:solidFill>
            <a:schemeClr val="bg1"/>
          </a:solidFill>
        </p:spPr>
        <p:txBody>
          <a:bodyPr wrap="square" rtlCol="0">
            <a:spAutoFit/>
          </a:bodyPr>
          <a:lstStyle/>
          <a:p>
            <a:r>
              <a:rPr lang="en-CN" dirty="0">
                <a:solidFill>
                  <a:srgbClr val="FF0000"/>
                </a:solidFill>
              </a:rPr>
              <a:t>Total HI (FAST)</a:t>
            </a:r>
          </a:p>
          <a:p>
            <a:r>
              <a:rPr lang="en-CN" b="1" dirty="0">
                <a:solidFill>
                  <a:srgbClr val="7A81FF"/>
                </a:solidFill>
              </a:rPr>
              <a:t>Full HI</a:t>
            </a:r>
          </a:p>
          <a:p>
            <a:r>
              <a:rPr lang="en-CN" dirty="0">
                <a:solidFill>
                  <a:srgbClr val="7A81FF"/>
                </a:solidFill>
              </a:rPr>
              <a:t>(FAST+int.)</a:t>
            </a:r>
          </a:p>
          <a:p>
            <a:r>
              <a:rPr lang="en-US" dirty="0">
                <a:solidFill>
                  <a:srgbClr val="929000"/>
                </a:solidFill>
              </a:rPr>
              <a:t>Dense HI</a:t>
            </a:r>
          </a:p>
          <a:p>
            <a:r>
              <a:rPr lang="en-US" dirty="0">
                <a:solidFill>
                  <a:srgbClr val="929000"/>
                </a:solidFill>
              </a:rPr>
              <a:t>(I</a:t>
            </a:r>
            <a:r>
              <a:rPr lang="en-CN" dirty="0">
                <a:solidFill>
                  <a:srgbClr val="929000"/>
                </a:solidFill>
              </a:rPr>
              <a:t>nt.)</a:t>
            </a:r>
          </a:p>
        </p:txBody>
      </p:sp>
      <p:sp>
        <p:nvSpPr>
          <p:cNvPr id="11" name="TextBox 10">
            <a:extLst>
              <a:ext uri="{FF2B5EF4-FFF2-40B4-BE49-F238E27FC236}">
                <a16:creationId xmlns:a16="http://schemas.microsoft.com/office/drawing/2014/main" id="{E5329730-A87B-6E19-E6FA-4717BFDF565C}"/>
              </a:ext>
            </a:extLst>
          </p:cNvPr>
          <p:cNvSpPr txBox="1"/>
          <p:nvPr/>
        </p:nvSpPr>
        <p:spPr>
          <a:xfrm>
            <a:off x="10604423" y="4120662"/>
            <a:ext cx="1248910" cy="923330"/>
          </a:xfrm>
          <a:prstGeom prst="rect">
            <a:avLst/>
          </a:prstGeom>
          <a:solidFill>
            <a:schemeClr val="bg1"/>
          </a:solidFill>
        </p:spPr>
        <p:txBody>
          <a:bodyPr wrap="square" rtlCol="0">
            <a:spAutoFit/>
          </a:bodyPr>
          <a:lstStyle/>
          <a:p>
            <a:endParaRPr lang="en-CN" dirty="0">
              <a:solidFill>
                <a:srgbClr val="929000"/>
              </a:solidFill>
            </a:endParaRPr>
          </a:p>
          <a:p>
            <a:endParaRPr lang="en-CN" dirty="0">
              <a:solidFill>
                <a:srgbClr val="929000"/>
              </a:solidFill>
            </a:endParaRPr>
          </a:p>
          <a:p>
            <a:endParaRPr lang="en-CN" dirty="0">
              <a:solidFill>
                <a:srgbClr val="929000"/>
              </a:solidFill>
            </a:endParaRPr>
          </a:p>
        </p:txBody>
      </p:sp>
      <p:sp>
        <p:nvSpPr>
          <p:cNvPr id="2" name="TextBox 1">
            <a:extLst>
              <a:ext uri="{FF2B5EF4-FFF2-40B4-BE49-F238E27FC236}">
                <a16:creationId xmlns:a16="http://schemas.microsoft.com/office/drawing/2014/main" id="{37618BDC-09E4-7182-FD0F-F1DBE45B3BAB}"/>
              </a:ext>
            </a:extLst>
          </p:cNvPr>
          <p:cNvSpPr txBox="1"/>
          <p:nvPr/>
        </p:nvSpPr>
        <p:spPr>
          <a:xfrm>
            <a:off x="10758488" y="6386514"/>
            <a:ext cx="1433512" cy="369332"/>
          </a:xfrm>
          <a:prstGeom prst="rect">
            <a:avLst/>
          </a:prstGeom>
          <a:noFill/>
        </p:spPr>
        <p:txBody>
          <a:bodyPr wrap="square" rtlCol="0">
            <a:spAutoFit/>
          </a:bodyPr>
          <a:lstStyle/>
          <a:p>
            <a:r>
              <a:rPr lang="en-CN" dirty="0"/>
              <a:t>Wang+24b</a:t>
            </a:r>
          </a:p>
        </p:txBody>
      </p:sp>
      <p:sp>
        <p:nvSpPr>
          <p:cNvPr id="3" name="TextBox 2">
            <a:extLst>
              <a:ext uri="{FF2B5EF4-FFF2-40B4-BE49-F238E27FC236}">
                <a16:creationId xmlns:a16="http://schemas.microsoft.com/office/drawing/2014/main" id="{8B1EE854-AF44-D816-27A1-B1CED80CB090}"/>
              </a:ext>
            </a:extLst>
          </p:cNvPr>
          <p:cNvSpPr txBox="1"/>
          <p:nvPr/>
        </p:nvSpPr>
        <p:spPr>
          <a:xfrm>
            <a:off x="2666881" y="92921"/>
            <a:ext cx="7655923" cy="461665"/>
          </a:xfrm>
          <a:prstGeom prst="rect">
            <a:avLst/>
          </a:prstGeom>
          <a:noFill/>
        </p:spPr>
        <p:txBody>
          <a:bodyPr wrap="square" rtlCol="0">
            <a:spAutoFit/>
          </a:bodyPr>
          <a:lstStyle/>
          <a:p>
            <a:pPr algn="ctr"/>
            <a:r>
              <a:rPr lang="en-CN" sz="2400" b="1" dirty="0"/>
              <a:t>Examples of HI profiles from combined images</a:t>
            </a:r>
          </a:p>
        </p:txBody>
      </p:sp>
    </p:spTree>
    <p:extLst>
      <p:ext uri="{BB962C8B-B14F-4D97-AF65-F5344CB8AC3E}">
        <p14:creationId xmlns:p14="http://schemas.microsoft.com/office/powerpoint/2010/main" val="2544972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6257DD-61E2-F260-BDBF-99F3564FAD52}"/>
              </a:ext>
            </a:extLst>
          </p:cNvPr>
          <p:cNvSpPr>
            <a:spLocks noGrp="1"/>
          </p:cNvSpPr>
          <p:nvPr>
            <p:ph type="title"/>
          </p:nvPr>
        </p:nvSpPr>
        <p:spPr/>
        <p:txBody>
          <a:bodyPr/>
          <a:lstStyle/>
          <a:p>
            <a:r>
              <a:rPr kumimoji="1" lang="en-US" altLang="zh-CN" dirty="0"/>
              <a:t>Some scientific results</a:t>
            </a:r>
            <a:endParaRPr kumimoji="1" lang="zh-CN" altLang="en-US" dirty="0"/>
          </a:p>
        </p:txBody>
      </p:sp>
      <p:sp>
        <p:nvSpPr>
          <p:cNvPr id="3" name="文本占位符 2">
            <a:extLst>
              <a:ext uri="{FF2B5EF4-FFF2-40B4-BE49-F238E27FC236}">
                <a16:creationId xmlns:a16="http://schemas.microsoft.com/office/drawing/2014/main" id="{61C651D2-5D01-7A6C-859A-F5E53C5B3449}"/>
              </a:ext>
            </a:extLst>
          </p:cNvPr>
          <p:cNvSpPr>
            <a:spLocks noGrp="1"/>
          </p:cNvSpPr>
          <p:nvPr>
            <p:ph type="body" idx="1"/>
          </p:nvPr>
        </p:nvSpPr>
        <p:spPr/>
        <p:txBody>
          <a:bodyPr/>
          <a:lstStyle/>
          <a:p>
            <a:endParaRPr kumimoji="1" lang="zh-CN" altLang="en-US"/>
          </a:p>
        </p:txBody>
      </p:sp>
    </p:spTree>
    <p:extLst>
      <p:ext uri="{BB962C8B-B14F-4D97-AF65-F5344CB8AC3E}">
        <p14:creationId xmlns:p14="http://schemas.microsoft.com/office/powerpoint/2010/main" val="3783595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21219B08-D417-069D-842D-4A6D726668A5}"/>
              </a:ext>
            </a:extLst>
          </p:cNvPr>
          <p:cNvSpPr/>
          <p:nvPr/>
        </p:nvSpPr>
        <p:spPr>
          <a:xfrm>
            <a:off x="4344437" y="1690688"/>
            <a:ext cx="2584538" cy="4980123"/>
          </a:xfrm>
          <a:prstGeom prst="roundRect">
            <a:avLst/>
          </a:prstGeom>
          <a:solidFill>
            <a:srgbClr val="92D050">
              <a:alpha val="3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dirty="0"/>
          </a:p>
        </p:txBody>
      </p:sp>
      <p:sp>
        <p:nvSpPr>
          <p:cNvPr id="13" name="Rounded Rectangle 12">
            <a:extLst>
              <a:ext uri="{FF2B5EF4-FFF2-40B4-BE49-F238E27FC236}">
                <a16:creationId xmlns:a16="http://schemas.microsoft.com/office/drawing/2014/main" id="{9FBA9231-3B46-B51E-83E0-C942B8EC6201}"/>
              </a:ext>
            </a:extLst>
          </p:cNvPr>
          <p:cNvSpPr/>
          <p:nvPr/>
        </p:nvSpPr>
        <p:spPr>
          <a:xfrm>
            <a:off x="6906927" y="1670244"/>
            <a:ext cx="2579475" cy="4980123"/>
          </a:xfrm>
          <a:prstGeom prst="roundRect">
            <a:avLst/>
          </a:prstGeom>
          <a:solidFill>
            <a:srgbClr val="00B0F0">
              <a:alpha val="3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dirty="0"/>
          </a:p>
        </p:txBody>
      </p:sp>
      <p:sp>
        <p:nvSpPr>
          <p:cNvPr id="14" name="Rounded Rectangle 13">
            <a:extLst>
              <a:ext uri="{FF2B5EF4-FFF2-40B4-BE49-F238E27FC236}">
                <a16:creationId xmlns:a16="http://schemas.microsoft.com/office/drawing/2014/main" id="{1BC9ADAC-3730-77AF-901E-B3EB79577842}"/>
              </a:ext>
            </a:extLst>
          </p:cNvPr>
          <p:cNvSpPr/>
          <p:nvPr/>
        </p:nvSpPr>
        <p:spPr>
          <a:xfrm>
            <a:off x="9486402" y="1670244"/>
            <a:ext cx="2579475" cy="5023156"/>
          </a:xfrm>
          <a:prstGeom prst="roundRect">
            <a:avLst/>
          </a:prstGeom>
          <a:solidFill>
            <a:srgbClr val="FFC000">
              <a:alpha val="3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dirty="0"/>
          </a:p>
        </p:txBody>
      </p:sp>
      <p:pic>
        <p:nvPicPr>
          <p:cNvPr id="7" name="Picture 6">
            <a:extLst>
              <a:ext uri="{FF2B5EF4-FFF2-40B4-BE49-F238E27FC236}">
                <a16:creationId xmlns:a16="http://schemas.microsoft.com/office/drawing/2014/main" id="{09D5DBF0-EFC5-C967-A49E-BB5C4A4A1B45}"/>
              </a:ext>
            </a:extLst>
          </p:cNvPr>
          <p:cNvPicPr>
            <a:picLocks noChangeAspect="1"/>
          </p:cNvPicPr>
          <p:nvPr/>
        </p:nvPicPr>
        <p:blipFill>
          <a:blip r:embed="rId2"/>
          <a:stretch>
            <a:fillRect/>
          </a:stretch>
        </p:blipFill>
        <p:spPr>
          <a:xfrm>
            <a:off x="9244666" y="1838904"/>
            <a:ext cx="2804226" cy="3622580"/>
          </a:xfrm>
          <a:prstGeom prst="rect">
            <a:avLst/>
          </a:prstGeom>
        </p:spPr>
      </p:pic>
      <p:pic>
        <p:nvPicPr>
          <p:cNvPr id="6" name="Picture 5">
            <a:extLst>
              <a:ext uri="{FF2B5EF4-FFF2-40B4-BE49-F238E27FC236}">
                <a16:creationId xmlns:a16="http://schemas.microsoft.com/office/drawing/2014/main" id="{7BF13C26-8F89-2682-B3B8-964942DF4B19}"/>
              </a:ext>
            </a:extLst>
          </p:cNvPr>
          <p:cNvPicPr>
            <a:picLocks noChangeAspect="1"/>
          </p:cNvPicPr>
          <p:nvPr/>
        </p:nvPicPr>
        <p:blipFill>
          <a:blip r:embed="rId3"/>
          <a:stretch>
            <a:fillRect/>
          </a:stretch>
        </p:blipFill>
        <p:spPr>
          <a:xfrm>
            <a:off x="6684707" y="1838903"/>
            <a:ext cx="2804226" cy="3622581"/>
          </a:xfrm>
          <a:prstGeom prst="rect">
            <a:avLst/>
          </a:prstGeom>
        </p:spPr>
      </p:pic>
      <p:sp>
        <p:nvSpPr>
          <p:cNvPr id="2" name="Title 1">
            <a:extLst>
              <a:ext uri="{FF2B5EF4-FFF2-40B4-BE49-F238E27FC236}">
                <a16:creationId xmlns:a16="http://schemas.microsoft.com/office/drawing/2014/main" id="{9D54BF01-97DD-5A09-E590-904C4F49FBD2}"/>
              </a:ext>
            </a:extLst>
          </p:cNvPr>
          <p:cNvSpPr>
            <a:spLocks noGrp="1"/>
          </p:cNvSpPr>
          <p:nvPr>
            <p:ph type="title"/>
          </p:nvPr>
        </p:nvSpPr>
        <p:spPr/>
        <p:txBody>
          <a:bodyPr>
            <a:normAutofit/>
          </a:bodyPr>
          <a:lstStyle/>
          <a:p>
            <a:r>
              <a:rPr lang="en-CN" sz="4000" dirty="0"/>
              <a:t>The column density distribution function </a:t>
            </a:r>
            <a:r>
              <a:rPr lang="en-CN" sz="4000" i="1" dirty="0"/>
              <a:t>f</a:t>
            </a:r>
            <a:r>
              <a:rPr lang="en-CN" sz="4000" dirty="0"/>
              <a:t>(</a:t>
            </a:r>
            <a:r>
              <a:rPr lang="en-CN" sz="4000" i="1" dirty="0"/>
              <a:t>N</a:t>
            </a:r>
            <a:r>
              <a:rPr lang="en-CN" sz="4000" baseline="-25000" dirty="0"/>
              <a:t>HI</a:t>
            </a:r>
            <a:r>
              <a:rPr lang="en-CN" sz="4000" dirty="0"/>
              <a:t>) for </a:t>
            </a:r>
            <a:r>
              <a:rPr lang="en-CN" sz="4000" i="1" dirty="0"/>
              <a:t>N</a:t>
            </a:r>
            <a:r>
              <a:rPr lang="en-CN" sz="4000" baseline="-25000" dirty="0"/>
              <a:t>HI</a:t>
            </a:r>
            <a:r>
              <a:rPr lang="en-CN" sz="4000" dirty="0"/>
              <a:t>&gt;10</a:t>
            </a:r>
            <a:r>
              <a:rPr lang="en-CN" sz="4000" baseline="30000" dirty="0"/>
              <a:t>17.7</a:t>
            </a:r>
            <a:r>
              <a:rPr lang="en-CN" sz="4000" dirty="0"/>
              <a:t> cm</a:t>
            </a:r>
            <a:r>
              <a:rPr lang="en-CN" sz="4000" baseline="30000" dirty="0"/>
              <a:t>-2 </a:t>
            </a:r>
            <a:r>
              <a:rPr lang="en-CN" sz="4000" dirty="0"/>
              <a:t>at </a:t>
            </a:r>
            <a:r>
              <a:rPr lang="en-CN" sz="4000" i="1" dirty="0"/>
              <a:t>z=0</a:t>
            </a:r>
          </a:p>
        </p:txBody>
      </p:sp>
      <p:pic>
        <p:nvPicPr>
          <p:cNvPr id="4" name="Picture 3">
            <a:extLst>
              <a:ext uri="{FF2B5EF4-FFF2-40B4-BE49-F238E27FC236}">
                <a16:creationId xmlns:a16="http://schemas.microsoft.com/office/drawing/2014/main" id="{24C2C75B-9AED-F4C0-79E8-1B1B5BC96777}"/>
              </a:ext>
            </a:extLst>
          </p:cNvPr>
          <p:cNvPicPr>
            <a:picLocks noChangeAspect="1"/>
          </p:cNvPicPr>
          <p:nvPr/>
        </p:nvPicPr>
        <p:blipFill>
          <a:blip r:embed="rId4"/>
          <a:stretch>
            <a:fillRect/>
          </a:stretch>
        </p:blipFill>
        <p:spPr>
          <a:xfrm>
            <a:off x="4142999" y="1870420"/>
            <a:ext cx="2782179" cy="3594100"/>
          </a:xfrm>
          <a:prstGeom prst="rect">
            <a:avLst/>
          </a:prstGeom>
        </p:spPr>
      </p:pic>
      <p:pic>
        <p:nvPicPr>
          <p:cNvPr id="5" name="Picture 4">
            <a:extLst>
              <a:ext uri="{FF2B5EF4-FFF2-40B4-BE49-F238E27FC236}">
                <a16:creationId xmlns:a16="http://schemas.microsoft.com/office/drawing/2014/main" id="{975E4A15-E83A-5C80-A6F9-9AD854DB49F3}"/>
              </a:ext>
            </a:extLst>
          </p:cNvPr>
          <p:cNvPicPr>
            <a:picLocks noChangeAspect="1"/>
          </p:cNvPicPr>
          <p:nvPr/>
        </p:nvPicPr>
        <p:blipFill>
          <a:blip r:embed="rId5"/>
          <a:stretch>
            <a:fillRect/>
          </a:stretch>
        </p:blipFill>
        <p:spPr>
          <a:xfrm>
            <a:off x="790689" y="1731941"/>
            <a:ext cx="2969824" cy="3836504"/>
          </a:xfrm>
          <a:prstGeom prst="rect">
            <a:avLst/>
          </a:prstGeom>
        </p:spPr>
      </p:pic>
      <p:sp>
        <p:nvSpPr>
          <p:cNvPr id="9" name="TextBox 8">
            <a:extLst>
              <a:ext uri="{FF2B5EF4-FFF2-40B4-BE49-F238E27FC236}">
                <a16:creationId xmlns:a16="http://schemas.microsoft.com/office/drawing/2014/main" id="{BD3A0B66-E5EB-DB9E-79FD-704B9E7A8C72}"/>
              </a:ext>
            </a:extLst>
          </p:cNvPr>
          <p:cNvSpPr txBox="1"/>
          <p:nvPr/>
        </p:nvSpPr>
        <p:spPr>
          <a:xfrm>
            <a:off x="4727428" y="5493001"/>
            <a:ext cx="2008356" cy="646331"/>
          </a:xfrm>
          <a:prstGeom prst="rect">
            <a:avLst/>
          </a:prstGeom>
          <a:noFill/>
        </p:spPr>
        <p:txBody>
          <a:bodyPr wrap="square" rtlCol="0">
            <a:spAutoFit/>
          </a:bodyPr>
          <a:lstStyle/>
          <a:p>
            <a:r>
              <a:rPr lang="en-CN" dirty="0"/>
              <a:t>Directly observing deep is necessary.</a:t>
            </a:r>
          </a:p>
        </p:txBody>
      </p:sp>
      <p:sp>
        <p:nvSpPr>
          <p:cNvPr id="10" name="TextBox 9">
            <a:extLst>
              <a:ext uri="{FF2B5EF4-FFF2-40B4-BE49-F238E27FC236}">
                <a16:creationId xmlns:a16="http://schemas.microsoft.com/office/drawing/2014/main" id="{7C03DD34-AFE2-0E07-080B-645E224C9C6D}"/>
              </a:ext>
            </a:extLst>
          </p:cNvPr>
          <p:cNvSpPr txBox="1"/>
          <p:nvPr/>
        </p:nvSpPr>
        <p:spPr>
          <a:xfrm>
            <a:off x="7082860" y="5460260"/>
            <a:ext cx="2271704" cy="1200329"/>
          </a:xfrm>
          <a:prstGeom prst="rect">
            <a:avLst/>
          </a:prstGeom>
          <a:noFill/>
        </p:spPr>
        <p:txBody>
          <a:bodyPr wrap="square" rtlCol="0">
            <a:spAutoFit/>
          </a:bodyPr>
          <a:lstStyle/>
          <a:p>
            <a:r>
              <a:rPr lang="en-CN" dirty="0"/>
              <a:t>The only simulation predicting</a:t>
            </a:r>
            <a:r>
              <a:rPr lang="en-CN" i="1" dirty="0"/>
              <a:t> f</a:t>
            </a:r>
            <a:r>
              <a:rPr lang="en-CN" dirty="0"/>
              <a:t>(</a:t>
            </a:r>
            <a:r>
              <a:rPr lang="en-CN" i="1" dirty="0"/>
              <a:t>N</a:t>
            </a:r>
            <a:r>
              <a:rPr lang="en-CN" baseline="-25000" dirty="0"/>
              <a:t>HI</a:t>
            </a:r>
            <a:r>
              <a:rPr lang="en-CN" dirty="0"/>
              <a:t>) at </a:t>
            </a:r>
            <a:r>
              <a:rPr lang="en-CN" i="1" dirty="0"/>
              <a:t>z</a:t>
            </a:r>
            <a:r>
              <a:rPr lang="en-CN" dirty="0"/>
              <a:t>=0 also predicts lack of evolution since </a:t>
            </a:r>
            <a:r>
              <a:rPr lang="en-CN" i="1" dirty="0"/>
              <a:t>z</a:t>
            </a:r>
            <a:r>
              <a:rPr lang="en-CN" dirty="0"/>
              <a:t>=3</a:t>
            </a:r>
          </a:p>
        </p:txBody>
      </p:sp>
      <p:sp>
        <p:nvSpPr>
          <p:cNvPr id="11" name="TextBox 10">
            <a:extLst>
              <a:ext uri="{FF2B5EF4-FFF2-40B4-BE49-F238E27FC236}">
                <a16:creationId xmlns:a16="http://schemas.microsoft.com/office/drawing/2014/main" id="{AD53CFD9-694E-7BA0-31D6-547C9194D04C}"/>
              </a:ext>
            </a:extLst>
          </p:cNvPr>
          <p:cNvSpPr txBox="1"/>
          <p:nvPr/>
        </p:nvSpPr>
        <p:spPr>
          <a:xfrm>
            <a:off x="9581847" y="5470482"/>
            <a:ext cx="2467045" cy="923330"/>
          </a:xfrm>
          <a:prstGeom prst="rect">
            <a:avLst/>
          </a:prstGeom>
          <a:noFill/>
        </p:spPr>
        <p:txBody>
          <a:bodyPr wrap="square" rtlCol="0">
            <a:spAutoFit/>
          </a:bodyPr>
          <a:lstStyle/>
          <a:p>
            <a:r>
              <a:rPr lang="en-CN" dirty="0"/>
              <a:t>There is hint of mild and decreasing evolution since </a:t>
            </a:r>
            <a:r>
              <a:rPr lang="en-CN" i="1" dirty="0"/>
              <a:t>z</a:t>
            </a:r>
            <a:r>
              <a:rPr lang="en-CN" dirty="0"/>
              <a:t>=3 in observation</a:t>
            </a:r>
          </a:p>
        </p:txBody>
      </p:sp>
      <p:sp>
        <p:nvSpPr>
          <p:cNvPr id="3" name="TextBox 2">
            <a:extLst>
              <a:ext uri="{FF2B5EF4-FFF2-40B4-BE49-F238E27FC236}">
                <a16:creationId xmlns:a16="http://schemas.microsoft.com/office/drawing/2014/main" id="{18404BF9-144E-E956-C28C-F6E7241544AA}"/>
              </a:ext>
            </a:extLst>
          </p:cNvPr>
          <p:cNvSpPr txBox="1"/>
          <p:nvPr/>
        </p:nvSpPr>
        <p:spPr>
          <a:xfrm>
            <a:off x="10451307" y="65537"/>
            <a:ext cx="1804986" cy="369332"/>
          </a:xfrm>
          <a:prstGeom prst="rect">
            <a:avLst/>
          </a:prstGeom>
          <a:noFill/>
        </p:spPr>
        <p:txBody>
          <a:bodyPr wrap="square" rtlCol="0">
            <a:spAutoFit/>
          </a:bodyPr>
          <a:lstStyle/>
          <a:p>
            <a:r>
              <a:rPr lang="en-CN" dirty="0"/>
              <a:t>(JW+ 26)</a:t>
            </a:r>
          </a:p>
        </p:txBody>
      </p:sp>
      <p:pic>
        <p:nvPicPr>
          <p:cNvPr id="8" name="Picture 7">
            <a:extLst>
              <a:ext uri="{FF2B5EF4-FFF2-40B4-BE49-F238E27FC236}">
                <a16:creationId xmlns:a16="http://schemas.microsoft.com/office/drawing/2014/main" id="{8F6AB393-5D6D-E37C-7117-F41AFE808388}"/>
              </a:ext>
            </a:extLst>
          </p:cNvPr>
          <p:cNvPicPr>
            <a:picLocks noChangeAspect="1"/>
          </p:cNvPicPr>
          <p:nvPr/>
        </p:nvPicPr>
        <p:blipFill>
          <a:blip r:embed="rId6"/>
          <a:stretch>
            <a:fillRect/>
          </a:stretch>
        </p:blipFill>
        <p:spPr>
          <a:xfrm>
            <a:off x="790689" y="6224311"/>
            <a:ext cx="2969824" cy="633689"/>
          </a:xfrm>
          <a:prstGeom prst="rect">
            <a:avLst/>
          </a:prstGeom>
        </p:spPr>
      </p:pic>
      <p:pic>
        <p:nvPicPr>
          <p:cNvPr id="15" name="Picture 14">
            <a:extLst>
              <a:ext uri="{FF2B5EF4-FFF2-40B4-BE49-F238E27FC236}">
                <a16:creationId xmlns:a16="http://schemas.microsoft.com/office/drawing/2014/main" id="{7C2DD5FC-F728-E6C6-A113-76EE3D019CA8}"/>
              </a:ext>
            </a:extLst>
          </p:cNvPr>
          <p:cNvPicPr>
            <a:picLocks noChangeAspect="1"/>
          </p:cNvPicPr>
          <p:nvPr/>
        </p:nvPicPr>
        <p:blipFill>
          <a:blip r:embed="rId7"/>
          <a:stretch>
            <a:fillRect/>
          </a:stretch>
        </p:blipFill>
        <p:spPr>
          <a:xfrm>
            <a:off x="1226708" y="5685040"/>
            <a:ext cx="2479679" cy="454292"/>
          </a:xfrm>
          <a:prstGeom prst="rect">
            <a:avLst/>
          </a:prstGeom>
        </p:spPr>
      </p:pic>
      <p:sp>
        <p:nvSpPr>
          <p:cNvPr id="16" name="TextBox 15">
            <a:extLst>
              <a:ext uri="{FF2B5EF4-FFF2-40B4-BE49-F238E27FC236}">
                <a16:creationId xmlns:a16="http://schemas.microsoft.com/office/drawing/2014/main" id="{5766C811-F20A-9D62-D6B6-BD6C75735729}"/>
              </a:ext>
            </a:extLst>
          </p:cNvPr>
          <p:cNvSpPr txBox="1"/>
          <p:nvPr/>
        </p:nvSpPr>
        <p:spPr>
          <a:xfrm>
            <a:off x="5731606" y="1065047"/>
            <a:ext cx="5652052" cy="369332"/>
          </a:xfrm>
          <a:prstGeom prst="rect">
            <a:avLst/>
          </a:prstGeom>
          <a:noFill/>
        </p:spPr>
        <p:txBody>
          <a:bodyPr wrap="square" rtlCol="0">
            <a:spAutoFit/>
          </a:bodyPr>
          <a:lstStyle/>
          <a:p>
            <a:r>
              <a:rPr lang="en-CN" dirty="0"/>
              <a:t>(combines 40 FEASTS full HI+ 30 MHONGOOSE galaxies)</a:t>
            </a:r>
          </a:p>
        </p:txBody>
      </p:sp>
    </p:spTree>
    <p:extLst>
      <p:ext uri="{BB962C8B-B14F-4D97-AF65-F5344CB8AC3E}">
        <p14:creationId xmlns:p14="http://schemas.microsoft.com/office/powerpoint/2010/main" val="3898110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82E641D-A996-F88F-A90E-313BC38C37D1}"/>
              </a:ext>
            </a:extLst>
          </p:cNvPr>
          <p:cNvPicPr>
            <a:picLocks noChangeAspect="1"/>
          </p:cNvPicPr>
          <p:nvPr/>
        </p:nvPicPr>
        <p:blipFill>
          <a:blip r:embed="rId3"/>
          <a:stretch>
            <a:fillRect/>
          </a:stretch>
        </p:blipFill>
        <p:spPr>
          <a:xfrm>
            <a:off x="2583579" y="2534393"/>
            <a:ext cx="4649966" cy="4083420"/>
          </a:xfrm>
          <a:prstGeom prst="rect">
            <a:avLst/>
          </a:prstGeom>
        </p:spPr>
      </p:pic>
      <p:sp>
        <p:nvSpPr>
          <p:cNvPr id="11" name="TextBox 10">
            <a:extLst>
              <a:ext uri="{FF2B5EF4-FFF2-40B4-BE49-F238E27FC236}">
                <a16:creationId xmlns:a16="http://schemas.microsoft.com/office/drawing/2014/main" id="{24370F1D-ABAA-85BB-F693-FCBCA687DACC}"/>
              </a:ext>
            </a:extLst>
          </p:cNvPr>
          <p:cNvSpPr txBox="1"/>
          <p:nvPr/>
        </p:nvSpPr>
        <p:spPr>
          <a:xfrm>
            <a:off x="3618390" y="1000000"/>
            <a:ext cx="2326320" cy="369332"/>
          </a:xfrm>
          <a:prstGeom prst="rect">
            <a:avLst/>
          </a:prstGeom>
          <a:noFill/>
        </p:spPr>
        <p:txBody>
          <a:bodyPr wrap="square" rtlCol="0">
            <a:spAutoFit/>
          </a:bodyPr>
          <a:lstStyle/>
          <a:p>
            <a:r>
              <a:rPr lang="en-CN" dirty="0"/>
              <a:t>Face-on view (JW+25)</a:t>
            </a:r>
          </a:p>
        </p:txBody>
      </p:sp>
      <p:sp>
        <p:nvSpPr>
          <p:cNvPr id="16" name="TextBox 15">
            <a:extLst>
              <a:ext uri="{FF2B5EF4-FFF2-40B4-BE49-F238E27FC236}">
                <a16:creationId xmlns:a16="http://schemas.microsoft.com/office/drawing/2014/main" id="{158F5230-D1C8-CAFC-8A69-73D9972ACAA5}"/>
              </a:ext>
            </a:extLst>
          </p:cNvPr>
          <p:cNvSpPr txBox="1"/>
          <p:nvPr/>
        </p:nvSpPr>
        <p:spPr>
          <a:xfrm>
            <a:off x="4717789" y="2665645"/>
            <a:ext cx="2050967" cy="923330"/>
          </a:xfrm>
          <a:prstGeom prst="rect">
            <a:avLst/>
          </a:prstGeom>
          <a:noFill/>
        </p:spPr>
        <p:txBody>
          <a:bodyPr wrap="square" rtlCol="0">
            <a:spAutoFit/>
          </a:bodyPr>
          <a:lstStyle/>
          <a:p>
            <a:r>
              <a:rPr lang="en-CN" b="1" i="1" dirty="0">
                <a:solidFill>
                  <a:srgbClr val="0432FF"/>
                </a:solidFill>
              </a:rPr>
              <a:t>R</a:t>
            </a:r>
            <a:r>
              <a:rPr lang="en-CN" b="1" baseline="-25000" dirty="0">
                <a:solidFill>
                  <a:srgbClr val="0432FF"/>
                </a:solidFill>
              </a:rPr>
              <a:t>001</a:t>
            </a:r>
            <a:r>
              <a:rPr lang="en-CN" b="1" dirty="0">
                <a:solidFill>
                  <a:srgbClr val="0432FF"/>
                </a:solidFill>
              </a:rPr>
              <a:t>: 0.01 Msun/pc</a:t>
            </a:r>
            <a:r>
              <a:rPr lang="en-CN" b="1" baseline="30000" dirty="0">
                <a:solidFill>
                  <a:srgbClr val="0432FF"/>
                </a:solidFill>
              </a:rPr>
              <a:t>2</a:t>
            </a:r>
            <a:r>
              <a:rPr lang="zh-CN" altLang="en-US" b="1" dirty="0">
                <a:solidFill>
                  <a:srgbClr val="0432FF"/>
                </a:solidFill>
              </a:rPr>
              <a:t> </a:t>
            </a:r>
            <a:endParaRPr lang="en-US" altLang="zh-CN" b="1" dirty="0">
              <a:solidFill>
                <a:srgbClr val="0432FF"/>
              </a:solidFill>
            </a:endParaRPr>
          </a:p>
          <a:p>
            <a:r>
              <a:rPr lang="zh-CN" altLang="en-US" b="1" dirty="0">
                <a:solidFill>
                  <a:srgbClr val="0432FF"/>
                </a:solidFill>
              </a:rPr>
              <a:t>～</a:t>
            </a:r>
            <a:r>
              <a:rPr lang="en-US" altLang="zh-CN" b="1" dirty="0">
                <a:solidFill>
                  <a:srgbClr val="0432FF"/>
                </a:solidFill>
              </a:rPr>
              <a:t>10</a:t>
            </a:r>
            <a:r>
              <a:rPr lang="en-US" altLang="zh-CN" b="1" baseline="30000" dirty="0">
                <a:solidFill>
                  <a:srgbClr val="0432FF"/>
                </a:solidFill>
              </a:rPr>
              <a:t>18</a:t>
            </a:r>
            <a:r>
              <a:rPr lang="zh-CN" altLang="en-US" b="1" dirty="0">
                <a:solidFill>
                  <a:srgbClr val="0432FF"/>
                </a:solidFill>
              </a:rPr>
              <a:t> </a:t>
            </a:r>
            <a:r>
              <a:rPr lang="en-US" altLang="zh-CN" b="1" dirty="0">
                <a:solidFill>
                  <a:srgbClr val="0432FF"/>
                </a:solidFill>
              </a:rPr>
              <a:t>cm</a:t>
            </a:r>
            <a:r>
              <a:rPr lang="en-US" altLang="zh-CN" b="1" baseline="30000" dirty="0">
                <a:solidFill>
                  <a:srgbClr val="0432FF"/>
                </a:solidFill>
              </a:rPr>
              <a:t>-2</a:t>
            </a:r>
          </a:p>
          <a:p>
            <a:r>
              <a:rPr lang="en-US" b="1" dirty="0">
                <a:solidFill>
                  <a:srgbClr val="0432FF"/>
                </a:solidFill>
              </a:rPr>
              <a:t>(JW+25)</a:t>
            </a:r>
            <a:endParaRPr lang="en-CN" b="1" dirty="0">
              <a:solidFill>
                <a:srgbClr val="0432FF"/>
              </a:solidFill>
            </a:endParaRPr>
          </a:p>
        </p:txBody>
      </p:sp>
      <p:sp>
        <p:nvSpPr>
          <p:cNvPr id="8" name="TextBox 7">
            <a:extLst>
              <a:ext uri="{FF2B5EF4-FFF2-40B4-BE49-F238E27FC236}">
                <a16:creationId xmlns:a16="http://schemas.microsoft.com/office/drawing/2014/main" id="{7F15A8E4-0789-E4A3-6892-79F3778D3EE7}"/>
              </a:ext>
            </a:extLst>
          </p:cNvPr>
          <p:cNvSpPr txBox="1"/>
          <p:nvPr/>
        </p:nvSpPr>
        <p:spPr>
          <a:xfrm>
            <a:off x="4908562" y="5259947"/>
            <a:ext cx="2050967" cy="923330"/>
          </a:xfrm>
          <a:prstGeom prst="rect">
            <a:avLst/>
          </a:prstGeom>
          <a:noFill/>
        </p:spPr>
        <p:txBody>
          <a:bodyPr wrap="square" rtlCol="0">
            <a:spAutoFit/>
          </a:bodyPr>
          <a:lstStyle/>
          <a:p>
            <a:r>
              <a:rPr lang="en-CN" b="1" i="1" dirty="0">
                <a:solidFill>
                  <a:srgbClr val="FF8AD8"/>
                </a:solidFill>
              </a:rPr>
              <a:t>R</a:t>
            </a:r>
            <a:r>
              <a:rPr lang="en-CN" b="1" baseline="-25000" dirty="0">
                <a:solidFill>
                  <a:srgbClr val="FF8AD8"/>
                </a:solidFill>
              </a:rPr>
              <a:t>1</a:t>
            </a:r>
            <a:r>
              <a:rPr lang="en-CN" b="1" dirty="0">
                <a:solidFill>
                  <a:srgbClr val="FF8AD8"/>
                </a:solidFill>
              </a:rPr>
              <a:t>: 1 Msun/pc</a:t>
            </a:r>
            <a:r>
              <a:rPr lang="en-CN" b="1" baseline="30000" dirty="0">
                <a:solidFill>
                  <a:srgbClr val="FF8AD8"/>
                </a:solidFill>
              </a:rPr>
              <a:t>2</a:t>
            </a:r>
            <a:r>
              <a:rPr lang="zh-CN" altLang="en-US" b="1" dirty="0">
                <a:solidFill>
                  <a:srgbClr val="FF8AD8"/>
                </a:solidFill>
              </a:rPr>
              <a:t> </a:t>
            </a:r>
            <a:endParaRPr lang="en-US" altLang="zh-CN" b="1" dirty="0">
              <a:solidFill>
                <a:srgbClr val="FF8AD8"/>
              </a:solidFill>
            </a:endParaRPr>
          </a:p>
          <a:p>
            <a:r>
              <a:rPr lang="zh-CN" altLang="en-US" b="1" dirty="0">
                <a:solidFill>
                  <a:srgbClr val="FF8AD8"/>
                </a:solidFill>
              </a:rPr>
              <a:t>～</a:t>
            </a:r>
            <a:r>
              <a:rPr lang="en-US" altLang="zh-CN" b="1" dirty="0">
                <a:solidFill>
                  <a:srgbClr val="FF8AD8"/>
                </a:solidFill>
              </a:rPr>
              <a:t>10</a:t>
            </a:r>
            <a:r>
              <a:rPr lang="en-US" altLang="zh-CN" b="1" baseline="30000" dirty="0">
                <a:solidFill>
                  <a:srgbClr val="FF8AD8"/>
                </a:solidFill>
              </a:rPr>
              <a:t>20</a:t>
            </a:r>
            <a:r>
              <a:rPr lang="zh-CN" altLang="en-US" b="1" dirty="0">
                <a:solidFill>
                  <a:srgbClr val="FF8AD8"/>
                </a:solidFill>
              </a:rPr>
              <a:t> </a:t>
            </a:r>
            <a:r>
              <a:rPr lang="en-US" altLang="zh-CN" b="1" dirty="0">
                <a:solidFill>
                  <a:srgbClr val="FF8AD8"/>
                </a:solidFill>
              </a:rPr>
              <a:t>cm</a:t>
            </a:r>
            <a:r>
              <a:rPr lang="en-US" altLang="zh-CN" b="1" baseline="30000" dirty="0">
                <a:solidFill>
                  <a:srgbClr val="FF8AD8"/>
                </a:solidFill>
              </a:rPr>
              <a:t>-2</a:t>
            </a:r>
          </a:p>
          <a:p>
            <a:r>
              <a:rPr lang="en-US" b="1" dirty="0">
                <a:solidFill>
                  <a:srgbClr val="FF8AD8"/>
                </a:solidFill>
              </a:rPr>
              <a:t>(JW+16)</a:t>
            </a:r>
            <a:endParaRPr lang="en-CN" b="1" dirty="0">
              <a:solidFill>
                <a:srgbClr val="FF8AD8"/>
              </a:solidFill>
            </a:endParaRPr>
          </a:p>
        </p:txBody>
      </p:sp>
      <p:sp>
        <p:nvSpPr>
          <p:cNvPr id="27" name="Title 1">
            <a:extLst>
              <a:ext uri="{FF2B5EF4-FFF2-40B4-BE49-F238E27FC236}">
                <a16:creationId xmlns:a16="http://schemas.microsoft.com/office/drawing/2014/main" id="{9AB41A82-06E4-CB87-3E75-662B8A83AB4D}"/>
              </a:ext>
            </a:extLst>
          </p:cNvPr>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dirty="0">
                <a:latin typeface="微软雅黑" panose="020B0503020204020204" charset="-122"/>
                <a:ea typeface="微软雅黑" panose="020B0503020204020204" charset="-122"/>
              </a:rPr>
              <a:t>The size-mass relations</a:t>
            </a:r>
            <a:endParaRPr lang="en-CN" sz="3600" dirty="0"/>
          </a:p>
        </p:txBody>
      </p:sp>
      <p:grpSp>
        <p:nvGrpSpPr>
          <p:cNvPr id="34" name="组合 23">
            <a:extLst>
              <a:ext uri="{FF2B5EF4-FFF2-40B4-BE49-F238E27FC236}">
                <a16:creationId xmlns:a16="http://schemas.microsoft.com/office/drawing/2014/main" id="{200B2D0A-DCFB-7299-DC23-9927A514A1BF}"/>
              </a:ext>
            </a:extLst>
          </p:cNvPr>
          <p:cNvGrpSpPr/>
          <p:nvPr/>
        </p:nvGrpSpPr>
        <p:grpSpPr>
          <a:xfrm>
            <a:off x="3817749" y="1532765"/>
            <a:ext cx="774734" cy="796106"/>
            <a:chOff x="369050" y="5533514"/>
            <a:chExt cx="933718" cy="959476"/>
          </a:xfrm>
        </p:grpSpPr>
        <p:sp>
          <p:nvSpPr>
            <p:cNvPr id="35" name="椭圆 20">
              <a:extLst>
                <a:ext uri="{FF2B5EF4-FFF2-40B4-BE49-F238E27FC236}">
                  <a16:creationId xmlns:a16="http://schemas.microsoft.com/office/drawing/2014/main" id="{73F00B52-C30F-443A-2D08-4E726EB183FB}"/>
                </a:ext>
              </a:extLst>
            </p:cNvPr>
            <p:cNvSpPr/>
            <p:nvPr/>
          </p:nvSpPr>
          <p:spPr>
            <a:xfrm>
              <a:off x="369050" y="5533514"/>
              <a:ext cx="933718" cy="9594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cxnSp>
          <p:nvCxnSpPr>
            <p:cNvPr id="36" name="直接箭头连接符 22">
              <a:extLst>
                <a:ext uri="{FF2B5EF4-FFF2-40B4-BE49-F238E27FC236}">
                  <a16:creationId xmlns:a16="http://schemas.microsoft.com/office/drawing/2014/main" id="{ADC2873F-2CDA-D9AE-E3ED-0465EF7C6465}"/>
                </a:ext>
              </a:extLst>
            </p:cNvPr>
            <p:cNvCxnSpPr>
              <a:endCxn id="35" idx="6"/>
            </p:cNvCxnSpPr>
            <p:nvPr/>
          </p:nvCxnSpPr>
          <p:spPr>
            <a:xfrm flipV="1">
              <a:off x="830687" y="6013252"/>
              <a:ext cx="472081" cy="1182"/>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02618BCE-D69E-AFA6-08D5-39D563967DEF}"/>
              </a:ext>
            </a:extLst>
          </p:cNvPr>
          <p:cNvSpPr txBox="1"/>
          <p:nvPr/>
        </p:nvSpPr>
        <p:spPr>
          <a:xfrm>
            <a:off x="0" y="2376846"/>
            <a:ext cx="2883545" cy="2862322"/>
          </a:xfrm>
          <a:prstGeom prst="rect">
            <a:avLst/>
          </a:prstGeom>
          <a:noFill/>
        </p:spPr>
        <p:txBody>
          <a:bodyPr wrap="square" rtlCol="0">
            <a:spAutoFit/>
          </a:bodyPr>
          <a:lstStyle/>
          <a:p>
            <a:r>
              <a:rPr lang="en-CN" i="1" dirty="0"/>
              <a:t>R</a:t>
            </a:r>
            <a:r>
              <a:rPr lang="en-CN" baseline="-25000" dirty="0"/>
              <a:t>001</a:t>
            </a:r>
            <a:r>
              <a:rPr lang="en-CN" dirty="0"/>
              <a:t>~ 2.5 </a:t>
            </a:r>
            <a:r>
              <a:rPr lang="en-CN" i="1" dirty="0"/>
              <a:t>R</a:t>
            </a:r>
            <a:r>
              <a:rPr lang="en-CN" baseline="-25000" dirty="0"/>
              <a:t>1 </a:t>
            </a:r>
            <a:r>
              <a:rPr lang="en-US" dirty="0"/>
              <a:t>(area 6 times larger)</a:t>
            </a:r>
            <a:r>
              <a:rPr lang="en-CN" dirty="0"/>
              <a:t>, both </a:t>
            </a:r>
            <a:r>
              <a:rPr lang="en-CN" i="1" dirty="0"/>
              <a:t>R-M</a:t>
            </a:r>
            <a:r>
              <a:rPr lang="en-CN" baseline="-25000" dirty="0"/>
              <a:t>HI</a:t>
            </a:r>
            <a:r>
              <a:rPr lang="en-CN" dirty="0"/>
              <a:t> relations have slope~0.5.</a:t>
            </a:r>
          </a:p>
          <a:p>
            <a:r>
              <a:rPr lang="en-CN" dirty="0"/>
              <a:t>Similar size-mass relation seen in the y direction.</a:t>
            </a:r>
          </a:p>
          <a:p>
            <a:endParaRPr lang="en-CN" sz="1800" b="1" dirty="0">
              <a:solidFill>
                <a:srgbClr val="7030A0"/>
              </a:solidFill>
            </a:endParaRPr>
          </a:p>
          <a:p>
            <a:r>
              <a:rPr lang="en-CN" sz="1800" b="1" dirty="0">
                <a:solidFill>
                  <a:srgbClr val="7030A0"/>
                </a:solidFill>
              </a:rPr>
              <a:t>Whatever physical processes that set the M</a:t>
            </a:r>
            <a:r>
              <a:rPr lang="en-CN" sz="1800" b="1" baseline="-25000" dirty="0">
                <a:solidFill>
                  <a:srgbClr val="7030A0"/>
                </a:solidFill>
              </a:rPr>
              <a:t>HI</a:t>
            </a:r>
            <a:r>
              <a:rPr lang="en-CN" sz="1800" b="1" dirty="0">
                <a:solidFill>
                  <a:srgbClr val="7030A0"/>
                </a:solidFill>
              </a:rPr>
              <a:t> also set the R</a:t>
            </a:r>
            <a:r>
              <a:rPr lang="en-CN" sz="1800" b="1" baseline="-25000" dirty="0">
                <a:solidFill>
                  <a:srgbClr val="7030A0"/>
                </a:solidFill>
              </a:rPr>
              <a:t>001</a:t>
            </a:r>
            <a:r>
              <a:rPr lang="en-CN" sz="1800" b="1" dirty="0">
                <a:solidFill>
                  <a:srgbClr val="7030A0"/>
                </a:solidFill>
              </a:rPr>
              <a:t>, and erase their fingerprints.</a:t>
            </a:r>
            <a:endParaRPr lang="en-CN" dirty="0"/>
          </a:p>
        </p:txBody>
      </p:sp>
      <p:pic>
        <p:nvPicPr>
          <p:cNvPr id="2" name="图片 3" descr="03590b1b21dd28f22c6a8bba0336e0cc">
            <a:extLst>
              <a:ext uri="{FF2B5EF4-FFF2-40B4-BE49-F238E27FC236}">
                <a16:creationId xmlns:a16="http://schemas.microsoft.com/office/drawing/2014/main" id="{87CBDB4A-B4B5-C8B1-74B0-B045AF825D76}"/>
              </a:ext>
            </a:extLst>
          </p:cNvPr>
          <p:cNvPicPr>
            <a:picLocks noChangeAspect="1"/>
          </p:cNvPicPr>
          <p:nvPr/>
        </p:nvPicPr>
        <p:blipFill>
          <a:blip r:embed="rId4"/>
          <a:stretch>
            <a:fillRect/>
          </a:stretch>
        </p:blipFill>
        <p:spPr>
          <a:xfrm>
            <a:off x="8027933" y="2534393"/>
            <a:ext cx="3932373" cy="3850249"/>
          </a:xfrm>
          <a:prstGeom prst="rect">
            <a:avLst/>
          </a:prstGeom>
        </p:spPr>
      </p:pic>
      <p:sp>
        <p:nvSpPr>
          <p:cNvPr id="4" name="TextBox 3">
            <a:extLst>
              <a:ext uri="{FF2B5EF4-FFF2-40B4-BE49-F238E27FC236}">
                <a16:creationId xmlns:a16="http://schemas.microsoft.com/office/drawing/2014/main" id="{B5D4BB52-8328-8E56-2F5E-53AB7F45F2AE}"/>
              </a:ext>
            </a:extLst>
          </p:cNvPr>
          <p:cNvSpPr txBox="1"/>
          <p:nvPr/>
        </p:nvSpPr>
        <p:spPr>
          <a:xfrm>
            <a:off x="8724900" y="1162782"/>
            <a:ext cx="5257800" cy="369332"/>
          </a:xfrm>
          <a:prstGeom prst="rect">
            <a:avLst/>
          </a:prstGeom>
          <a:noFill/>
        </p:spPr>
        <p:txBody>
          <a:bodyPr wrap="square" rtlCol="0">
            <a:spAutoFit/>
          </a:bodyPr>
          <a:lstStyle/>
          <a:p>
            <a:r>
              <a:rPr lang="en-CN" dirty="0"/>
              <a:t>Edge-on view </a:t>
            </a:r>
            <a:r>
              <a:rPr lang="en-CN"/>
              <a:t>(Yang,Wang+</a:t>
            </a:r>
            <a:r>
              <a:rPr lang="en-CN" dirty="0"/>
              <a:t>25)</a:t>
            </a:r>
          </a:p>
        </p:txBody>
      </p:sp>
      <p:grpSp>
        <p:nvGrpSpPr>
          <p:cNvPr id="7" name="组合 24">
            <a:extLst>
              <a:ext uri="{FF2B5EF4-FFF2-40B4-BE49-F238E27FC236}">
                <a16:creationId xmlns:a16="http://schemas.microsoft.com/office/drawing/2014/main" id="{474E5D2E-D026-40F7-2A7D-3F01887FFEA5}"/>
              </a:ext>
            </a:extLst>
          </p:cNvPr>
          <p:cNvGrpSpPr/>
          <p:nvPr/>
        </p:nvGrpSpPr>
        <p:grpSpPr>
          <a:xfrm>
            <a:off x="8841892" y="1794241"/>
            <a:ext cx="1737354" cy="414377"/>
            <a:chOff x="369050" y="5533514"/>
            <a:chExt cx="933718" cy="959476"/>
          </a:xfrm>
        </p:grpSpPr>
        <p:sp>
          <p:nvSpPr>
            <p:cNvPr id="12" name="椭圆 25">
              <a:extLst>
                <a:ext uri="{FF2B5EF4-FFF2-40B4-BE49-F238E27FC236}">
                  <a16:creationId xmlns:a16="http://schemas.microsoft.com/office/drawing/2014/main" id="{987271AC-7116-AB53-93C2-4F0E1CEC07B2}"/>
                </a:ext>
              </a:extLst>
            </p:cNvPr>
            <p:cNvSpPr/>
            <p:nvPr/>
          </p:nvSpPr>
          <p:spPr>
            <a:xfrm>
              <a:off x="369050" y="5533514"/>
              <a:ext cx="933718" cy="9594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cxnSp>
          <p:nvCxnSpPr>
            <p:cNvPr id="13" name="直接箭头连接符 26">
              <a:extLst>
                <a:ext uri="{FF2B5EF4-FFF2-40B4-BE49-F238E27FC236}">
                  <a16:creationId xmlns:a16="http://schemas.microsoft.com/office/drawing/2014/main" id="{E184E8C4-DCA7-660C-4FFC-F0DEC4403819}"/>
                </a:ext>
              </a:extLst>
            </p:cNvPr>
            <p:cNvCxnSpPr>
              <a:cxnSpLocks/>
              <a:endCxn id="12" idx="0"/>
            </p:cNvCxnSpPr>
            <p:nvPr/>
          </p:nvCxnSpPr>
          <p:spPr>
            <a:xfrm flipV="1">
              <a:off x="830687" y="5533514"/>
              <a:ext cx="5222" cy="480920"/>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794BD4EA-FC76-858D-F100-129C22D19AE8}"/>
              </a:ext>
            </a:extLst>
          </p:cNvPr>
          <p:cNvSpPr txBox="1"/>
          <p:nvPr/>
        </p:nvSpPr>
        <p:spPr>
          <a:xfrm>
            <a:off x="4717789" y="2208618"/>
            <a:ext cx="2241740" cy="369332"/>
          </a:xfrm>
          <a:prstGeom prst="rect">
            <a:avLst/>
          </a:prstGeom>
          <a:noFill/>
        </p:spPr>
        <p:txBody>
          <a:bodyPr wrap="square" rtlCol="0">
            <a:spAutoFit/>
          </a:bodyPr>
          <a:lstStyle/>
          <a:p>
            <a:r>
              <a:rPr lang="en-CN" dirty="0"/>
              <a:t>deprojected</a:t>
            </a:r>
          </a:p>
        </p:txBody>
      </p:sp>
      <p:sp>
        <p:nvSpPr>
          <p:cNvPr id="15" name="TextBox 14">
            <a:extLst>
              <a:ext uri="{FF2B5EF4-FFF2-40B4-BE49-F238E27FC236}">
                <a16:creationId xmlns:a16="http://schemas.microsoft.com/office/drawing/2014/main" id="{F50FE1A2-6928-8FEB-B731-41AC055590BF}"/>
              </a:ext>
            </a:extLst>
          </p:cNvPr>
          <p:cNvSpPr txBox="1"/>
          <p:nvPr/>
        </p:nvSpPr>
        <p:spPr>
          <a:xfrm>
            <a:off x="10204174" y="2328871"/>
            <a:ext cx="1497496" cy="369332"/>
          </a:xfrm>
          <a:prstGeom prst="rect">
            <a:avLst/>
          </a:prstGeom>
          <a:noFill/>
        </p:spPr>
        <p:txBody>
          <a:bodyPr wrap="square" rtlCol="0">
            <a:spAutoFit/>
          </a:bodyPr>
          <a:lstStyle/>
          <a:p>
            <a:r>
              <a:rPr lang="en-CN" dirty="0"/>
              <a:t>projected</a:t>
            </a:r>
          </a:p>
        </p:txBody>
      </p:sp>
    </p:spTree>
    <p:extLst>
      <p:ext uri="{BB962C8B-B14F-4D97-AF65-F5344CB8AC3E}">
        <p14:creationId xmlns:p14="http://schemas.microsoft.com/office/powerpoint/2010/main" val="1543606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标题 1">
                <a:extLst>
                  <a:ext uri="{FF2B5EF4-FFF2-40B4-BE49-F238E27FC236}">
                    <a16:creationId xmlns:a16="http://schemas.microsoft.com/office/drawing/2014/main" id="{049E1BD9-A59F-58CB-8D6D-768130DC1F3D}"/>
                  </a:ext>
                </a:extLst>
              </p:cNvPr>
              <p:cNvSpPr>
                <a:spLocks noGrp="1"/>
              </p:cNvSpPr>
              <p:nvPr>
                <p:ph type="title"/>
              </p:nvPr>
            </p:nvSpPr>
            <p:spPr/>
            <p:txBody>
              <a:bodyPr/>
              <a:lstStyle/>
              <a:p>
                <a:r>
                  <a:rPr lang="en-GB" altLang="zh-CN" dirty="0"/>
                  <a:t>FEASTS vs. TNG50: discrepancies @ </a:t>
                </a:r>
                <a14:m>
                  <m:oMath xmlns:m="http://schemas.openxmlformats.org/officeDocument/2006/math">
                    <m:r>
                      <m:rPr>
                        <m:nor/>
                      </m:rPr>
                      <a:rPr lang="en-GB" altLang="zh-CN" i="0"/>
                      <m:t>∼</m:t>
                    </m:r>
                    <m:sSup>
                      <m:sSupPr>
                        <m:ctrlPr>
                          <a:rPr lang="en-GB" altLang="zh-CN" i="1" smtClean="0">
                            <a:solidFill>
                              <a:srgbClr val="C00000"/>
                            </a:solidFill>
                            <a:latin typeface="Cambria Math" panose="02040503050406030204" pitchFamily="18" charset="0"/>
                          </a:rPr>
                        </m:ctrlPr>
                      </m:sSupPr>
                      <m:e>
                        <m:r>
                          <a:rPr lang="en-GB" altLang="zh-CN">
                            <a:solidFill>
                              <a:srgbClr val="C00000"/>
                            </a:solidFill>
                            <a:latin typeface="Cambria Math" panose="02040503050406030204" pitchFamily="18" charset="0"/>
                          </a:rPr>
                          <m:t>10</m:t>
                        </m:r>
                      </m:e>
                      <m:sup>
                        <m:r>
                          <a:rPr lang="en-GB" altLang="zh-CN" smtClean="0">
                            <a:solidFill>
                              <a:srgbClr val="C00000"/>
                            </a:solidFill>
                            <a:latin typeface="Cambria Math" panose="02040503050406030204" pitchFamily="18" charset="0"/>
                          </a:rPr>
                          <m:t>18</m:t>
                        </m:r>
                      </m:sup>
                    </m:sSup>
                    <m:r>
                      <a:rPr lang="en-GB" altLang="zh-CN">
                        <a:latin typeface="Cambria Math" panose="02040503050406030204" pitchFamily="18" charset="0"/>
                      </a:rPr>
                      <m:t> </m:t>
                    </m:r>
                    <m:sSup>
                      <m:sSupPr>
                        <m:ctrlPr>
                          <a:rPr lang="en-GB" altLang="zh-CN" i="1">
                            <a:latin typeface="Cambria Math" panose="02040503050406030204" pitchFamily="18" charset="0"/>
                          </a:rPr>
                        </m:ctrlPr>
                      </m:sSupPr>
                      <m:e>
                        <m:r>
                          <m:rPr>
                            <m:nor/>
                          </m:rPr>
                          <a:rPr lang="en-GB" altLang="zh-CN" i="0"/>
                          <m:t>cm</m:t>
                        </m:r>
                      </m:e>
                      <m:sup>
                        <m:r>
                          <a:rPr lang="en-GB" altLang="zh-CN">
                            <a:latin typeface="Cambria Math" panose="02040503050406030204" pitchFamily="18" charset="0"/>
                          </a:rPr>
                          <m:t>−2</m:t>
                        </m:r>
                      </m:sup>
                    </m:sSup>
                  </m:oMath>
                </a14:m>
                <a:endParaRPr lang="zh-CN" altLang="en-US" dirty="0"/>
              </a:p>
            </p:txBody>
          </p:sp>
        </mc:Choice>
        <mc:Fallback xmlns="">
          <p:sp>
            <p:nvSpPr>
              <p:cNvPr id="2" name="标题 1">
                <a:extLst>
                  <a:ext uri="{FF2B5EF4-FFF2-40B4-BE49-F238E27FC236}">
                    <a16:creationId xmlns:a16="http://schemas.microsoft.com/office/drawing/2014/main" id="{049E1BD9-A59F-58CB-8D6D-768130DC1F3D}"/>
                  </a:ext>
                </a:extLst>
              </p:cNvPr>
              <p:cNvSpPr>
                <a:spLocks noGrp="1" noRot="1" noChangeAspect="1" noMove="1" noResize="1" noEditPoints="1" noAdjustHandles="1" noChangeArrowheads="1" noChangeShapeType="1" noTextEdit="1"/>
              </p:cNvSpPr>
              <p:nvPr>
                <p:ph type="title"/>
              </p:nvPr>
            </p:nvSpPr>
            <p:spPr>
              <a:blipFill>
                <a:blip r:embed="rId3"/>
                <a:stretch>
                  <a:fillRect l="-1561" b="-1897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文本占位符 28">
                <a:extLst>
                  <a:ext uri="{FF2B5EF4-FFF2-40B4-BE49-F238E27FC236}">
                    <a16:creationId xmlns:a16="http://schemas.microsoft.com/office/drawing/2014/main" id="{10E4E407-12BF-26D9-910D-9217B508EA53}"/>
                  </a:ext>
                </a:extLst>
              </p:cNvPr>
              <p:cNvSpPr>
                <a:spLocks noGrp="1"/>
              </p:cNvSpPr>
              <p:nvPr>
                <p:ph type="body" idx="1"/>
              </p:nvPr>
            </p:nvSpPr>
            <p:spPr/>
            <p:txBody>
              <a:bodyPr/>
              <a:lstStyle/>
              <a:p>
                <a:r>
                  <a:rPr lang="en-GB" altLang="zh-CN" dirty="0"/>
                  <a:t>Size </a:t>
                </a:r>
                <a14:m>
                  <m:oMath xmlns:m="http://schemas.openxmlformats.org/officeDocument/2006/math">
                    <m:sSub>
                      <m:sSubPr>
                        <m:ctrlPr>
                          <a:rPr lang="en-GB" altLang="zh-CN" b="1" i="1" smtClean="0">
                            <a:latin typeface="Cambria Math" panose="02040503050406030204" pitchFamily="18" charset="0"/>
                          </a:rPr>
                        </m:ctrlPr>
                      </m:sSubPr>
                      <m:e>
                        <m:r>
                          <a:rPr lang="en-GB" altLang="zh-CN" b="1" i="1" smtClean="0">
                            <a:latin typeface="Cambria Math" panose="02040503050406030204" pitchFamily="18" charset="0"/>
                          </a:rPr>
                          <m:t>𝑹</m:t>
                        </m:r>
                      </m:e>
                      <m:sub>
                        <m:r>
                          <a:rPr lang="en-GB" altLang="zh-CN" b="1" i="0" smtClean="0">
                            <a:latin typeface="Cambria Math" panose="02040503050406030204" pitchFamily="18" charset="0"/>
                          </a:rPr>
                          <m:t>𝐇𝐈</m:t>
                        </m:r>
                        <m:r>
                          <a:rPr lang="en-GB" altLang="zh-CN" b="1" i="1" smtClean="0">
                            <a:latin typeface="Cambria Math" panose="02040503050406030204" pitchFamily="18" charset="0"/>
                          </a:rPr>
                          <m:t>,</m:t>
                        </m:r>
                        <m:r>
                          <a:rPr lang="en-GB" altLang="zh-CN" b="1" i="1" smtClean="0">
                            <a:latin typeface="Cambria Math" panose="02040503050406030204" pitchFamily="18" charset="0"/>
                          </a:rPr>
                          <m:t>𝟎𝟎𝟏</m:t>
                        </m:r>
                      </m:sub>
                    </m:sSub>
                  </m:oMath>
                </a14:m>
                <a:endParaRPr lang="zh-CN" altLang="en-US" dirty="0"/>
              </a:p>
            </p:txBody>
          </p:sp>
        </mc:Choice>
        <mc:Fallback xmlns="">
          <p:sp>
            <p:nvSpPr>
              <p:cNvPr id="29" name="文本占位符 28">
                <a:extLst>
                  <a:ext uri="{FF2B5EF4-FFF2-40B4-BE49-F238E27FC236}">
                    <a16:creationId xmlns:a16="http://schemas.microsoft.com/office/drawing/2014/main" id="{10E4E407-12BF-26D9-910D-9217B508EA53}"/>
                  </a:ext>
                </a:extLst>
              </p:cNvPr>
              <p:cNvSpPr>
                <a:spLocks noGrp="1" noRot="1" noChangeAspect="1" noMove="1" noResize="1" noEditPoints="1" noAdjustHandles="1" noChangeArrowheads="1" noChangeShapeType="1" noTextEdit="1"/>
              </p:cNvSpPr>
              <p:nvPr>
                <p:ph type="body" idx="1"/>
              </p:nvPr>
            </p:nvSpPr>
            <p:spPr>
              <a:blipFill>
                <a:blip r:embed="rId4"/>
                <a:stretch>
                  <a:fillRect l="-1914" b="-16129"/>
                </a:stretch>
              </a:blipFill>
            </p:spPr>
            <p:txBody>
              <a:bodyPr/>
              <a:lstStyle/>
              <a:p>
                <a:r>
                  <a:rPr lang="en-CN">
                    <a:noFill/>
                  </a:rPr>
                  <a:t> </a:t>
                </a:r>
              </a:p>
            </p:txBody>
          </p:sp>
        </mc:Fallback>
      </mc:AlternateContent>
      <p:pic>
        <p:nvPicPr>
          <p:cNvPr id="18" name="内容占位符 17">
            <a:extLst>
              <a:ext uri="{FF2B5EF4-FFF2-40B4-BE49-F238E27FC236}">
                <a16:creationId xmlns:a16="http://schemas.microsoft.com/office/drawing/2014/main" id="{00E5B208-51E8-F731-5356-1ED9A3EA6764}"/>
              </a:ext>
            </a:extLst>
          </p:cNvPr>
          <p:cNvPicPr>
            <a:picLocks noGrp="1" noChangeAspect="1"/>
          </p:cNvPicPr>
          <p:nvPr>
            <p:ph sz="half" idx="2"/>
          </p:nvPr>
        </p:nvPicPr>
        <p:blipFill>
          <a:blip r:embed="rId5"/>
          <a:stretch>
            <a:fillRect/>
          </a:stretch>
        </p:blipFill>
        <p:spPr>
          <a:xfrm>
            <a:off x="501261" y="2226768"/>
            <a:ext cx="5592017" cy="4321644"/>
          </a:xfrm>
          <a:prstGeom prst="rect">
            <a:avLst/>
          </a:prstGeom>
        </p:spPr>
      </p:pic>
      <mc:AlternateContent xmlns:mc="http://schemas.openxmlformats.org/markup-compatibility/2006" xmlns:a14="http://schemas.microsoft.com/office/drawing/2010/main">
        <mc:Choice Requires="a14">
          <p:sp>
            <p:nvSpPr>
              <p:cNvPr id="30" name="文本占位符 29">
                <a:extLst>
                  <a:ext uri="{FF2B5EF4-FFF2-40B4-BE49-F238E27FC236}">
                    <a16:creationId xmlns:a16="http://schemas.microsoft.com/office/drawing/2014/main" id="{E896DF80-CDE2-DA73-687D-F96DFF5FDAF6}"/>
                  </a:ext>
                </a:extLst>
              </p:cNvPr>
              <p:cNvSpPr>
                <a:spLocks noGrp="1"/>
              </p:cNvSpPr>
              <p:nvPr>
                <p:ph type="body" sz="quarter" idx="3"/>
              </p:nvPr>
            </p:nvSpPr>
            <p:spPr/>
            <p:txBody>
              <a:bodyPr/>
              <a:lstStyle/>
              <a:p>
                <a:r>
                  <a:rPr lang="en-GB" altLang="zh-CN" dirty="0"/>
                  <a:t>Thickness </a:t>
                </a:r>
                <a14:m>
                  <m:oMath xmlns:m="http://schemas.openxmlformats.org/officeDocument/2006/math">
                    <m:sSub>
                      <m:sSubPr>
                        <m:ctrlPr>
                          <a:rPr lang="en-GB" altLang="zh-CN" b="1" i="1" smtClean="0">
                            <a:latin typeface="Cambria Math" panose="02040503050406030204" pitchFamily="18" charset="0"/>
                          </a:rPr>
                        </m:ctrlPr>
                      </m:sSubPr>
                      <m:e>
                        <m:r>
                          <a:rPr lang="en-GB" altLang="zh-CN" b="1" i="1" smtClean="0">
                            <a:latin typeface="Cambria Math" panose="02040503050406030204" pitchFamily="18" charset="0"/>
                          </a:rPr>
                          <m:t>𝒛</m:t>
                        </m:r>
                      </m:e>
                      <m:sub>
                        <m:r>
                          <a:rPr lang="en-GB" altLang="zh-CN" b="1" i="1" smtClean="0">
                            <a:latin typeface="Cambria Math" panose="02040503050406030204" pitchFamily="18" charset="0"/>
                          </a:rPr>
                          <m:t>𝟏𝟖</m:t>
                        </m:r>
                      </m:sub>
                    </m:sSub>
                  </m:oMath>
                </a14:m>
                <a:r>
                  <a:rPr lang="zh-CN" altLang="en-US" dirty="0"/>
                  <a:t> </a:t>
                </a:r>
              </a:p>
            </p:txBody>
          </p:sp>
        </mc:Choice>
        <mc:Fallback xmlns="">
          <p:sp>
            <p:nvSpPr>
              <p:cNvPr id="30" name="文本占位符 29">
                <a:extLst>
                  <a:ext uri="{FF2B5EF4-FFF2-40B4-BE49-F238E27FC236}">
                    <a16:creationId xmlns:a16="http://schemas.microsoft.com/office/drawing/2014/main" id="{E896DF80-CDE2-DA73-687D-F96DFF5FDAF6}"/>
                  </a:ext>
                </a:extLst>
              </p:cNvPr>
              <p:cNvSpPr>
                <a:spLocks noGrp="1" noRot="1" noChangeAspect="1" noMove="1" noResize="1" noEditPoints="1" noAdjustHandles="1" noChangeArrowheads="1" noChangeShapeType="1" noTextEdit="1"/>
              </p:cNvSpPr>
              <p:nvPr>
                <p:ph type="body" sz="quarter" idx="3"/>
              </p:nvPr>
            </p:nvSpPr>
            <p:spPr>
              <a:blipFill>
                <a:blip r:embed="rId6"/>
                <a:stretch>
                  <a:fillRect l="-1667" b="-17742"/>
                </a:stretch>
              </a:blipFill>
            </p:spPr>
            <p:txBody>
              <a:bodyPr/>
              <a:lstStyle/>
              <a:p>
                <a:r>
                  <a:rPr lang="en-CN">
                    <a:noFill/>
                  </a:rPr>
                  <a:t> </a:t>
                </a:r>
              </a:p>
            </p:txBody>
          </p:sp>
        </mc:Fallback>
      </mc:AlternateContent>
      <p:pic>
        <p:nvPicPr>
          <p:cNvPr id="20" name="内容占位符 19">
            <a:extLst>
              <a:ext uri="{FF2B5EF4-FFF2-40B4-BE49-F238E27FC236}">
                <a16:creationId xmlns:a16="http://schemas.microsoft.com/office/drawing/2014/main" id="{1864EEE0-3BF2-4DF1-27CB-1608685B9CDA}"/>
              </a:ext>
            </a:extLst>
          </p:cNvPr>
          <p:cNvPicPr>
            <a:picLocks noGrp="1" noChangeAspect="1"/>
          </p:cNvPicPr>
          <p:nvPr>
            <p:ph sz="quarter" idx="4"/>
          </p:nvPr>
        </p:nvPicPr>
        <p:blipFill>
          <a:blip r:embed="rId7"/>
          <a:stretch>
            <a:fillRect/>
          </a:stretch>
        </p:blipFill>
        <p:spPr>
          <a:xfrm>
            <a:off x="6323329" y="2219148"/>
            <a:ext cx="5508778" cy="4262180"/>
          </a:xfrm>
          <a:prstGeom prst="rect">
            <a:avLst/>
          </a:prstGeom>
        </p:spPr>
      </p:pic>
      <p:sp>
        <p:nvSpPr>
          <p:cNvPr id="6" name="灯片编号占位符 5">
            <a:extLst>
              <a:ext uri="{FF2B5EF4-FFF2-40B4-BE49-F238E27FC236}">
                <a16:creationId xmlns:a16="http://schemas.microsoft.com/office/drawing/2014/main" id="{2EEDC6F4-F0A2-A6F9-A112-29339FC9A5E0}"/>
              </a:ext>
            </a:extLst>
          </p:cNvPr>
          <p:cNvSpPr>
            <a:spLocks noGrp="1"/>
          </p:cNvSpPr>
          <p:nvPr>
            <p:ph type="sldNum" sz="quarter" idx="12"/>
          </p:nvPr>
        </p:nvSpPr>
        <p:spPr/>
        <p:txBody>
          <a:bodyPr/>
          <a:lstStyle/>
          <a:p>
            <a:fld id="{251007AA-947B-458E-B817-DD58C34FD6BC}" type="slidenum">
              <a:rPr lang="zh-CN" altLang="en-US" smtClean="0"/>
              <a:pPr/>
              <a:t>18</a:t>
            </a:fld>
            <a:endParaRPr lang="zh-CN" altLang="en-US"/>
          </a:p>
        </p:txBody>
      </p:sp>
      <p:grpSp>
        <p:nvGrpSpPr>
          <p:cNvPr id="24" name="组合 23">
            <a:extLst>
              <a:ext uri="{FF2B5EF4-FFF2-40B4-BE49-F238E27FC236}">
                <a16:creationId xmlns:a16="http://schemas.microsoft.com/office/drawing/2014/main" id="{CA23AAD8-D9F8-F669-0CE9-7A1BD75ED45D}"/>
              </a:ext>
            </a:extLst>
          </p:cNvPr>
          <p:cNvGrpSpPr/>
          <p:nvPr/>
        </p:nvGrpSpPr>
        <p:grpSpPr>
          <a:xfrm>
            <a:off x="4837784" y="1460774"/>
            <a:ext cx="774734" cy="796106"/>
            <a:chOff x="369050" y="5533514"/>
            <a:chExt cx="933718" cy="959476"/>
          </a:xfrm>
        </p:grpSpPr>
        <p:sp>
          <p:nvSpPr>
            <p:cNvPr id="21" name="椭圆 20">
              <a:extLst>
                <a:ext uri="{FF2B5EF4-FFF2-40B4-BE49-F238E27FC236}">
                  <a16:creationId xmlns:a16="http://schemas.microsoft.com/office/drawing/2014/main" id="{A76F241E-CD1E-CD10-3A49-BE1D6D80CD7C}"/>
                </a:ext>
              </a:extLst>
            </p:cNvPr>
            <p:cNvSpPr/>
            <p:nvPr/>
          </p:nvSpPr>
          <p:spPr>
            <a:xfrm>
              <a:off x="369050" y="5533514"/>
              <a:ext cx="933718" cy="9594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 name="直接箭头连接符 22">
              <a:extLst>
                <a:ext uri="{FF2B5EF4-FFF2-40B4-BE49-F238E27FC236}">
                  <a16:creationId xmlns:a16="http://schemas.microsoft.com/office/drawing/2014/main" id="{C912F5EF-7693-70BA-B68B-0729968CF476}"/>
                </a:ext>
              </a:extLst>
            </p:cNvPr>
            <p:cNvCxnSpPr>
              <a:endCxn id="21" idx="6"/>
            </p:cNvCxnSpPr>
            <p:nvPr/>
          </p:nvCxnSpPr>
          <p:spPr>
            <a:xfrm flipV="1">
              <a:off x="830687" y="6013252"/>
              <a:ext cx="472081" cy="1182"/>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25" name="组合 24">
            <a:extLst>
              <a:ext uri="{FF2B5EF4-FFF2-40B4-BE49-F238E27FC236}">
                <a16:creationId xmlns:a16="http://schemas.microsoft.com/office/drawing/2014/main" id="{D07336DE-26F3-47D6-9018-A255BFFB85BD}"/>
              </a:ext>
            </a:extLst>
          </p:cNvPr>
          <p:cNvGrpSpPr/>
          <p:nvPr/>
        </p:nvGrpSpPr>
        <p:grpSpPr>
          <a:xfrm>
            <a:off x="9735426" y="1513114"/>
            <a:ext cx="2438976" cy="627209"/>
            <a:chOff x="369050" y="5533514"/>
            <a:chExt cx="933718" cy="959476"/>
          </a:xfrm>
        </p:grpSpPr>
        <p:sp>
          <p:nvSpPr>
            <p:cNvPr id="26" name="椭圆 25">
              <a:extLst>
                <a:ext uri="{FF2B5EF4-FFF2-40B4-BE49-F238E27FC236}">
                  <a16:creationId xmlns:a16="http://schemas.microsoft.com/office/drawing/2014/main" id="{52DDCD7A-D284-922A-112A-26633A778AA8}"/>
                </a:ext>
              </a:extLst>
            </p:cNvPr>
            <p:cNvSpPr/>
            <p:nvPr/>
          </p:nvSpPr>
          <p:spPr>
            <a:xfrm>
              <a:off x="369050" y="5533514"/>
              <a:ext cx="933718" cy="9594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7" name="直接箭头连接符 26">
              <a:extLst>
                <a:ext uri="{FF2B5EF4-FFF2-40B4-BE49-F238E27FC236}">
                  <a16:creationId xmlns:a16="http://schemas.microsoft.com/office/drawing/2014/main" id="{643F79A0-1005-CC34-9B1A-EEE9C8968B79}"/>
                </a:ext>
              </a:extLst>
            </p:cNvPr>
            <p:cNvCxnSpPr>
              <a:cxnSpLocks/>
              <a:endCxn id="26" idx="0"/>
            </p:cNvCxnSpPr>
            <p:nvPr/>
          </p:nvCxnSpPr>
          <p:spPr>
            <a:xfrm flipV="1">
              <a:off x="830687" y="5533514"/>
              <a:ext cx="5222" cy="480920"/>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31" name="椭圆 30">
            <a:extLst>
              <a:ext uri="{FF2B5EF4-FFF2-40B4-BE49-F238E27FC236}">
                <a16:creationId xmlns:a16="http://schemas.microsoft.com/office/drawing/2014/main" id="{A0A1671E-F453-26BE-6296-2FD874C46470}"/>
              </a:ext>
            </a:extLst>
          </p:cNvPr>
          <p:cNvSpPr/>
          <p:nvPr/>
        </p:nvSpPr>
        <p:spPr>
          <a:xfrm rot="20454639">
            <a:off x="1740645" y="2802573"/>
            <a:ext cx="3535251" cy="1455312"/>
          </a:xfrm>
          <a:prstGeom prst="ellipse">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32" name="椭圆 31">
            <a:extLst>
              <a:ext uri="{FF2B5EF4-FFF2-40B4-BE49-F238E27FC236}">
                <a16:creationId xmlns:a16="http://schemas.microsoft.com/office/drawing/2014/main" id="{8A27BA6E-47AB-BE09-04CB-2F4B74A8F23C}"/>
              </a:ext>
            </a:extLst>
          </p:cNvPr>
          <p:cNvSpPr/>
          <p:nvPr/>
        </p:nvSpPr>
        <p:spPr>
          <a:xfrm rot="20454639">
            <a:off x="7066916" y="2516973"/>
            <a:ext cx="3714525" cy="1926114"/>
          </a:xfrm>
          <a:prstGeom prst="ellipse">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3" name="TextBox 2">
            <a:extLst>
              <a:ext uri="{FF2B5EF4-FFF2-40B4-BE49-F238E27FC236}">
                <a16:creationId xmlns:a16="http://schemas.microsoft.com/office/drawing/2014/main" id="{B2C71C5F-5E97-882E-7461-FD13316E3A9D}"/>
              </a:ext>
            </a:extLst>
          </p:cNvPr>
          <p:cNvSpPr txBox="1"/>
          <p:nvPr/>
        </p:nvSpPr>
        <p:spPr>
          <a:xfrm>
            <a:off x="10247521" y="577590"/>
            <a:ext cx="1618374" cy="369332"/>
          </a:xfrm>
          <a:prstGeom prst="rect">
            <a:avLst/>
          </a:prstGeom>
          <a:noFill/>
        </p:spPr>
        <p:txBody>
          <a:bodyPr wrap="square" rtlCol="0">
            <a:spAutoFit/>
          </a:bodyPr>
          <a:lstStyle/>
          <a:p>
            <a:r>
              <a:rPr lang="en-CN" dirty="0"/>
              <a:t>Lin, JW+26</a:t>
            </a:r>
          </a:p>
        </p:txBody>
      </p:sp>
    </p:spTree>
    <p:extLst>
      <p:ext uri="{BB962C8B-B14F-4D97-AF65-F5344CB8AC3E}">
        <p14:creationId xmlns:p14="http://schemas.microsoft.com/office/powerpoint/2010/main" val="92365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1DFAF5-6695-1DAC-45AA-3F044F038A8B}"/>
              </a:ext>
            </a:extLst>
          </p:cNvPr>
          <p:cNvPicPr>
            <a:picLocks noChangeAspect="1"/>
          </p:cNvPicPr>
          <p:nvPr/>
        </p:nvPicPr>
        <p:blipFill>
          <a:blip r:embed="rId2"/>
          <a:stretch>
            <a:fillRect/>
          </a:stretch>
        </p:blipFill>
        <p:spPr>
          <a:xfrm>
            <a:off x="6527606" y="2092185"/>
            <a:ext cx="5040510" cy="3968206"/>
          </a:xfrm>
          <a:prstGeom prst="rect">
            <a:avLst/>
          </a:prstGeom>
        </p:spPr>
      </p:pic>
      <p:sp>
        <p:nvSpPr>
          <p:cNvPr id="10" name="TextBox 9">
            <a:extLst>
              <a:ext uri="{FF2B5EF4-FFF2-40B4-BE49-F238E27FC236}">
                <a16:creationId xmlns:a16="http://schemas.microsoft.com/office/drawing/2014/main" id="{938D0AF9-E308-F042-DDD8-44821C835AF6}"/>
              </a:ext>
            </a:extLst>
          </p:cNvPr>
          <p:cNvSpPr txBox="1"/>
          <p:nvPr/>
        </p:nvSpPr>
        <p:spPr>
          <a:xfrm>
            <a:off x="6561401" y="6215817"/>
            <a:ext cx="5975283" cy="646331"/>
          </a:xfrm>
          <a:prstGeom prst="rect">
            <a:avLst/>
          </a:prstGeom>
          <a:noFill/>
        </p:spPr>
        <p:txBody>
          <a:bodyPr wrap="square" rtlCol="0">
            <a:spAutoFit/>
          </a:bodyPr>
          <a:lstStyle/>
          <a:p>
            <a:pPr marL="285750" indent="-285750">
              <a:buFont typeface="Arial" panose="020B0604020202020204" pitchFamily="34" charset="0"/>
              <a:buChar char="•"/>
            </a:pPr>
            <a:r>
              <a:rPr lang="en-CN" dirty="0"/>
              <a:t>Challenges in associating LLSs to galaxies.</a:t>
            </a:r>
          </a:p>
          <a:p>
            <a:pPr marL="285750" indent="-285750">
              <a:buFont typeface="Arial" panose="020B0604020202020204" pitchFamily="34" charset="0"/>
              <a:buChar char="•"/>
            </a:pPr>
            <a:r>
              <a:rPr lang="en-CN" dirty="0"/>
              <a:t>LLSs more tracing large-scale environment.</a:t>
            </a:r>
          </a:p>
        </p:txBody>
      </p:sp>
      <p:sp>
        <p:nvSpPr>
          <p:cNvPr id="14" name="TextBox 13">
            <a:extLst>
              <a:ext uri="{FF2B5EF4-FFF2-40B4-BE49-F238E27FC236}">
                <a16:creationId xmlns:a16="http://schemas.microsoft.com/office/drawing/2014/main" id="{C17978B5-970A-18FB-7301-63EDE9A40251}"/>
              </a:ext>
            </a:extLst>
          </p:cNvPr>
          <p:cNvSpPr txBox="1"/>
          <p:nvPr/>
        </p:nvSpPr>
        <p:spPr>
          <a:xfrm>
            <a:off x="7536851" y="2193246"/>
            <a:ext cx="3187390" cy="523220"/>
          </a:xfrm>
          <a:prstGeom prst="rect">
            <a:avLst/>
          </a:prstGeom>
          <a:solidFill>
            <a:schemeClr val="bg1"/>
          </a:solidFill>
        </p:spPr>
        <p:txBody>
          <a:bodyPr wrap="square" rtlCol="0">
            <a:spAutoFit/>
          </a:bodyPr>
          <a:lstStyle/>
          <a:p>
            <a:r>
              <a:rPr lang="en-CN" sz="1400" dirty="0"/>
              <a:t>Contour: 21-cm imaging of this study.</a:t>
            </a:r>
          </a:p>
          <a:p>
            <a:r>
              <a:rPr lang="en-CN" sz="1400" dirty="0">
                <a:solidFill>
                  <a:srgbClr val="0432FF"/>
                </a:solidFill>
              </a:rPr>
              <a:t>+/</a:t>
            </a:r>
            <a:r>
              <a:rPr lang="en-CN" sz="1400" dirty="0">
                <a:solidFill>
                  <a:srgbClr val="00B050"/>
                </a:solidFill>
              </a:rPr>
              <a:t>x</a:t>
            </a:r>
            <a:r>
              <a:rPr lang="en-CN" sz="1400" dirty="0"/>
              <a:t>: absorbers at z&lt;0.5.</a:t>
            </a:r>
          </a:p>
        </p:txBody>
      </p:sp>
      <p:sp>
        <p:nvSpPr>
          <p:cNvPr id="18" name="TextBox 17">
            <a:extLst>
              <a:ext uri="{FF2B5EF4-FFF2-40B4-BE49-F238E27FC236}">
                <a16:creationId xmlns:a16="http://schemas.microsoft.com/office/drawing/2014/main" id="{76C4C0F3-D767-4752-4643-C57BAAA95FAE}"/>
              </a:ext>
            </a:extLst>
          </p:cNvPr>
          <p:cNvSpPr txBox="1"/>
          <p:nvPr/>
        </p:nvSpPr>
        <p:spPr>
          <a:xfrm>
            <a:off x="6561401" y="1470843"/>
            <a:ext cx="5138290" cy="369332"/>
          </a:xfrm>
          <a:prstGeom prst="rect">
            <a:avLst/>
          </a:prstGeom>
          <a:noFill/>
        </p:spPr>
        <p:txBody>
          <a:bodyPr wrap="square" rtlCol="0">
            <a:spAutoFit/>
          </a:bodyPr>
          <a:lstStyle/>
          <a:p>
            <a:r>
              <a:rPr lang="en-CN" dirty="0"/>
              <a:t>Probabilities of locating </a:t>
            </a:r>
            <a:r>
              <a:rPr lang="en-CN" i="1" dirty="0"/>
              <a:t>N</a:t>
            </a:r>
            <a:r>
              <a:rPr lang="en-CN" baseline="-25000" dirty="0"/>
              <a:t>HI</a:t>
            </a:r>
            <a:r>
              <a:rPr lang="en-CN" dirty="0"/>
              <a:t> </a:t>
            </a:r>
            <a:r>
              <a:rPr lang="en-CN" b="1" dirty="0">
                <a:solidFill>
                  <a:srgbClr val="C00000"/>
                </a:solidFill>
              </a:rPr>
              <a:t>within</a:t>
            </a:r>
            <a:r>
              <a:rPr lang="en-CN" dirty="0"/>
              <a:t> </a:t>
            </a:r>
            <a:r>
              <a:rPr lang="en-CN" i="1" dirty="0"/>
              <a:t>b </a:t>
            </a:r>
            <a:r>
              <a:rPr lang="en-CN" dirty="0"/>
              <a:t>around galaxies</a:t>
            </a:r>
            <a:endParaRPr lang="en-CN" i="1" dirty="0"/>
          </a:p>
        </p:txBody>
      </p:sp>
      <p:pic>
        <p:nvPicPr>
          <p:cNvPr id="6" name="图片 5" descr="8cb85c6a496369b41fffe0b739172646">
            <a:extLst>
              <a:ext uri="{FF2B5EF4-FFF2-40B4-BE49-F238E27FC236}">
                <a16:creationId xmlns:a16="http://schemas.microsoft.com/office/drawing/2014/main" id="{F265BEF7-3289-ADFE-FEDB-1B8401F6F19D}"/>
              </a:ext>
            </a:extLst>
          </p:cNvPr>
          <p:cNvPicPr>
            <a:picLocks noChangeAspect="1"/>
          </p:cNvPicPr>
          <p:nvPr/>
        </p:nvPicPr>
        <p:blipFill rotWithShape="1">
          <a:blip r:embed="rId3"/>
          <a:srcRect t="9149"/>
          <a:stretch/>
        </p:blipFill>
        <p:spPr>
          <a:xfrm>
            <a:off x="610184" y="2542562"/>
            <a:ext cx="4399114" cy="2975030"/>
          </a:xfrm>
          <a:prstGeom prst="rect">
            <a:avLst/>
          </a:prstGeom>
        </p:spPr>
      </p:pic>
      <p:sp>
        <p:nvSpPr>
          <p:cNvPr id="7" name="五角星 6">
            <a:extLst>
              <a:ext uri="{FF2B5EF4-FFF2-40B4-BE49-F238E27FC236}">
                <a16:creationId xmlns:a16="http://schemas.microsoft.com/office/drawing/2014/main" id="{0DCC46D3-90D0-88ED-2734-BD964BE14C28}"/>
              </a:ext>
            </a:extLst>
          </p:cNvPr>
          <p:cNvSpPr/>
          <p:nvPr/>
        </p:nvSpPr>
        <p:spPr>
          <a:xfrm>
            <a:off x="3197810" y="1957202"/>
            <a:ext cx="398145" cy="361315"/>
          </a:xfrm>
          <a:prstGeom prst="star5">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8" name="Picture 7">
            <a:extLst>
              <a:ext uri="{FF2B5EF4-FFF2-40B4-BE49-F238E27FC236}">
                <a16:creationId xmlns:a16="http://schemas.microsoft.com/office/drawing/2014/main" id="{CAB1B76B-EBF5-54D4-97C6-13D7B942E558}"/>
              </a:ext>
            </a:extLst>
          </p:cNvPr>
          <p:cNvPicPr>
            <a:picLocks noChangeAspect="1"/>
          </p:cNvPicPr>
          <p:nvPr/>
        </p:nvPicPr>
        <p:blipFill>
          <a:blip r:embed="rId4"/>
          <a:stretch>
            <a:fillRect/>
          </a:stretch>
        </p:blipFill>
        <p:spPr>
          <a:xfrm>
            <a:off x="1042279" y="1657746"/>
            <a:ext cx="1384562" cy="679219"/>
          </a:xfrm>
          <a:prstGeom prst="rect">
            <a:avLst/>
          </a:prstGeom>
        </p:spPr>
      </p:pic>
      <p:sp>
        <p:nvSpPr>
          <p:cNvPr id="9" name="TextBox 8">
            <a:extLst>
              <a:ext uri="{FF2B5EF4-FFF2-40B4-BE49-F238E27FC236}">
                <a16:creationId xmlns:a16="http://schemas.microsoft.com/office/drawing/2014/main" id="{9D7FEB6E-3A41-039A-FDF8-362324BE85D0}"/>
              </a:ext>
            </a:extLst>
          </p:cNvPr>
          <p:cNvSpPr txBox="1"/>
          <p:nvPr/>
        </p:nvSpPr>
        <p:spPr>
          <a:xfrm>
            <a:off x="765020" y="5517592"/>
            <a:ext cx="4865580" cy="923330"/>
          </a:xfrm>
          <a:prstGeom prst="rect">
            <a:avLst/>
          </a:prstGeom>
          <a:noFill/>
        </p:spPr>
        <p:txBody>
          <a:bodyPr wrap="square" rtlCol="0">
            <a:spAutoFit/>
          </a:bodyPr>
          <a:lstStyle/>
          <a:p>
            <a:pPr marL="285750" indent="-285750">
              <a:buFont typeface="Arial" panose="020B0604020202020204" pitchFamily="34" charset="0"/>
              <a:buChar char="•"/>
            </a:pPr>
            <a:r>
              <a:rPr lang="en-CN" b="1" dirty="0">
                <a:solidFill>
                  <a:srgbClr val="C00000"/>
                </a:solidFill>
              </a:rPr>
              <a:t>The isophotal c/a&lt;~0.5</a:t>
            </a:r>
          </a:p>
          <a:p>
            <a:pPr marL="285750" indent="-285750">
              <a:buFont typeface="Arial" panose="020B0604020202020204" pitchFamily="34" charset="0"/>
              <a:buChar char="•"/>
            </a:pPr>
            <a:r>
              <a:rPr lang="en-CN" dirty="0"/>
              <a:t>The scatter in absorber strength partly reflects projection effect of a disk </a:t>
            </a:r>
          </a:p>
        </p:txBody>
      </p:sp>
      <p:sp>
        <p:nvSpPr>
          <p:cNvPr id="12" name="TextBox 11">
            <a:extLst>
              <a:ext uri="{FF2B5EF4-FFF2-40B4-BE49-F238E27FC236}">
                <a16:creationId xmlns:a16="http://schemas.microsoft.com/office/drawing/2014/main" id="{BA986DD6-60EC-DE2B-042C-B33FAC529522}"/>
              </a:ext>
            </a:extLst>
          </p:cNvPr>
          <p:cNvSpPr txBox="1"/>
          <p:nvPr/>
        </p:nvSpPr>
        <p:spPr>
          <a:xfrm>
            <a:off x="3595955" y="1957202"/>
            <a:ext cx="1241088" cy="379763"/>
          </a:xfrm>
          <a:prstGeom prst="rect">
            <a:avLst/>
          </a:prstGeom>
          <a:noFill/>
        </p:spPr>
        <p:txBody>
          <a:bodyPr wrap="square" rtlCol="0">
            <a:spAutoFit/>
          </a:bodyPr>
          <a:lstStyle/>
          <a:p>
            <a:r>
              <a:rPr lang="en-CN" dirty="0"/>
              <a:t>absorbers</a:t>
            </a:r>
          </a:p>
        </p:txBody>
      </p:sp>
      <p:sp>
        <p:nvSpPr>
          <p:cNvPr id="16" name="Title 1">
            <a:extLst>
              <a:ext uri="{FF2B5EF4-FFF2-40B4-BE49-F238E27FC236}">
                <a16:creationId xmlns:a16="http://schemas.microsoft.com/office/drawing/2014/main" id="{AEA01232-D93A-1261-9E23-B15AE805CEC6}"/>
              </a:ext>
            </a:extLst>
          </p:cNvPr>
          <p:cNvSpPr>
            <a:spLocks noGrp="1"/>
          </p:cNvSpPr>
          <p:nvPr>
            <p:ph type="title"/>
          </p:nvPr>
        </p:nvSpPr>
        <p:spPr>
          <a:xfrm>
            <a:off x="838200" y="365125"/>
            <a:ext cx="10515600" cy="1325563"/>
          </a:xfrm>
        </p:spPr>
        <p:txBody>
          <a:bodyPr/>
          <a:lstStyle/>
          <a:p>
            <a:r>
              <a:rPr lang="en-CN" dirty="0"/>
              <a:t>HI distribution (</a:t>
            </a:r>
            <a:r>
              <a:rPr lang="en-CN" i="1" dirty="0"/>
              <a:t>b</a:t>
            </a:r>
            <a:r>
              <a:rPr lang="en-CN" dirty="0"/>
              <a:t>, </a:t>
            </a:r>
            <a:r>
              <a:rPr lang="en-CN" i="1" dirty="0"/>
              <a:t>N</a:t>
            </a:r>
            <a:r>
              <a:rPr lang="en-CN" baseline="-25000" dirty="0"/>
              <a:t>HI</a:t>
            </a:r>
            <a:r>
              <a:rPr lang="en-CN" dirty="0"/>
              <a:t>)</a:t>
            </a:r>
          </a:p>
        </p:txBody>
      </p:sp>
      <p:sp>
        <p:nvSpPr>
          <p:cNvPr id="17" name="TextBox 16">
            <a:extLst>
              <a:ext uri="{FF2B5EF4-FFF2-40B4-BE49-F238E27FC236}">
                <a16:creationId xmlns:a16="http://schemas.microsoft.com/office/drawing/2014/main" id="{648DD2F9-43AA-A72F-5ED9-127EBC9E58A9}"/>
              </a:ext>
            </a:extLst>
          </p:cNvPr>
          <p:cNvSpPr txBox="1"/>
          <p:nvPr/>
        </p:nvSpPr>
        <p:spPr>
          <a:xfrm>
            <a:off x="2650435" y="5194852"/>
            <a:ext cx="945520" cy="369332"/>
          </a:xfrm>
          <a:prstGeom prst="rect">
            <a:avLst/>
          </a:prstGeom>
          <a:solidFill>
            <a:schemeClr val="bg1"/>
          </a:solidFill>
        </p:spPr>
        <p:txBody>
          <a:bodyPr wrap="square" rtlCol="0">
            <a:spAutoFit/>
          </a:bodyPr>
          <a:lstStyle/>
          <a:p>
            <a:r>
              <a:rPr lang="en-US" i="1" dirty="0"/>
              <a:t>b</a:t>
            </a:r>
            <a:r>
              <a:rPr lang="en-CN" i="1" dirty="0"/>
              <a:t> </a:t>
            </a:r>
            <a:r>
              <a:rPr lang="en-CN" dirty="0"/>
              <a:t>(kpc)</a:t>
            </a:r>
          </a:p>
        </p:txBody>
      </p:sp>
    </p:spTree>
    <p:extLst>
      <p:ext uri="{BB962C8B-B14F-4D97-AF65-F5344CB8AC3E}">
        <p14:creationId xmlns:p14="http://schemas.microsoft.com/office/powerpoint/2010/main" val="1813087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8AF0F-E4E5-7F9D-0100-09A1E381A468}"/>
              </a:ext>
            </a:extLst>
          </p:cNvPr>
          <p:cNvSpPr>
            <a:spLocks noGrp="1"/>
          </p:cNvSpPr>
          <p:nvPr>
            <p:ph type="title"/>
          </p:nvPr>
        </p:nvSpPr>
        <p:spPr/>
        <p:txBody>
          <a:bodyPr/>
          <a:lstStyle/>
          <a:p>
            <a:r>
              <a:rPr lang="en-US" altLang="zh-CN" dirty="0"/>
              <a:t>HI</a:t>
            </a:r>
            <a:r>
              <a:rPr lang="zh-CN" altLang="en-US" dirty="0"/>
              <a:t>分布在尺度和柱密度上的动态范围极大</a:t>
            </a:r>
            <a:endParaRPr lang="en-CN" dirty="0"/>
          </a:p>
        </p:txBody>
      </p:sp>
      <p:pic>
        <p:nvPicPr>
          <p:cNvPr id="4" name="Screen Recording 2019-04-28 at 2.23.59 PM.mov">
            <a:hlinkClick r:id="" action="ppaction://media"/>
            <a:extLst>
              <a:ext uri="{FF2B5EF4-FFF2-40B4-BE49-F238E27FC236}">
                <a16:creationId xmlns:a16="http://schemas.microsoft.com/office/drawing/2014/main" id="{383DDDA7-941D-B6D5-9D8A-FC5018ABD37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03152" y="2387722"/>
            <a:ext cx="5176610" cy="3336758"/>
          </a:xfrm>
          <a:prstGeom prst="rect">
            <a:avLst/>
          </a:prstGeom>
        </p:spPr>
      </p:pic>
      <p:pic>
        <p:nvPicPr>
          <p:cNvPr id="5" name="Picture 4">
            <a:extLst>
              <a:ext uri="{FF2B5EF4-FFF2-40B4-BE49-F238E27FC236}">
                <a16:creationId xmlns:a16="http://schemas.microsoft.com/office/drawing/2014/main" id="{DE956C48-E508-BF7A-6639-5A99E12923A9}"/>
              </a:ext>
            </a:extLst>
          </p:cNvPr>
          <p:cNvPicPr>
            <a:picLocks noChangeAspect="1"/>
          </p:cNvPicPr>
          <p:nvPr/>
        </p:nvPicPr>
        <p:blipFill>
          <a:blip r:embed="rId5"/>
          <a:stretch>
            <a:fillRect/>
          </a:stretch>
        </p:blipFill>
        <p:spPr>
          <a:xfrm>
            <a:off x="4924720" y="1867201"/>
            <a:ext cx="2775040" cy="2930941"/>
          </a:xfrm>
          <a:prstGeom prst="rect">
            <a:avLst/>
          </a:prstGeom>
        </p:spPr>
      </p:pic>
      <p:pic>
        <p:nvPicPr>
          <p:cNvPr id="6" name="Picture 5">
            <a:extLst>
              <a:ext uri="{FF2B5EF4-FFF2-40B4-BE49-F238E27FC236}">
                <a16:creationId xmlns:a16="http://schemas.microsoft.com/office/drawing/2014/main" id="{8E861116-520F-C6B7-F7A4-F741AD677C96}"/>
              </a:ext>
            </a:extLst>
          </p:cNvPr>
          <p:cNvPicPr>
            <a:picLocks noChangeAspect="1"/>
          </p:cNvPicPr>
          <p:nvPr/>
        </p:nvPicPr>
        <p:blipFill>
          <a:blip r:embed="rId6"/>
          <a:stretch>
            <a:fillRect/>
          </a:stretch>
        </p:blipFill>
        <p:spPr>
          <a:xfrm>
            <a:off x="6988192" y="2573618"/>
            <a:ext cx="2775040" cy="2964966"/>
          </a:xfrm>
          <a:prstGeom prst="rect">
            <a:avLst/>
          </a:prstGeom>
        </p:spPr>
      </p:pic>
      <p:pic>
        <p:nvPicPr>
          <p:cNvPr id="7" name="Picture 6">
            <a:extLst>
              <a:ext uri="{FF2B5EF4-FFF2-40B4-BE49-F238E27FC236}">
                <a16:creationId xmlns:a16="http://schemas.microsoft.com/office/drawing/2014/main" id="{3DC86FB7-31D4-929C-3E34-2177E706E104}"/>
              </a:ext>
            </a:extLst>
          </p:cNvPr>
          <p:cNvPicPr>
            <a:picLocks noChangeAspect="1"/>
          </p:cNvPicPr>
          <p:nvPr/>
        </p:nvPicPr>
        <p:blipFill>
          <a:blip r:embed="rId7"/>
          <a:stretch>
            <a:fillRect/>
          </a:stretch>
        </p:blipFill>
        <p:spPr>
          <a:xfrm>
            <a:off x="9469498" y="3206372"/>
            <a:ext cx="2547652" cy="3110120"/>
          </a:xfrm>
          <a:prstGeom prst="rect">
            <a:avLst/>
          </a:prstGeom>
        </p:spPr>
      </p:pic>
      <p:sp>
        <p:nvSpPr>
          <p:cNvPr id="3" name="文本框 2">
            <a:extLst>
              <a:ext uri="{FF2B5EF4-FFF2-40B4-BE49-F238E27FC236}">
                <a16:creationId xmlns:a16="http://schemas.microsoft.com/office/drawing/2014/main" id="{3CF4069D-9578-0C2A-99FF-80CA23F7184D}"/>
              </a:ext>
            </a:extLst>
          </p:cNvPr>
          <p:cNvSpPr txBox="1"/>
          <p:nvPr/>
        </p:nvSpPr>
        <p:spPr>
          <a:xfrm>
            <a:off x="1331495" y="6112042"/>
            <a:ext cx="7058526" cy="400110"/>
          </a:xfrm>
          <a:prstGeom prst="rect">
            <a:avLst/>
          </a:prstGeom>
          <a:noFill/>
        </p:spPr>
        <p:txBody>
          <a:bodyPr wrap="square" rtlCol="0">
            <a:spAutoFit/>
          </a:bodyPr>
          <a:lstStyle/>
          <a:p>
            <a:r>
              <a:rPr kumimoji="1" lang="zh-CN" altLang="en-US" sz="2000" dirty="0"/>
              <a:t>成图比想象的困难</a:t>
            </a:r>
          </a:p>
        </p:txBody>
      </p:sp>
    </p:spTree>
    <p:extLst>
      <p:ext uri="{BB962C8B-B14F-4D97-AF65-F5344CB8AC3E}">
        <p14:creationId xmlns:p14="http://schemas.microsoft.com/office/powerpoint/2010/main" val="33820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mute="1">
                <p:cTn id="12" repeatCount="indefinite"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C2BFA6AD-EDCB-14C8-5220-A4B0C8E9DEAF}"/>
              </a:ext>
            </a:extLst>
          </p:cNvPr>
          <p:cNvSpPr/>
          <p:nvPr/>
        </p:nvSpPr>
        <p:spPr>
          <a:xfrm>
            <a:off x="8758786" y="261501"/>
            <a:ext cx="3291699" cy="6387313"/>
          </a:xfrm>
          <a:prstGeom prst="roundRect">
            <a:avLst/>
          </a:prstGeom>
          <a:solidFill>
            <a:srgbClr val="00B0F0">
              <a:alpha val="3312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dirty="0"/>
          </a:p>
        </p:txBody>
      </p:sp>
      <p:sp>
        <p:nvSpPr>
          <p:cNvPr id="2" name="Title 1">
            <a:extLst>
              <a:ext uri="{FF2B5EF4-FFF2-40B4-BE49-F238E27FC236}">
                <a16:creationId xmlns:a16="http://schemas.microsoft.com/office/drawing/2014/main" id="{B808348F-329B-D3CF-C91D-19D32F0D72DE}"/>
              </a:ext>
            </a:extLst>
          </p:cNvPr>
          <p:cNvSpPr>
            <a:spLocks noGrp="1"/>
          </p:cNvSpPr>
          <p:nvPr>
            <p:ph type="title"/>
          </p:nvPr>
        </p:nvSpPr>
        <p:spPr/>
        <p:txBody>
          <a:bodyPr>
            <a:normAutofit fontScale="90000"/>
          </a:bodyPr>
          <a:lstStyle/>
          <a:p>
            <a:r>
              <a:rPr lang="en-CN" dirty="0"/>
              <a:t>Significant diffuse HI on outer disks and significantly changed KS law in HI dominated regime</a:t>
            </a:r>
          </a:p>
        </p:txBody>
      </p:sp>
      <p:pic>
        <p:nvPicPr>
          <p:cNvPr id="3" name="Picture 2">
            <a:extLst>
              <a:ext uri="{FF2B5EF4-FFF2-40B4-BE49-F238E27FC236}">
                <a16:creationId xmlns:a16="http://schemas.microsoft.com/office/drawing/2014/main" id="{73B81407-6A28-5870-3D61-99D44A968C41}"/>
              </a:ext>
            </a:extLst>
          </p:cNvPr>
          <p:cNvPicPr>
            <a:picLocks noChangeAspect="1"/>
          </p:cNvPicPr>
          <p:nvPr/>
        </p:nvPicPr>
        <p:blipFill rotWithShape="1">
          <a:blip r:embed="rId2"/>
          <a:srcRect r="55075"/>
          <a:stretch/>
        </p:blipFill>
        <p:spPr>
          <a:xfrm>
            <a:off x="64218" y="2396987"/>
            <a:ext cx="3761281" cy="3526735"/>
          </a:xfrm>
          <a:prstGeom prst="rect">
            <a:avLst/>
          </a:prstGeom>
        </p:spPr>
      </p:pic>
      <p:pic>
        <p:nvPicPr>
          <p:cNvPr id="4" name="Picture 3">
            <a:extLst>
              <a:ext uri="{FF2B5EF4-FFF2-40B4-BE49-F238E27FC236}">
                <a16:creationId xmlns:a16="http://schemas.microsoft.com/office/drawing/2014/main" id="{9E25AE7C-D2FD-27D0-7633-50A6C5785372}"/>
              </a:ext>
            </a:extLst>
          </p:cNvPr>
          <p:cNvPicPr>
            <a:picLocks noChangeAspect="1"/>
          </p:cNvPicPr>
          <p:nvPr/>
        </p:nvPicPr>
        <p:blipFill>
          <a:blip r:embed="rId3"/>
          <a:stretch>
            <a:fillRect/>
          </a:stretch>
        </p:blipFill>
        <p:spPr>
          <a:xfrm>
            <a:off x="3727713" y="2986764"/>
            <a:ext cx="5031073" cy="2455820"/>
          </a:xfrm>
          <a:prstGeom prst="rect">
            <a:avLst/>
          </a:prstGeom>
        </p:spPr>
      </p:pic>
      <p:sp>
        <p:nvSpPr>
          <p:cNvPr id="6" name="TextBox 5">
            <a:extLst>
              <a:ext uri="{FF2B5EF4-FFF2-40B4-BE49-F238E27FC236}">
                <a16:creationId xmlns:a16="http://schemas.microsoft.com/office/drawing/2014/main" id="{62B1AF54-B509-CF98-2985-071BF0A79865}"/>
              </a:ext>
            </a:extLst>
          </p:cNvPr>
          <p:cNvSpPr txBox="1"/>
          <p:nvPr/>
        </p:nvSpPr>
        <p:spPr>
          <a:xfrm>
            <a:off x="3836310" y="2556232"/>
            <a:ext cx="5031073" cy="369332"/>
          </a:xfrm>
          <a:prstGeom prst="rect">
            <a:avLst/>
          </a:prstGeom>
          <a:noFill/>
        </p:spPr>
        <p:txBody>
          <a:bodyPr wrap="square" rtlCol="0">
            <a:spAutoFit/>
          </a:bodyPr>
          <a:lstStyle/>
          <a:p>
            <a:r>
              <a:rPr lang="en-CN" b="1" dirty="0">
                <a:solidFill>
                  <a:srgbClr val="7030A0"/>
                </a:solidFill>
              </a:rPr>
              <a:t>Significantly changed SFL in HI dominated regions</a:t>
            </a:r>
          </a:p>
        </p:txBody>
      </p:sp>
      <p:sp>
        <p:nvSpPr>
          <p:cNvPr id="7" name="TextBox 6">
            <a:extLst>
              <a:ext uri="{FF2B5EF4-FFF2-40B4-BE49-F238E27FC236}">
                <a16:creationId xmlns:a16="http://schemas.microsoft.com/office/drawing/2014/main" id="{16DD7488-9A06-C891-BE0D-C0B59CD50F0A}"/>
              </a:ext>
            </a:extLst>
          </p:cNvPr>
          <p:cNvSpPr txBox="1"/>
          <p:nvPr/>
        </p:nvSpPr>
        <p:spPr>
          <a:xfrm>
            <a:off x="3260035" y="5923722"/>
            <a:ext cx="2743200" cy="369332"/>
          </a:xfrm>
          <a:prstGeom prst="rect">
            <a:avLst/>
          </a:prstGeom>
          <a:noFill/>
        </p:spPr>
        <p:txBody>
          <a:bodyPr wrap="square" rtlCol="0">
            <a:spAutoFit/>
          </a:bodyPr>
          <a:lstStyle/>
          <a:p>
            <a:r>
              <a:rPr lang="en-CN" dirty="0"/>
              <a:t>JW+24b</a:t>
            </a:r>
          </a:p>
        </p:txBody>
      </p:sp>
      <p:pic>
        <p:nvPicPr>
          <p:cNvPr id="5" name="Picture 4">
            <a:extLst>
              <a:ext uri="{FF2B5EF4-FFF2-40B4-BE49-F238E27FC236}">
                <a16:creationId xmlns:a16="http://schemas.microsoft.com/office/drawing/2014/main" id="{F58B529C-F7D7-D742-F17F-56B4373713B8}"/>
              </a:ext>
            </a:extLst>
          </p:cNvPr>
          <p:cNvPicPr>
            <a:picLocks noChangeAspect="1"/>
          </p:cNvPicPr>
          <p:nvPr/>
        </p:nvPicPr>
        <p:blipFill>
          <a:blip r:embed="rId4"/>
          <a:stretch>
            <a:fillRect/>
          </a:stretch>
        </p:blipFill>
        <p:spPr>
          <a:xfrm>
            <a:off x="9214852" y="1248759"/>
            <a:ext cx="2494083" cy="2911595"/>
          </a:xfrm>
          <a:prstGeom prst="rect">
            <a:avLst/>
          </a:prstGeom>
        </p:spPr>
      </p:pic>
      <p:pic>
        <p:nvPicPr>
          <p:cNvPr id="8" name="Picture 7">
            <a:extLst>
              <a:ext uri="{FF2B5EF4-FFF2-40B4-BE49-F238E27FC236}">
                <a16:creationId xmlns:a16="http://schemas.microsoft.com/office/drawing/2014/main" id="{133B4FD2-D3E5-CFF6-7CB2-12F27FB4CCBA}"/>
              </a:ext>
            </a:extLst>
          </p:cNvPr>
          <p:cNvPicPr>
            <a:picLocks noChangeAspect="1"/>
          </p:cNvPicPr>
          <p:nvPr/>
        </p:nvPicPr>
        <p:blipFill>
          <a:blip r:embed="rId5"/>
          <a:stretch>
            <a:fillRect/>
          </a:stretch>
        </p:blipFill>
        <p:spPr>
          <a:xfrm>
            <a:off x="8850586" y="4160354"/>
            <a:ext cx="3222617" cy="2436145"/>
          </a:xfrm>
          <a:prstGeom prst="rect">
            <a:avLst/>
          </a:prstGeom>
        </p:spPr>
      </p:pic>
      <p:sp>
        <p:nvSpPr>
          <p:cNvPr id="9" name="TextBox 8">
            <a:extLst>
              <a:ext uri="{FF2B5EF4-FFF2-40B4-BE49-F238E27FC236}">
                <a16:creationId xmlns:a16="http://schemas.microsoft.com/office/drawing/2014/main" id="{72B031E7-80C7-EC0F-4CA9-C33D6441B195}"/>
              </a:ext>
            </a:extLst>
          </p:cNvPr>
          <p:cNvSpPr txBox="1"/>
          <p:nvPr/>
        </p:nvSpPr>
        <p:spPr>
          <a:xfrm>
            <a:off x="10461893" y="381575"/>
            <a:ext cx="1425307" cy="646331"/>
          </a:xfrm>
          <a:prstGeom prst="rect">
            <a:avLst/>
          </a:prstGeom>
          <a:noFill/>
        </p:spPr>
        <p:txBody>
          <a:bodyPr wrap="square" rtlCol="0">
            <a:spAutoFit/>
          </a:bodyPr>
          <a:lstStyle/>
          <a:p>
            <a:r>
              <a:rPr lang="en-CN" dirty="0"/>
              <a:t>Lagos, … JW+26</a:t>
            </a:r>
          </a:p>
        </p:txBody>
      </p:sp>
    </p:spTree>
    <p:extLst>
      <p:ext uri="{BB962C8B-B14F-4D97-AF65-F5344CB8AC3E}">
        <p14:creationId xmlns:p14="http://schemas.microsoft.com/office/powerpoint/2010/main" val="3305906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37DD5-6950-63A0-BD36-2D8EA34770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5065B6-E404-7BD9-0784-071DF8958063}"/>
              </a:ext>
            </a:extLst>
          </p:cNvPr>
          <p:cNvSpPr>
            <a:spLocks noGrp="1"/>
          </p:cNvSpPr>
          <p:nvPr>
            <p:ph type="title"/>
          </p:nvPr>
        </p:nvSpPr>
        <p:spPr/>
        <p:txBody>
          <a:bodyPr/>
          <a:lstStyle/>
          <a:p>
            <a:r>
              <a:rPr lang="en-CN" dirty="0"/>
              <a:t>H</a:t>
            </a:r>
            <a:r>
              <a:rPr lang="en-US" dirty="0" err="1"/>
              <a:t>i</a:t>
            </a:r>
            <a:r>
              <a:rPr lang="en-CN" dirty="0"/>
              <a:t>nt for cooling role of </a:t>
            </a:r>
            <a:r>
              <a:rPr lang="en-CN" b="1" dirty="0">
                <a:solidFill>
                  <a:srgbClr val="00B0F0"/>
                </a:solidFill>
              </a:rPr>
              <a:t>diffuse HI</a:t>
            </a:r>
          </a:p>
        </p:txBody>
      </p:sp>
      <p:pic>
        <p:nvPicPr>
          <p:cNvPr id="4" name="Picture 3">
            <a:extLst>
              <a:ext uri="{FF2B5EF4-FFF2-40B4-BE49-F238E27FC236}">
                <a16:creationId xmlns:a16="http://schemas.microsoft.com/office/drawing/2014/main" id="{E6DDD8B9-F73A-716E-E217-2141C088B7DD}"/>
              </a:ext>
            </a:extLst>
          </p:cNvPr>
          <p:cNvPicPr>
            <a:picLocks noChangeAspect="1"/>
          </p:cNvPicPr>
          <p:nvPr/>
        </p:nvPicPr>
        <p:blipFill rotWithShape="1">
          <a:blip r:embed="rId3"/>
          <a:srcRect l="1" r="-1235"/>
          <a:stretch/>
        </p:blipFill>
        <p:spPr>
          <a:xfrm>
            <a:off x="423334" y="1857618"/>
            <a:ext cx="11219408" cy="3727708"/>
          </a:xfrm>
          <a:prstGeom prst="rect">
            <a:avLst/>
          </a:prstGeom>
        </p:spPr>
      </p:pic>
      <p:sp>
        <p:nvSpPr>
          <p:cNvPr id="6" name="TextBox 5">
            <a:extLst>
              <a:ext uri="{FF2B5EF4-FFF2-40B4-BE49-F238E27FC236}">
                <a16:creationId xmlns:a16="http://schemas.microsoft.com/office/drawing/2014/main" id="{F549676E-1EF4-E65E-039E-24166F0B84B1}"/>
              </a:ext>
            </a:extLst>
          </p:cNvPr>
          <p:cNvSpPr txBox="1"/>
          <p:nvPr/>
        </p:nvSpPr>
        <p:spPr>
          <a:xfrm>
            <a:off x="838200" y="5752256"/>
            <a:ext cx="10826192" cy="923330"/>
          </a:xfrm>
          <a:prstGeom prst="rect">
            <a:avLst/>
          </a:prstGeom>
          <a:noFill/>
        </p:spPr>
        <p:txBody>
          <a:bodyPr wrap="square" rtlCol="0">
            <a:spAutoFit/>
          </a:bodyPr>
          <a:lstStyle/>
          <a:p>
            <a:pPr marL="285750" indent="-285750">
              <a:buFont typeface="Arial" panose="020B0604020202020204" pitchFamily="34" charset="0"/>
              <a:buChar char="•"/>
            </a:pPr>
            <a:r>
              <a:rPr lang="en-US" dirty="0"/>
              <a:t>C</a:t>
            </a:r>
            <a:r>
              <a:rPr lang="en-CN" dirty="0"/>
              <a:t>onstant volume density =&gt; </a:t>
            </a:r>
            <a:r>
              <a:rPr lang="en-CN" b="1" dirty="0">
                <a:solidFill>
                  <a:srgbClr val="C00000"/>
                </a:solidFill>
              </a:rPr>
              <a:t>constant cooling rate,</a:t>
            </a:r>
          </a:p>
          <a:p>
            <a:pPr marL="285750" indent="-285750">
              <a:buFont typeface="Arial" panose="020B0604020202020204" pitchFamily="34" charset="0"/>
              <a:buChar char="•"/>
            </a:pPr>
            <a:r>
              <a:rPr lang="en-CN" dirty="0"/>
              <a:t>Decreasing thickness with increasing r =&gt; </a:t>
            </a:r>
            <a:r>
              <a:rPr lang="en-CN" b="1" dirty="0">
                <a:solidFill>
                  <a:srgbClr val="C00000"/>
                </a:solidFill>
              </a:rPr>
              <a:t>due to compression of the CGM,  possible reason to survive UVB ionization and keep cool and neutral. </a:t>
            </a:r>
          </a:p>
        </p:txBody>
      </p:sp>
    </p:spTree>
    <p:extLst>
      <p:ext uri="{BB962C8B-B14F-4D97-AF65-F5344CB8AC3E}">
        <p14:creationId xmlns:p14="http://schemas.microsoft.com/office/powerpoint/2010/main" val="1312717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B2615-499B-59E7-7E71-1953BBFFD39C}"/>
              </a:ext>
            </a:extLst>
          </p:cNvPr>
          <p:cNvSpPr>
            <a:spLocks noGrp="1"/>
          </p:cNvSpPr>
          <p:nvPr>
            <p:ph type="title"/>
          </p:nvPr>
        </p:nvSpPr>
        <p:spPr/>
        <p:txBody>
          <a:bodyPr/>
          <a:lstStyle/>
          <a:p>
            <a:r>
              <a:rPr lang="en-CN" dirty="0"/>
              <a:t>The </a:t>
            </a:r>
            <a:r>
              <a:rPr lang="en-CN" b="1" dirty="0">
                <a:solidFill>
                  <a:srgbClr val="00B0F0"/>
                </a:solidFill>
              </a:rPr>
              <a:t>diffuse HI </a:t>
            </a:r>
            <a:r>
              <a:rPr lang="en-CN" dirty="0"/>
              <a:t>survives the UVB and </a:t>
            </a:r>
            <a:r>
              <a:rPr lang="en-CN"/>
              <a:t>thermal environment</a:t>
            </a:r>
            <a:r>
              <a:rPr lang="en-US" dirty="0"/>
              <a:t> around NGC4631</a:t>
            </a:r>
            <a:endParaRPr lang="en-CN" dirty="0"/>
          </a:p>
        </p:txBody>
      </p:sp>
      <p:pic>
        <p:nvPicPr>
          <p:cNvPr id="4" name="Picture 3">
            <a:extLst>
              <a:ext uri="{FF2B5EF4-FFF2-40B4-BE49-F238E27FC236}">
                <a16:creationId xmlns:a16="http://schemas.microsoft.com/office/drawing/2014/main" id="{7D47EA91-3F3F-0A46-F733-7308E12CD754}"/>
              </a:ext>
            </a:extLst>
          </p:cNvPr>
          <p:cNvPicPr>
            <a:picLocks noChangeAspect="1"/>
          </p:cNvPicPr>
          <p:nvPr/>
        </p:nvPicPr>
        <p:blipFill>
          <a:blip r:embed="rId3"/>
          <a:stretch>
            <a:fillRect/>
          </a:stretch>
        </p:blipFill>
        <p:spPr>
          <a:xfrm>
            <a:off x="2302933" y="1541883"/>
            <a:ext cx="4605867" cy="5316117"/>
          </a:xfrm>
          <a:prstGeom prst="rect">
            <a:avLst/>
          </a:prstGeom>
        </p:spPr>
      </p:pic>
      <p:sp>
        <p:nvSpPr>
          <p:cNvPr id="7" name="TextBox 6">
            <a:extLst>
              <a:ext uri="{FF2B5EF4-FFF2-40B4-BE49-F238E27FC236}">
                <a16:creationId xmlns:a16="http://schemas.microsoft.com/office/drawing/2014/main" id="{16B83E82-F459-F3E7-983A-CC2F65C88466}"/>
              </a:ext>
            </a:extLst>
          </p:cNvPr>
          <p:cNvSpPr txBox="1"/>
          <p:nvPr/>
        </p:nvSpPr>
        <p:spPr>
          <a:xfrm>
            <a:off x="7247467" y="2489200"/>
            <a:ext cx="4779434" cy="3416320"/>
          </a:xfrm>
          <a:prstGeom prst="rect">
            <a:avLst/>
          </a:prstGeom>
          <a:noFill/>
        </p:spPr>
        <p:txBody>
          <a:bodyPr wrap="square" rtlCol="0">
            <a:spAutoFit/>
          </a:bodyPr>
          <a:lstStyle/>
          <a:p>
            <a:r>
              <a:rPr lang="en-CN" sz="2400" b="1" dirty="0"/>
              <a:t>Diffuse HI survives thermal evaporation and induces cooling flows </a:t>
            </a:r>
            <a:r>
              <a:rPr lang="en-CN" sz="2400" dirty="0"/>
              <a:t>because of high velocity dispersion.</a:t>
            </a:r>
          </a:p>
          <a:p>
            <a:endParaRPr lang="en-CN" sz="2400" dirty="0"/>
          </a:p>
          <a:p>
            <a:r>
              <a:rPr lang="en-CN" sz="2400" dirty="0"/>
              <a:t>Diffuse HI serves as shielding layer for the dense HI, and interface of interaction with the hot gas in the CGM.</a:t>
            </a:r>
          </a:p>
        </p:txBody>
      </p:sp>
      <p:sp>
        <p:nvSpPr>
          <p:cNvPr id="3" name="TextBox 2">
            <a:extLst>
              <a:ext uri="{FF2B5EF4-FFF2-40B4-BE49-F238E27FC236}">
                <a16:creationId xmlns:a16="http://schemas.microsoft.com/office/drawing/2014/main" id="{E2C5ACB3-9E92-D5F3-87EF-C6CDC2EF21FD}"/>
              </a:ext>
            </a:extLst>
          </p:cNvPr>
          <p:cNvSpPr txBox="1"/>
          <p:nvPr/>
        </p:nvSpPr>
        <p:spPr>
          <a:xfrm>
            <a:off x="516996" y="2904698"/>
            <a:ext cx="1785937" cy="923330"/>
          </a:xfrm>
          <a:prstGeom prst="rect">
            <a:avLst/>
          </a:prstGeom>
          <a:noFill/>
        </p:spPr>
        <p:txBody>
          <a:bodyPr wrap="square" rtlCol="0">
            <a:spAutoFit/>
          </a:bodyPr>
          <a:lstStyle/>
          <a:p>
            <a:r>
              <a:rPr lang="en-US" b="1" dirty="0">
                <a:solidFill>
                  <a:srgbClr val="FF40FF"/>
                </a:solidFill>
              </a:rPr>
              <a:t>C</a:t>
            </a:r>
            <a:r>
              <a:rPr lang="en-CN" b="1" dirty="0">
                <a:solidFill>
                  <a:srgbClr val="FF40FF"/>
                </a:solidFill>
              </a:rPr>
              <a:t>ritcal NHI to survive thermal evaporation</a:t>
            </a:r>
          </a:p>
        </p:txBody>
      </p:sp>
      <p:cxnSp>
        <p:nvCxnSpPr>
          <p:cNvPr id="6" name="Straight Arrow Connector 5">
            <a:extLst>
              <a:ext uri="{FF2B5EF4-FFF2-40B4-BE49-F238E27FC236}">
                <a16:creationId xmlns:a16="http://schemas.microsoft.com/office/drawing/2014/main" id="{900DFB71-ECF2-E3D9-935C-9F615D48CE6E}"/>
              </a:ext>
            </a:extLst>
          </p:cNvPr>
          <p:cNvCxnSpPr/>
          <p:nvPr/>
        </p:nvCxnSpPr>
        <p:spPr>
          <a:xfrm>
            <a:off x="2302933" y="3271838"/>
            <a:ext cx="1054630" cy="0"/>
          </a:xfrm>
          <a:prstGeom prst="straightConnector1">
            <a:avLst/>
          </a:prstGeom>
          <a:ln w="25400">
            <a:solidFill>
              <a:srgbClr val="FF40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442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73727-84A3-C94A-DFEA-775069EEAFB4}"/>
              </a:ext>
            </a:extLst>
          </p:cNvPr>
          <p:cNvSpPr>
            <a:spLocks noGrp="1"/>
          </p:cNvSpPr>
          <p:nvPr>
            <p:ph type="title"/>
          </p:nvPr>
        </p:nvSpPr>
        <p:spPr/>
        <p:txBody>
          <a:bodyPr/>
          <a:lstStyle/>
          <a:p>
            <a:r>
              <a:rPr lang="en-CN" dirty="0"/>
              <a:t>A close look into the HI around M51: turbulent-mixing-cooling</a:t>
            </a:r>
          </a:p>
        </p:txBody>
      </p:sp>
      <p:pic>
        <p:nvPicPr>
          <p:cNvPr id="4" name="Picture 3">
            <a:extLst>
              <a:ext uri="{FF2B5EF4-FFF2-40B4-BE49-F238E27FC236}">
                <a16:creationId xmlns:a16="http://schemas.microsoft.com/office/drawing/2014/main" id="{DD3C6522-0CFE-6395-0A38-F6F441859FB0}"/>
              </a:ext>
            </a:extLst>
          </p:cNvPr>
          <p:cNvPicPr>
            <a:picLocks noChangeAspect="1"/>
          </p:cNvPicPr>
          <p:nvPr/>
        </p:nvPicPr>
        <p:blipFill>
          <a:blip r:embed="rId3"/>
          <a:stretch>
            <a:fillRect/>
          </a:stretch>
        </p:blipFill>
        <p:spPr>
          <a:xfrm>
            <a:off x="194285" y="2175934"/>
            <a:ext cx="5918200" cy="4682066"/>
          </a:xfrm>
          <a:prstGeom prst="rect">
            <a:avLst/>
          </a:prstGeom>
        </p:spPr>
      </p:pic>
      <p:sp>
        <p:nvSpPr>
          <p:cNvPr id="5" name="TextBox 4">
            <a:extLst>
              <a:ext uri="{FF2B5EF4-FFF2-40B4-BE49-F238E27FC236}">
                <a16:creationId xmlns:a16="http://schemas.microsoft.com/office/drawing/2014/main" id="{6E379ECA-017B-1D44-F61F-B11FF9CB87F1}"/>
              </a:ext>
            </a:extLst>
          </p:cNvPr>
          <p:cNvSpPr txBox="1"/>
          <p:nvPr/>
        </p:nvSpPr>
        <p:spPr>
          <a:xfrm>
            <a:off x="838200" y="1583811"/>
            <a:ext cx="10874767" cy="646331"/>
          </a:xfrm>
          <a:prstGeom prst="rect">
            <a:avLst/>
          </a:prstGeom>
          <a:noFill/>
        </p:spPr>
        <p:txBody>
          <a:bodyPr wrap="square" rtlCol="0">
            <a:spAutoFit/>
          </a:bodyPr>
          <a:lstStyle/>
          <a:p>
            <a:r>
              <a:rPr lang="en-CN" b="1" dirty="0">
                <a:solidFill>
                  <a:srgbClr val="C00000"/>
                </a:solidFill>
              </a:rPr>
              <a:t>The first successful application of MEM based joint deconvolution of HI image outside the Local Group.</a:t>
            </a:r>
          </a:p>
          <a:p>
            <a:r>
              <a:rPr lang="en-CN" b="1" dirty="0">
                <a:solidFill>
                  <a:srgbClr val="C00000"/>
                </a:solidFill>
              </a:rPr>
              <a:t>The first observational ensemble measure of turbulent mixing cooling characteristics.</a:t>
            </a:r>
          </a:p>
        </p:txBody>
      </p:sp>
      <p:pic>
        <p:nvPicPr>
          <p:cNvPr id="6" name="Picture 5">
            <a:extLst>
              <a:ext uri="{FF2B5EF4-FFF2-40B4-BE49-F238E27FC236}">
                <a16:creationId xmlns:a16="http://schemas.microsoft.com/office/drawing/2014/main" id="{63D0BAB9-2DED-ED22-519C-F7A7330EE86E}"/>
              </a:ext>
            </a:extLst>
          </p:cNvPr>
          <p:cNvPicPr>
            <a:picLocks noChangeAspect="1"/>
          </p:cNvPicPr>
          <p:nvPr/>
        </p:nvPicPr>
        <p:blipFill>
          <a:blip r:embed="rId4"/>
          <a:stretch>
            <a:fillRect/>
          </a:stretch>
        </p:blipFill>
        <p:spPr>
          <a:xfrm>
            <a:off x="7078133" y="2585953"/>
            <a:ext cx="4749801" cy="3470174"/>
          </a:xfrm>
          <a:prstGeom prst="rect">
            <a:avLst/>
          </a:prstGeom>
        </p:spPr>
      </p:pic>
      <p:sp>
        <p:nvSpPr>
          <p:cNvPr id="7" name="TextBox 6">
            <a:extLst>
              <a:ext uri="{FF2B5EF4-FFF2-40B4-BE49-F238E27FC236}">
                <a16:creationId xmlns:a16="http://schemas.microsoft.com/office/drawing/2014/main" id="{CF9AECFA-CD0D-50D5-353C-9D2AD631C582}"/>
              </a:ext>
            </a:extLst>
          </p:cNvPr>
          <p:cNvSpPr txBox="1"/>
          <p:nvPr/>
        </p:nvSpPr>
        <p:spPr>
          <a:xfrm>
            <a:off x="8927691" y="6411938"/>
            <a:ext cx="2531534" cy="369332"/>
          </a:xfrm>
          <a:prstGeom prst="rect">
            <a:avLst/>
          </a:prstGeom>
          <a:noFill/>
        </p:spPr>
        <p:txBody>
          <a:bodyPr wrap="square" rtlCol="0">
            <a:spAutoFit/>
          </a:bodyPr>
          <a:lstStyle/>
          <a:p>
            <a:r>
              <a:rPr lang="en-CN" dirty="0"/>
              <a:t>Lin+ submitted</a:t>
            </a:r>
          </a:p>
        </p:txBody>
      </p:sp>
    </p:spTree>
    <p:extLst>
      <p:ext uri="{BB962C8B-B14F-4D97-AF65-F5344CB8AC3E}">
        <p14:creationId xmlns:p14="http://schemas.microsoft.com/office/powerpoint/2010/main" val="1664115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21219B08-D417-069D-842D-4A6D726668A5}"/>
              </a:ext>
            </a:extLst>
          </p:cNvPr>
          <p:cNvSpPr/>
          <p:nvPr/>
        </p:nvSpPr>
        <p:spPr>
          <a:xfrm>
            <a:off x="4344437" y="1690688"/>
            <a:ext cx="2584538" cy="4980123"/>
          </a:xfrm>
          <a:prstGeom prst="roundRect">
            <a:avLst/>
          </a:prstGeom>
          <a:solidFill>
            <a:srgbClr val="92D050">
              <a:alpha val="3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dirty="0"/>
          </a:p>
        </p:txBody>
      </p:sp>
      <p:sp>
        <p:nvSpPr>
          <p:cNvPr id="13" name="Rounded Rectangle 12">
            <a:extLst>
              <a:ext uri="{FF2B5EF4-FFF2-40B4-BE49-F238E27FC236}">
                <a16:creationId xmlns:a16="http://schemas.microsoft.com/office/drawing/2014/main" id="{9FBA9231-3B46-B51E-83E0-C942B8EC6201}"/>
              </a:ext>
            </a:extLst>
          </p:cNvPr>
          <p:cNvSpPr/>
          <p:nvPr/>
        </p:nvSpPr>
        <p:spPr>
          <a:xfrm>
            <a:off x="6906927" y="1670244"/>
            <a:ext cx="2579475" cy="4980123"/>
          </a:xfrm>
          <a:prstGeom prst="roundRect">
            <a:avLst/>
          </a:prstGeom>
          <a:solidFill>
            <a:srgbClr val="00B0F0">
              <a:alpha val="3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dirty="0"/>
          </a:p>
        </p:txBody>
      </p:sp>
      <p:sp>
        <p:nvSpPr>
          <p:cNvPr id="14" name="Rounded Rectangle 13">
            <a:extLst>
              <a:ext uri="{FF2B5EF4-FFF2-40B4-BE49-F238E27FC236}">
                <a16:creationId xmlns:a16="http://schemas.microsoft.com/office/drawing/2014/main" id="{1BC9ADAC-3730-77AF-901E-B3EB79577842}"/>
              </a:ext>
            </a:extLst>
          </p:cNvPr>
          <p:cNvSpPr/>
          <p:nvPr/>
        </p:nvSpPr>
        <p:spPr>
          <a:xfrm>
            <a:off x="9486402" y="1670244"/>
            <a:ext cx="2579475" cy="5023156"/>
          </a:xfrm>
          <a:prstGeom prst="roundRect">
            <a:avLst/>
          </a:prstGeom>
          <a:solidFill>
            <a:srgbClr val="FFC000">
              <a:alpha val="3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dirty="0"/>
          </a:p>
        </p:txBody>
      </p:sp>
      <p:pic>
        <p:nvPicPr>
          <p:cNvPr id="7" name="Picture 6">
            <a:extLst>
              <a:ext uri="{FF2B5EF4-FFF2-40B4-BE49-F238E27FC236}">
                <a16:creationId xmlns:a16="http://schemas.microsoft.com/office/drawing/2014/main" id="{09D5DBF0-EFC5-C967-A49E-BB5C4A4A1B45}"/>
              </a:ext>
            </a:extLst>
          </p:cNvPr>
          <p:cNvPicPr>
            <a:picLocks noChangeAspect="1"/>
          </p:cNvPicPr>
          <p:nvPr/>
        </p:nvPicPr>
        <p:blipFill>
          <a:blip r:embed="rId2"/>
          <a:stretch>
            <a:fillRect/>
          </a:stretch>
        </p:blipFill>
        <p:spPr>
          <a:xfrm>
            <a:off x="9244666" y="1838904"/>
            <a:ext cx="2804226" cy="3622580"/>
          </a:xfrm>
          <a:prstGeom prst="rect">
            <a:avLst/>
          </a:prstGeom>
        </p:spPr>
      </p:pic>
      <p:pic>
        <p:nvPicPr>
          <p:cNvPr id="6" name="Picture 5">
            <a:extLst>
              <a:ext uri="{FF2B5EF4-FFF2-40B4-BE49-F238E27FC236}">
                <a16:creationId xmlns:a16="http://schemas.microsoft.com/office/drawing/2014/main" id="{7BF13C26-8F89-2682-B3B8-964942DF4B19}"/>
              </a:ext>
            </a:extLst>
          </p:cNvPr>
          <p:cNvPicPr>
            <a:picLocks noChangeAspect="1"/>
          </p:cNvPicPr>
          <p:nvPr/>
        </p:nvPicPr>
        <p:blipFill>
          <a:blip r:embed="rId3"/>
          <a:stretch>
            <a:fillRect/>
          </a:stretch>
        </p:blipFill>
        <p:spPr>
          <a:xfrm>
            <a:off x="6684707" y="1838903"/>
            <a:ext cx="2804226" cy="3622581"/>
          </a:xfrm>
          <a:prstGeom prst="rect">
            <a:avLst/>
          </a:prstGeom>
        </p:spPr>
      </p:pic>
      <p:sp>
        <p:nvSpPr>
          <p:cNvPr id="2" name="Title 1">
            <a:extLst>
              <a:ext uri="{FF2B5EF4-FFF2-40B4-BE49-F238E27FC236}">
                <a16:creationId xmlns:a16="http://schemas.microsoft.com/office/drawing/2014/main" id="{9D54BF01-97DD-5A09-E590-904C4F49FBD2}"/>
              </a:ext>
            </a:extLst>
          </p:cNvPr>
          <p:cNvSpPr>
            <a:spLocks noGrp="1"/>
          </p:cNvSpPr>
          <p:nvPr>
            <p:ph type="title"/>
          </p:nvPr>
        </p:nvSpPr>
        <p:spPr/>
        <p:txBody>
          <a:bodyPr>
            <a:normAutofit/>
          </a:bodyPr>
          <a:lstStyle/>
          <a:p>
            <a:r>
              <a:rPr lang="en-CN" sz="4000" dirty="0"/>
              <a:t>The column density distribution function </a:t>
            </a:r>
            <a:r>
              <a:rPr lang="en-CN" sz="4000" i="1" dirty="0"/>
              <a:t>f</a:t>
            </a:r>
            <a:r>
              <a:rPr lang="en-CN" sz="4000" dirty="0"/>
              <a:t>(</a:t>
            </a:r>
            <a:r>
              <a:rPr lang="en-CN" sz="4000" i="1" dirty="0"/>
              <a:t>N</a:t>
            </a:r>
            <a:r>
              <a:rPr lang="en-CN" sz="4000" baseline="-25000" dirty="0"/>
              <a:t>HI</a:t>
            </a:r>
            <a:r>
              <a:rPr lang="en-CN" sz="4000" dirty="0"/>
              <a:t>) for </a:t>
            </a:r>
            <a:r>
              <a:rPr lang="en-CN" sz="4000" i="1" dirty="0"/>
              <a:t>N</a:t>
            </a:r>
            <a:r>
              <a:rPr lang="en-CN" sz="4000" baseline="-25000" dirty="0"/>
              <a:t>HI</a:t>
            </a:r>
            <a:r>
              <a:rPr lang="en-CN" sz="4000" dirty="0"/>
              <a:t>&gt;10</a:t>
            </a:r>
            <a:r>
              <a:rPr lang="en-CN" sz="4000" baseline="30000" dirty="0"/>
              <a:t>17.7</a:t>
            </a:r>
            <a:r>
              <a:rPr lang="en-CN" sz="4000" dirty="0"/>
              <a:t> cm</a:t>
            </a:r>
            <a:r>
              <a:rPr lang="en-CN" sz="4000" baseline="30000" dirty="0"/>
              <a:t>-2 </a:t>
            </a:r>
            <a:r>
              <a:rPr lang="en-CN" sz="4000" dirty="0"/>
              <a:t>at </a:t>
            </a:r>
            <a:r>
              <a:rPr lang="en-CN" sz="4000" i="1" dirty="0"/>
              <a:t>z=0</a:t>
            </a:r>
          </a:p>
        </p:txBody>
      </p:sp>
      <p:pic>
        <p:nvPicPr>
          <p:cNvPr id="4" name="Picture 3">
            <a:extLst>
              <a:ext uri="{FF2B5EF4-FFF2-40B4-BE49-F238E27FC236}">
                <a16:creationId xmlns:a16="http://schemas.microsoft.com/office/drawing/2014/main" id="{24C2C75B-9AED-F4C0-79E8-1B1B5BC96777}"/>
              </a:ext>
            </a:extLst>
          </p:cNvPr>
          <p:cNvPicPr>
            <a:picLocks noChangeAspect="1"/>
          </p:cNvPicPr>
          <p:nvPr/>
        </p:nvPicPr>
        <p:blipFill>
          <a:blip r:embed="rId4"/>
          <a:stretch>
            <a:fillRect/>
          </a:stretch>
        </p:blipFill>
        <p:spPr>
          <a:xfrm>
            <a:off x="4142999" y="1870420"/>
            <a:ext cx="2782179" cy="3594100"/>
          </a:xfrm>
          <a:prstGeom prst="rect">
            <a:avLst/>
          </a:prstGeom>
        </p:spPr>
      </p:pic>
      <p:pic>
        <p:nvPicPr>
          <p:cNvPr id="5" name="Picture 4">
            <a:extLst>
              <a:ext uri="{FF2B5EF4-FFF2-40B4-BE49-F238E27FC236}">
                <a16:creationId xmlns:a16="http://schemas.microsoft.com/office/drawing/2014/main" id="{975E4A15-E83A-5C80-A6F9-9AD854DB49F3}"/>
              </a:ext>
            </a:extLst>
          </p:cNvPr>
          <p:cNvPicPr>
            <a:picLocks noChangeAspect="1"/>
          </p:cNvPicPr>
          <p:nvPr/>
        </p:nvPicPr>
        <p:blipFill>
          <a:blip r:embed="rId5"/>
          <a:stretch>
            <a:fillRect/>
          </a:stretch>
        </p:blipFill>
        <p:spPr>
          <a:xfrm>
            <a:off x="790689" y="1731941"/>
            <a:ext cx="2969824" cy="3836504"/>
          </a:xfrm>
          <a:prstGeom prst="rect">
            <a:avLst/>
          </a:prstGeom>
        </p:spPr>
      </p:pic>
      <p:sp>
        <p:nvSpPr>
          <p:cNvPr id="9" name="TextBox 8">
            <a:extLst>
              <a:ext uri="{FF2B5EF4-FFF2-40B4-BE49-F238E27FC236}">
                <a16:creationId xmlns:a16="http://schemas.microsoft.com/office/drawing/2014/main" id="{BD3A0B66-E5EB-DB9E-79FD-704B9E7A8C72}"/>
              </a:ext>
            </a:extLst>
          </p:cNvPr>
          <p:cNvSpPr txBox="1"/>
          <p:nvPr/>
        </p:nvSpPr>
        <p:spPr>
          <a:xfrm>
            <a:off x="4727428" y="5493001"/>
            <a:ext cx="2008356" cy="646331"/>
          </a:xfrm>
          <a:prstGeom prst="rect">
            <a:avLst/>
          </a:prstGeom>
          <a:noFill/>
        </p:spPr>
        <p:txBody>
          <a:bodyPr wrap="square" rtlCol="0">
            <a:spAutoFit/>
          </a:bodyPr>
          <a:lstStyle/>
          <a:p>
            <a:r>
              <a:rPr lang="en-CN" dirty="0"/>
              <a:t>Directly observing deep is necessary.</a:t>
            </a:r>
          </a:p>
        </p:txBody>
      </p:sp>
      <p:sp>
        <p:nvSpPr>
          <p:cNvPr id="10" name="TextBox 9">
            <a:extLst>
              <a:ext uri="{FF2B5EF4-FFF2-40B4-BE49-F238E27FC236}">
                <a16:creationId xmlns:a16="http://schemas.microsoft.com/office/drawing/2014/main" id="{7C03DD34-AFE2-0E07-080B-645E224C9C6D}"/>
              </a:ext>
            </a:extLst>
          </p:cNvPr>
          <p:cNvSpPr txBox="1"/>
          <p:nvPr/>
        </p:nvSpPr>
        <p:spPr>
          <a:xfrm>
            <a:off x="7082860" y="5460260"/>
            <a:ext cx="2271704" cy="1200329"/>
          </a:xfrm>
          <a:prstGeom prst="rect">
            <a:avLst/>
          </a:prstGeom>
          <a:noFill/>
        </p:spPr>
        <p:txBody>
          <a:bodyPr wrap="square" rtlCol="0">
            <a:spAutoFit/>
          </a:bodyPr>
          <a:lstStyle/>
          <a:p>
            <a:r>
              <a:rPr lang="en-CN" dirty="0"/>
              <a:t>The only simulation predicting</a:t>
            </a:r>
            <a:r>
              <a:rPr lang="en-CN" i="1" dirty="0"/>
              <a:t> f</a:t>
            </a:r>
            <a:r>
              <a:rPr lang="en-CN" dirty="0"/>
              <a:t>(</a:t>
            </a:r>
            <a:r>
              <a:rPr lang="en-CN" i="1" dirty="0"/>
              <a:t>N</a:t>
            </a:r>
            <a:r>
              <a:rPr lang="en-CN" baseline="-25000" dirty="0"/>
              <a:t>HI</a:t>
            </a:r>
            <a:r>
              <a:rPr lang="en-CN" dirty="0"/>
              <a:t>) at </a:t>
            </a:r>
            <a:r>
              <a:rPr lang="en-CN" i="1" dirty="0"/>
              <a:t>z</a:t>
            </a:r>
            <a:r>
              <a:rPr lang="en-CN" dirty="0"/>
              <a:t>=0 also predicts lack of evolution since </a:t>
            </a:r>
            <a:r>
              <a:rPr lang="en-CN" i="1" dirty="0"/>
              <a:t>z</a:t>
            </a:r>
            <a:r>
              <a:rPr lang="en-CN" dirty="0"/>
              <a:t>=3</a:t>
            </a:r>
          </a:p>
        </p:txBody>
      </p:sp>
      <p:sp>
        <p:nvSpPr>
          <p:cNvPr id="11" name="TextBox 10">
            <a:extLst>
              <a:ext uri="{FF2B5EF4-FFF2-40B4-BE49-F238E27FC236}">
                <a16:creationId xmlns:a16="http://schemas.microsoft.com/office/drawing/2014/main" id="{AD53CFD9-694E-7BA0-31D6-547C9194D04C}"/>
              </a:ext>
            </a:extLst>
          </p:cNvPr>
          <p:cNvSpPr txBox="1"/>
          <p:nvPr/>
        </p:nvSpPr>
        <p:spPr>
          <a:xfrm>
            <a:off x="9581847" y="5470482"/>
            <a:ext cx="2467045" cy="923330"/>
          </a:xfrm>
          <a:prstGeom prst="rect">
            <a:avLst/>
          </a:prstGeom>
          <a:noFill/>
        </p:spPr>
        <p:txBody>
          <a:bodyPr wrap="square" rtlCol="0">
            <a:spAutoFit/>
          </a:bodyPr>
          <a:lstStyle/>
          <a:p>
            <a:r>
              <a:rPr lang="en-CN" dirty="0"/>
              <a:t>There is hint of mild and decreasing evolution since </a:t>
            </a:r>
            <a:r>
              <a:rPr lang="en-CN" i="1" dirty="0"/>
              <a:t>z</a:t>
            </a:r>
            <a:r>
              <a:rPr lang="en-CN" dirty="0"/>
              <a:t>=3 in observation</a:t>
            </a:r>
          </a:p>
        </p:txBody>
      </p:sp>
      <p:sp>
        <p:nvSpPr>
          <p:cNvPr id="3" name="TextBox 2">
            <a:extLst>
              <a:ext uri="{FF2B5EF4-FFF2-40B4-BE49-F238E27FC236}">
                <a16:creationId xmlns:a16="http://schemas.microsoft.com/office/drawing/2014/main" id="{18404BF9-144E-E956-C28C-F6E7241544AA}"/>
              </a:ext>
            </a:extLst>
          </p:cNvPr>
          <p:cNvSpPr txBox="1"/>
          <p:nvPr/>
        </p:nvSpPr>
        <p:spPr>
          <a:xfrm>
            <a:off x="10451307" y="65537"/>
            <a:ext cx="1804986" cy="369332"/>
          </a:xfrm>
          <a:prstGeom prst="rect">
            <a:avLst/>
          </a:prstGeom>
          <a:noFill/>
        </p:spPr>
        <p:txBody>
          <a:bodyPr wrap="square" rtlCol="0">
            <a:spAutoFit/>
          </a:bodyPr>
          <a:lstStyle/>
          <a:p>
            <a:r>
              <a:rPr lang="en-CN" dirty="0"/>
              <a:t>(JW+ 26)</a:t>
            </a:r>
          </a:p>
        </p:txBody>
      </p:sp>
      <p:pic>
        <p:nvPicPr>
          <p:cNvPr id="8" name="Picture 7">
            <a:extLst>
              <a:ext uri="{FF2B5EF4-FFF2-40B4-BE49-F238E27FC236}">
                <a16:creationId xmlns:a16="http://schemas.microsoft.com/office/drawing/2014/main" id="{8F6AB393-5D6D-E37C-7117-F41AFE808388}"/>
              </a:ext>
            </a:extLst>
          </p:cNvPr>
          <p:cNvPicPr>
            <a:picLocks noChangeAspect="1"/>
          </p:cNvPicPr>
          <p:nvPr/>
        </p:nvPicPr>
        <p:blipFill>
          <a:blip r:embed="rId6"/>
          <a:stretch>
            <a:fillRect/>
          </a:stretch>
        </p:blipFill>
        <p:spPr>
          <a:xfrm>
            <a:off x="790689" y="6224311"/>
            <a:ext cx="2969824" cy="633689"/>
          </a:xfrm>
          <a:prstGeom prst="rect">
            <a:avLst/>
          </a:prstGeom>
        </p:spPr>
      </p:pic>
      <p:pic>
        <p:nvPicPr>
          <p:cNvPr id="15" name="Picture 14">
            <a:extLst>
              <a:ext uri="{FF2B5EF4-FFF2-40B4-BE49-F238E27FC236}">
                <a16:creationId xmlns:a16="http://schemas.microsoft.com/office/drawing/2014/main" id="{7C2DD5FC-F728-E6C6-A113-76EE3D019CA8}"/>
              </a:ext>
            </a:extLst>
          </p:cNvPr>
          <p:cNvPicPr>
            <a:picLocks noChangeAspect="1"/>
          </p:cNvPicPr>
          <p:nvPr/>
        </p:nvPicPr>
        <p:blipFill>
          <a:blip r:embed="rId7"/>
          <a:stretch>
            <a:fillRect/>
          </a:stretch>
        </p:blipFill>
        <p:spPr>
          <a:xfrm>
            <a:off x="1226708" y="5685040"/>
            <a:ext cx="2479679" cy="454292"/>
          </a:xfrm>
          <a:prstGeom prst="rect">
            <a:avLst/>
          </a:prstGeom>
        </p:spPr>
      </p:pic>
      <p:sp>
        <p:nvSpPr>
          <p:cNvPr id="16" name="TextBox 15">
            <a:extLst>
              <a:ext uri="{FF2B5EF4-FFF2-40B4-BE49-F238E27FC236}">
                <a16:creationId xmlns:a16="http://schemas.microsoft.com/office/drawing/2014/main" id="{5766C811-F20A-9D62-D6B6-BD6C75735729}"/>
              </a:ext>
            </a:extLst>
          </p:cNvPr>
          <p:cNvSpPr txBox="1"/>
          <p:nvPr/>
        </p:nvSpPr>
        <p:spPr>
          <a:xfrm>
            <a:off x="5731606" y="1065047"/>
            <a:ext cx="5652052" cy="369332"/>
          </a:xfrm>
          <a:prstGeom prst="rect">
            <a:avLst/>
          </a:prstGeom>
          <a:noFill/>
        </p:spPr>
        <p:txBody>
          <a:bodyPr wrap="square" rtlCol="0">
            <a:spAutoFit/>
          </a:bodyPr>
          <a:lstStyle/>
          <a:p>
            <a:r>
              <a:rPr lang="en-CN" dirty="0"/>
              <a:t>(combines 40 FEASTS full HI+ 30 MHONGOOSE galaxies)</a:t>
            </a:r>
          </a:p>
        </p:txBody>
      </p:sp>
    </p:spTree>
    <p:extLst>
      <p:ext uri="{BB962C8B-B14F-4D97-AF65-F5344CB8AC3E}">
        <p14:creationId xmlns:p14="http://schemas.microsoft.com/office/powerpoint/2010/main" val="2401997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37481-8BA3-289F-5BE7-265867549B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373ACF-1185-3627-7B69-7A95371A58A3}"/>
              </a:ext>
            </a:extLst>
          </p:cNvPr>
          <p:cNvSpPr>
            <a:spLocks noGrp="1"/>
          </p:cNvSpPr>
          <p:nvPr>
            <p:ph type="title"/>
          </p:nvPr>
        </p:nvSpPr>
        <p:spPr/>
        <p:txBody>
          <a:bodyPr>
            <a:normAutofit/>
          </a:bodyPr>
          <a:lstStyle/>
          <a:p>
            <a:r>
              <a:rPr lang="en-CN" dirty="0"/>
              <a:t>FEASTS: FAST Extended Atlas for Selected Targets Survey</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E9D325D-F70A-AB50-C4AD-83C77E74820B}"/>
                  </a:ext>
                </a:extLst>
              </p:cNvPr>
              <p:cNvSpPr txBox="1"/>
              <p:nvPr/>
            </p:nvSpPr>
            <p:spPr>
              <a:xfrm>
                <a:off x="165843" y="1836256"/>
                <a:ext cx="3154132" cy="2862322"/>
              </a:xfrm>
              <a:prstGeom prst="rect">
                <a:avLst/>
              </a:prstGeom>
              <a:noFill/>
            </p:spPr>
            <p:txBody>
              <a:bodyPr wrap="square" rtlCol="0">
                <a:spAutoFit/>
              </a:bodyPr>
              <a:lstStyle/>
              <a:p>
                <a:pPr marL="285750" indent="-285750">
                  <a:buFont typeface="Arial" panose="020B0604020202020204" pitchFamily="34" charset="0"/>
                  <a:buChar char="•"/>
                </a:pPr>
                <a:r>
                  <a:rPr lang="en-CN" b="1" dirty="0"/>
                  <a:t>Sample size: </a:t>
                </a:r>
                <a:r>
                  <a:rPr lang="en-CN" dirty="0">
                    <a:solidFill>
                      <a:srgbClr val="C00000"/>
                    </a:solidFill>
                  </a:rPr>
                  <a:t>55 galaxies</a:t>
                </a:r>
              </a:p>
              <a:p>
                <a:pPr marL="285750" indent="-285750">
                  <a:buFont typeface="Arial" panose="020B0604020202020204" pitchFamily="34" charset="0"/>
                  <a:buChar char="•"/>
                </a:pPr>
                <a:r>
                  <a:rPr lang="en-CN" b="1" dirty="0"/>
                  <a:t>Selection: </a:t>
                </a:r>
                <a:r>
                  <a:rPr lang="en-CN" dirty="0"/>
                  <a:t>f</a:t>
                </a:r>
                <a:r>
                  <a:rPr lang="en-CN" baseline="-25000" dirty="0"/>
                  <a:t>HI</a:t>
                </a:r>
                <a:r>
                  <a:rPr lang="en-CN" dirty="0"/>
                  <a:t>&gt;</a:t>
                </a:r>
                <a:r>
                  <a:rPr lang="en-US" b="0" i="0" dirty="0">
                    <a:solidFill>
                      <a:srgbClr val="1F2328"/>
                    </a:solidFill>
                    <a:effectLst/>
                    <a:latin typeface="-apple-system"/>
                  </a:rPr>
                  <a:t>50 Jy km/s, 42 have </a:t>
                </a:r>
                <a:r>
                  <a:rPr lang="en-CN" dirty="0"/>
                  <a:t>f</a:t>
                </a:r>
                <a:r>
                  <a:rPr lang="en-CN" baseline="-25000" dirty="0"/>
                  <a:t>HI</a:t>
                </a:r>
                <a:r>
                  <a:rPr lang="en-CN" dirty="0"/>
                  <a:t>&gt;</a:t>
                </a:r>
                <a:r>
                  <a:rPr lang="en-US" dirty="0">
                    <a:solidFill>
                      <a:srgbClr val="1F2328"/>
                    </a:solidFill>
                    <a:latin typeface="-apple-system"/>
                  </a:rPr>
                  <a:t>10</a:t>
                </a:r>
                <a:r>
                  <a:rPr lang="en-US" b="0" i="0" dirty="0">
                    <a:solidFill>
                      <a:srgbClr val="1F2328"/>
                    </a:solidFill>
                    <a:effectLst/>
                    <a:latin typeface="-apple-system"/>
                  </a:rPr>
                  <a:t>0 Jy km/s</a:t>
                </a:r>
                <a:endParaRPr lang="en-CN" dirty="0"/>
              </a:p>
              <a:p>
                <a:pPr marL="285750" indent="-285750">
                  <a:buFont typeface="Arial" panose="020B0604020202020204" pitchFamily="34" charset="0"/>
                  <a:buChar char="•"/>
                </a:pPr>
                <a:r>
                  <a:rPr lang="en-CN" b="1" dirty="0"/>
                  <a:t>Spatial resolution: </a:t>
                </a:r>
                <a:r>
                  <a:rPr lang="en-CN" dirty="0"/>
                  <a:t>3.24’ (5-10 kpc)</a:t>
                </a:r>
              </a:p>
              <a:p>
                <a:pPr marL="285750" indent="-285750">
                  <a:buFont typeface="Arial" panose="020B0604020202020204" pitchFamily="34" charset="0"/>
                  <a:buChar char="•"/>
                </a:pPr>
                <a:r>
                  <a:rPr lang="en-CN" b="1" dirty="0"/>
                  <a:t>Velocity resolution: </a:t>
                </a:r>
                <a:r>
                  <a:rPr lang="en-CN" dirty="0"/>
                  <a:t>1.65 km/s</a:t>
                </a:r>
                <a:endParaRPr lang="en-CN" b="1" dirty="0"/>
              </a:p>
              <a:p>
                <a:pPr marL="285750" indent="-285750">
                  <a:buFont typeface="Arial" panose="020B0604020202020204" pitchFamily="34" charset="0"/>
                  <a:buChar char="•"/>
                </a:pPr>
                <a:r>
                  <a:rPr lang="en-CN" b="1" dirty="0">
                    <a:solidFill>
                      <a:srgbClr val="C00000"/>
                    </a:solidFill>
                  </a:rPr>
                  <a:t>3-</a:t>
                </a:r>
                <a14:m>
                  <m:oMath xmlns:m="http://schemas.openxmlformats.org/officeDocument/2006/math">
                    <m:r>
                      <a:rPr lang="en-CN" b="1" i="1" smtClean="0">
                        <a:solidFill>
                          <a:srgbClr val="C00000"/>
                        </a:solidFill>
                        <a:latin typeface="Cambria Math" panose="02040503050406030204" pitchFamily="18" charset="0"/>
                        <a:ea typeface="Cambria Math" panose="02040503050406030204" pitchFamily="18" charset="0"/>
                      </a:rPr>
                      <m:t>𝝈</m:t>
                    </m:r>
                  </m:oMath>
                </a14:m>
                <a:r>
                  <a:rPr lang="en-CN" b="1" dirty="0">
                    <a:solidFill>
                      <a:srgbClr val="C00000"/>
                    </a:solidFill>
                  </a:rPr>
                  <a:t> N</a:t>
                </a:r>
                <a:r>
                  <a:rPr lang="en-CN" b="1" baseline="-25000" dirty="0">
                    <a:solidFill>
                      <a:srgbClr val="C00000"/>
                    </a:solidFill>
                  </a:rPr>
                  <a:t>HI</a:t>
                </a:r>
                <a:r>
                  <a:rPr lang="en-CN" b="1" dirty="0">
                    <a:solidFill>
                      <a:srgbClr val="C00000"/>
                    </a:solidFill>
                  </a:rPr>
                  <a:t> limit: </a:t>
                </a:r>
                <a14:m>
                  <m:oMath xmlns:m="http://schemas.openxmlformats.org/officeDocument/2006/math">
                    <m:r>
                      <a:rPr lang="en-US" b="0" i="1" smtClean="0">
                        <a:solidFill>
                          <a:srgbClr val="C00000"/>
                        </a:solidFill>
                        <a:latin typeface="Cambria Math" panose="02040503050406030204" pitchFamily="18" charset="0"/>
                      </a:rPr>
                      <m:t>5</m:t>
                    </m:r>
                    <m:r>
                      <a:rPr lang="en-US" b="0" i="1" smtClean="0">
                        <a:solidFill>
                          <a:srgbClr val="C00000"/>
                        </a:solidFill>
                        <a:latin typeface="Cambria Math" panose="02040503050406030204" pitchFamily="18" charset="0"/>
                        <a:ea typeface="Cambria Math" panose="02040503050406030204" pitchFamily="18" charset="0"/>
                      </a:rPr>
                      <m:t>×</m:t>
                    </m:r>
                    <m:sSup>
                      <m:sSupPr>
                        <m:ctrlPr>
                          <a:rPr lang="en-US" b="0" i="1" smtClean="0">
                            <a:solidFill>
                              <a:srgbClr val="C00000"/>
                            </a:solidFill>
                            <a:latin typeface="Cambria Math" panose="02040503050406030204" pitchFamily="18" charset="0"/>
                            <a:ea typeface="Cambria Math" panose="02040503050406030204" pitchFamily="18" charset="0"/>
                          </a:rPr>
                        </m:ctrlPr>
                      </m:sSupPr>
                      <m:e>
                        <m:r>
                          <a:rPr lang="en-US" b="0" i="1" smtClean="0">
                            <a:solidFill>
                              <a:srgbClr val="C00000"/>
                            </a:solidFill>
                            <a:latin typeface="Cambria Math" panose="02040503050406030204" pitchFamily="18" charset="0"/>
                            <a:ea typeface="Cambria Math" panose="02040503050406030204" pitchFamily="18" charset="0"/>
                          </a:rPr>
                          <m:t>10</m:t>
                        </m:r>
                      </m:e>
                      <m:sup>
                        <m:r>
                          <a:rPr lang="en-US" b="0" i="1" smtClean="0">
                            <a:solidFill>
                              <a:srgbClr val="C00000"/>
                            </a:solidFill>
                            <a:latin typeface="Cambria Math" panose="02040503050406030204" pitchFamily="18" charset="0"/>
                            <a:ea typeface="Cambria Math" panose="02040503050406030204" pitchFamily="18" charset="0"/>
                          </a:rPr>
                          <m:t>17</m:t>
                        </m:r>
                      </m:sup>
                    </m:sSup>
                  </m:oMath>
                </a14:m>
                <a:r>
                  <a:rPr lang="en-CN" dirty="0">
                    <a:solidFill>
                      <a:srgbClr val="C00000"/>
                    </a:solidFill>
                  </a:rPr>
                  <a:t> cm</a:t>
                </a:r>
                <a:r>
                  <a:rPr lang="en-CN" baseline="30000" dirty="0">
                    <a:solidFill>
                      <a:srgbClr val="C00000"/>
                    </a:solidFill>
                  </a:rPr>
                  <a:t>-2</a:t>
                </a:r>
                <a:r>
                  <a:rPr lang="en-CN" dirty="0">
                    <a:solidFill>
                      <a:srgbClr val="C00000"/>
                    </a:solidFill>
                  </a:rPr>
                  <a:t> </a:t>
                </a:r>
              </a:p>
              <a:p>
                <a:pPr lvl="1"/>
                <a:r>
                  <a:rPr lang="en-CN" dirty="0"/>
                  <a:t>Typical </a:t>
                </a:r>
                <a:r>
                  <a:rPr lang="en-US" dirty="0" err="1"/>
                  <a:t>i</a:t>
                </a:r>
                <a:r>
                  <a:rPr lang="en-CN" dirty="0"/>
                  <a:t>nterferometry : </a:t>
                </a:r>
                <a:r>
                  <a:rPr lang="en-CN" dirty="0">
                    <a:solidFill>
                      <a:schemeClr val="tx1"/>
                    </a:solidFill>
                  </a:rPr>
                  <a:t>5</a:t>
                </a:r>
                <a:r>
                  <a:rPr lang="en-US" b="0" dirty="0">
                    <a:solidFill>
                      <a:schemeClr val="tx1"/>
                    </a:solidFill>
                    <a:ea typeface="Cambria Math" panose="02040503050406030204" pitchFamily="18" charset="0"/>
                  </a:rPr>
                  <a:t> </a:t>
                </a:r>
                <a14:m>
                  <m:oMath xmlns:m="http://schemas.openxmlformats.org/officeDocument/2006/math">
                    <m:r>
                      <a:rPr lang="en-US" b="0" i="1" smtClean="0">
                        <a:solidFill>
                          <a:schemeClr val="tx1"/>
                        </a:solidFill>
                        <a:latin typeface="Cambria Math" panose="02040503050406030204" pitchFamily="18" charset="0"/>
                        <a:ea typeface="Cambria Math" panose="02040503050406030204" pitchFamily="18" charset="0"/>
                      </a:rPr>
                      <m:t>×</m:t>
                    </m:r>
                    <m:sSup>
                      <m:sSupPr>
                        <m:ctrlPr>
                          <a:rPr lang="en-US" b="0" i="1" smtClean="0">
                            <a:solidFill>
                              <a:schemeClr val="tx1"/>
                            </a:solidFill>
                            <a:latin typeface="Cambria Math" panose="02040503050406030204" pitchFamily="18" charset="0"/>
                            <a:ea typeface="Cambria Math" panose="02040503050406030204" pitchFamily="18" charset="0"/>
                          </a:rPr>
                        </m:ctrlPr>
                      </m:sSupPr>
                      <m:e>
                        <m:r>
                          <a:rPr lang="en-US" b="0" i="1" smtClean="0">
                            <a:solidFill>
                              <a:schemeClr val="tx1"/>
                            </a:solidFill>
                            <a:latin typeface="Cambria Math" panose="02040503050406030204" pitchFamily="18" charset="0"/>
                            <a:ea typeface="Cambria Math" panose="02040503050406030204" pitchFamily="18" charset="0"/>
                          </a:rPr>
                          <m:t>10</m:t>
                        </m:r>
                      </m:e>
                      <m:sup>
                        <m:r>
                          <a:rPr lang="en-US" b="0" i="1" smtClean="0">
                            <a:solidFill>
                              <a:schemeClr val="tx1"/>
                            </a:solidFill>
                            <a:latin typeface="Cambria Math" panose="02040503050406030204" pitchFamily="18" charset="0"/>
                            <a:ea typeface="Cambria Math" panose="02040503050406030204" pitchFamily="18" charset="0"/>
                          </a:rPr>
                          <m:t>19</m:t>
                        </m:r>
                      </m:sup>
                    </m:sSup>
                  </m:oMath>
                </a14:m>
                <a:r>
                  <a:rPr lang="en-CN" dirty="0">
                    <a:solidFill>
                      <a:schemeClr val="tx1"/>
                    </a:solidFill>
                  </a:rPr>
                  <a:t> </a:t>
                </a:r>
                <a:r>
                  <a:rPr lang="en-CN" dirty="0"/>
                  <a:t>cm</a:t>
                </a:r>
                <a:r>
                  <a:rPr lang="en-CN" baseline="30000" dirty="0"/>
                  <a:t>-2</a:t>
                </a:r>
                <a:endParaRPr lang="en-CN" dirty="0">
                  <a:solidFill>
                    <a:srgbClr val="C00000"/>
                  </a:solidFill>
                </a:endParaRPr>
              </a:p>
            </p:txBody>
          </p:sp>
        </mc:Choice>
        <mc:Fallback xmlns="">
          <p:sp>
            <p:nvSpPr>
              <p:cNvPr id="3" name="TextBox 2">
                <a:extLst>
                  <a:ext uri="{FF2B5EF4-FFF2-40B4-BE49-F238E27FC236}">
                    <a16:creationId xmlns:a16="http://schemas.microsoft.com/office/drawing/2014/main" id="{804DB5BE-E575-864B-C03B-7029D5590606}"/>
                  </a:ext>
                </a:extLst>
              </p:cNvPr>
              <p:cNvSpPr txBox="1">
                <a:spLocks noRot="1" noChangeAspect="1" noMove="1" noResize="1" noEditPoints="1" noAdjustHandles="1" noChangeArrowheads="1" noChangeShapeType="1" noTextEdit="1"/>
              </p:cNvSpPr>
              <p:nvPr/>
            </p:nvSpPr>
            <p:spPr>
              <a:xfrm>
                <a:off x="165843" y="1836256"/>
                <a:ext cx="3154132" cy="2862322"/>
              </a:xfrm>
              <a:prstGeom prst="rect">
                <a:avLst/>
              </a:prstGeom>
              <a:blipFill>
                <a:blip r:embed="rId2"/>
                <a:stretch>
                  <a:fillRect l="-800" t="-881" r="-800" b="-2203"/>
                </a:stretch>
              </a:blipFill>
            </p:spPr>
            <p:txBody>
              <a:bodyPr/>
              <a:lstStyle/>
              <a:p>
                <a:r>
                  <a:rPr lang="en-CN">
                    <a:noFill/>
                  </a:rPr>
                  <a:t> </a:t>
                </a:r>
              </a:p>
            </p:txBody>
          </p:sp>
        </mc:Fallback>
      </mc:AlternateContent>
      <p:pic>
        <p:nvPicPr>
          <p:cNvPr id="4" name="Picture 2">
            <a:extLst>
              <a:ext uri="{FF2B5EF4-FFF2-40B4-BE49-F238E27FC236}">
                <a16:creationId xmlns:a16="http://schemas.microsoft.com/office/drawing/2014/main" id="{ECF11CFD-8394-066C-6D7D-E208275AB9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3319" y="1573282"/>
            <a:ext cx="8562838" cy="348199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750AA4D-E45E-FD02-774D-4D3F73F707B1}"/>
              </a:ext>
            </a:extLst>
          </p:cNvPr>
          <p:cNvSpPr txBox="1"/>
          <p:nvPr/>
        </p:nvSpPr>
        <p:spPr>
          <a:xfrm>
            <a:off x="2524814" y="5128845"/>
            <a:ext cx="7776889" cy="1754326"/>
          </a:xfrm>
          <a:prstGeom prst="rect">
            <a:avLst/>
          </a:prstGeom>
          <a:noFill/>
        </p:spPr>
        <p:txBody>
          <a:bodyPr wrap="square" numCol="2">
            <a:spAutoFit/>
          </a:bodyPr>
          <a:lstStyle/>
          <a:p>
            <a:r>
              <a:rPr lang="en-CN" sz="2000" b="1" dirty="0"/>
              <a:t>Interferometry data:</a:t>
            </a:r>
          </a:p>
          <a:p>
            <a:r>
              <a:rPr lang="en-CN" sz="1800" dirty="0"/>
              <a:t>(published FEASTS studies)</a:t>
            </a:r>
          </a:p>
          <a:p>
            <a:pPr marL="285750" indent="-285750">
              <a:buFont typeface="Arial" panose="020B0604020202020204" pitchFamily="34" charset="0"/>
              <a:buChar char="•"/>
            </a:pPr>
            <a:r>
              <a:rPr lang="en-CN" sz="1800" dirty="0"/>
              <a:t>THINGS (</a:t>
            </a:r>
            <a:r>
              <a:rPr lang="en-CN" sz="1800" dirty="0">
                <a:solidFill>
                  <a:srgbClr val="00B0F0"/>
                </a:solidFill>
              </a:rPr>
              <a:t>VLA</a:t>
            </a:r>
            <a:r>
              <a:rPr lang="en-CN" sz="1800" dirty="0"/>
              <a:t>)</a:t>
            </a:r>
          </a:p>
          <a:p>
            <a:pPr marL="285750" indent="-285750">
              <a:buFont typeface="Arial" panose="020B0604020202020204" pitchFamily="34" charset="0"/>
              <a:buChar char="•"/>
            </a:pPr>
            <a:r>
              <a:rPr lang="en-CN" sz="1800" dirty="0"/>
              <a:t>HALOGAS (</a:t>
            </a:r>
            <a:r>
              <a:rPr lang="en-CN" sz="1800" dirty="0">
                <a:solidFill>
                  <a:srgbClr val="00B0F0"/>
                </a:solidFill>
              </a:rPr>
              <a:t>WSRT</a:t>
            </a:r>
            <a:r>
              <a:rPr lang="en-CN" sz="1800" dirty="0"/>
              <a:t>)</a:t>
            </a:r>
          </a:p>
          <a:p>
            <a:pPr marL="285750" indent="-285750">
              <a:buFont typeface="Arial" panose="020B0604020202020204" pitchFamily="34" charset="0"/>
              <a:buChar char="•"/>
            </a:pPr>
            <a:r>
              <a:rPr lang="en-CN" sz="1800" dirty="0"/>
              <a:t>VLA archive</a:t>
            </a:r>
          </a:p>
          <a:p>
            <a:pPr marL="285750" indent="-285750">
              <a:buFont typeface="Arial" panose="020B0604020202020204" pitchFamily="34" charset="0"/>
              <a:buChar char="•"/>
            </a:pPr>
            <a:endParaRPr lang="en-CN" sz="1800" dirty="0"/>
          </a:p>
          <a:p>
            <a:endParaRPr lang="en-CN" sz="1800" dirty="0"/>
          </a:p>
          <a:p>
            <a:r>
              <a:rPr lang="en-CN" sz="1800" dirty="0"/>
              <a:t>(in progress)</a:t>
            </a:r>
          </a:p>
          <a:p>
            <a:pPr marL="285750" indent="-285750">
              <a:buFont typeface="Arial" panose="020B0604020202020204" pitchFamily="34" charset="0"/>
              <a:buChar char="•"/>
            </a:pPr>
            <a:r>
              <a:rPr lang="en-CN" sz="1800" dirty="0"/>
              <a:t>WALLABY (</a:t>
            </a:r>
            <a:r>
              <a:rPr lang="en-CN" sz="1800" dirty="0">
                <a:solidFill>
                  <a:srgbClr val="00B0F0"/>
                </a:solidFill>
              </a:rPr>
              <a:t>ASKAP</a:t>
            </a:r>
            <a:r>
              <a:rPr lang="en-CN" sz="1800" dirty="0"/>
              <a:t>)</a:t>
            </a:r>
          </a:p>
          <a:p>
            <a:pPr marL="285750" indent="-285750">
              <a:buFont typeface="Arial" panose="020B0604020202020204" pitchFamily="34" charset="0"/>
              <a:buChar char="•"/>
            </a:pPr>
            <a:r>
              <a:rPr lang="en-CN" sz="1800" dirty="0">
                <a:solidFill>
                  <a:srgbClr val="00B0F0"/>
                </a:solidFill>
              </a:rPr>
              <a:t>MeerKAT</a:t>
            </a:r>
          </a:p>
          <a:p>
            <a:pPr marL="285750" indent="-285750">
              <a:buFont typeface="Arial" panose="020B0604020202020204" pitchFamily="34" charset="0"/>
              <a:buChar char="•"/>
            </a:pPr>
            <a:endParaRPr lang="en-CN" sz="1800" dirty="0"/>
          </a:p>
        </p:txBody>
      </p:sp>
      <p:sp>
        <p:nvSpPr>
          <p:cNvPr id="5" name="TextBox 4">
            <a:extLst>
              <a:ext uri="{FF2B5EF4-FFF2-40B4-BE49-F238E27FC236}">
                <a16:creationId xmlns:a16="http://schemas.microsoft.com/office/drawing/2014/main" id="{10FFDE86-EC57-42B7-AACB-201A58C5E75E}"/>
              </a:ext>
            </a:extLst>
          </p:cNvPr>
          <p:cNvSpPr txBox="1"/>
          <p:nvPr/>
        </p:nvSpPr>
        <p:spPr>
          <a:xfrm>
            <a:off x="6096000" y="1203950"/>
            <a:ext cx="4014788" cy="369332"/>
          </a:xfrm>
          <a:prstGeom prst="rect">
            <a:avLst/>
          </a:prstGeom>
          <a:noFill/>
        </p:spPr>
        <p:txBody>
          <a:bodyPr wrap="square" rtlCol="0">
            <a:spAutoFit/>
          </a:bodyPr>
          <a:lstStyle/>
          <a:p>
            <a:r>
              <a:rPr lang="en-US" dirty="0"/>
              <a:t>https://</a:t>
            </a:r>
            <a:r>
              <a:rPr lang="en-US" dirty="0" err="1"/>
              <a:t>github.com</a:t>
            </a:r>
            <a:r>
              <a:rPr lang="en-US" dirty="0"/>
              <a:t>/FEASTS/</a:t>
            </a:r>
            <a:r>
              <a:rPr lang="en-US" dirty="0" err="1"/>
              <a:t>LVgal</a:t>
            </a:r>
            <a:r>
              <a:rPr lang="en-US" dirty="0"/>
              <a:t>/wiki</a:t>
            </a:r>
            <a:endParaRPr lang="en-CN" dirty="0"/>
          </a:p>
        </p:txBody>
      </p:sp>
      <p:pic>
        <p:nvPicPr>
          <p:cNvPr id="7" name="Picture 6">
            <a:extLst>
              <a:ext uri="{FF2B5EF4-FFF2-40B4-BE49-F238E27FC236}">
                <a16:creationId xmlns:a16="http://schemas.microsoft.com/office/drawing/2014/main" id="{B028149E-41EC-FBAD-E9E3-FF8A9AA8643F}"/>
              </a:ext>
            </a:extLst>
          </p:cNvPr>
          <p:cNvPicPr>
            <a:picLocks noChangeAspect="1"/>
          </p:cNvPicPr>
          <p:nvPr/>
        </p:nvPicPr>
        <p:blipFill>
          <a:blip r:embed="rId4"/>
          <a:stretch>
            <a:fillRect/>
          </a:stretch>
        </p:blipFill>
        <p:spPr>
          <a:xfrm>
            <a:off x="10899423" y="360432"/>
            <a:ext cx="1195441" cy="1212850"/>
          </a:xfrm>
          <a:prstGeom prst="rect">
            <a:avLst/>
          </a:prstGeom>
        </p:spPr>
      </p:pic>
    </p:spTree>
    <p:extLst>
      <p:ext uri="{BB962C8B-B14F-4D97-AF65-F5344CB8AC3E}">
        <p14:creationId xmlns:p14="http://schemas.microsoft.com/office/powerpoint/2010/main" val="1133336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601B01-B011-E541-8B52-D4026CF99729}"/>
              </a:ext>
            </a:extLst>
          </p:cNvPr>
          <p:cNvSpPr>
            <a:spLocks noGrp="1"/>
          </p:cNvSpPr>
          <p:nvPr>
            <p:ph type="title"/>
          </p:nvPr>
        </p:nvSpPr>
        <p:spPr/>
        <p:txBody>
          <a:bodyPr/>
          <a:lstStyle/>
          <a:p>
            <a:endParaRPr kumimoji="1" lang="zh-CN" altLang="en-US"/>
          </a:p>
        </p:txBody>
      </p:sp>
    </p:spTree>
    <p:extLst>
      <p:ext uri="{BB962C8B-B14F-4D97-AF65-F5344CB8AC3E}">
        <p14:creationId xmlns:p14="http://schemas.microsoft.com/office/powerpoint/2010/main" val="444666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7DF9E69-B5F4-156C-DF46-87E7BA45C49F}"/>
              </a:ext>
            </a:extLst>
          </p:cNvPr>
          <p:cNvSpPr txBox="1"/>
          <p:nvPr/>
        </p:nvSpPr>
        <p:spPr>
          <a:xfrm>
            <a:off x="377838" y="84873"/>
            <a:ext cx="6311719" cy="830997"/>
          </a:xfrm>
          <a:prstGeom prst="rect">
            <a:avLst/>
          </a:prstGeom>
          <a:noFill/>
        </p:spPr>
        <p:txBody>
          <a:bodyPr wrap="square" rtlCol="0">
            <a:spAutoFit/>
          </a:bodyPr>
          <a:lstStyle/>
          <a:p>
            <a:pPr algn="ctr"/>
            <a:r>
              <a:rPr lang="en-CN" sz="2400" b="1" dirty="0"/>
              <a:t>Traditional way of mapping HI in the </a:t>
            </a:r>
            <a:r>
              <a:rPr lang="en-CN" sz="2400" b="1" dirty="0">
                <a:solidFill>
                  <a:srgbClr val="C00000"/>
                </a:solidFill>
              </a:rPr>
              <a:t>ISM</a:t>
            </a:r>
            <a:r>
              <a:rPr lang="en-CN" sz="2400" b="1" dirty="0"/>
              <a:t> via interferometric or single-dish observation</a:t>
            </a:r>
          </a:p>
        </p:txBody>
      </p:sp>
      <p:pic>
        <p:nvPicPr>
          <p:cNvPr id="8" name="Picture 7">
            <a:extLst>
              <a:ext uri="{FF2B5EF4-FFF2-40B4-BE49-F238E27FC236}">
                <a16:creationId xmlns:a16="http://schemas.microsoft.com/office/drawing/2014/main" id="{C850F1E8-F436-C1A0-FB5D-51AACBEF585B}"/>
              </a:ext>
            </a:extLst>
          </p:cNvPr>
          <p:cNvPicPr>
            <a:picLocks noChangeAspect="1"/>
          </p:cNvPicPr>
          <p:nvPr/>
        </p:nvPicPr>
        <p:blipFill>
          <a:blip r:embed="rId2"/>
          <a:stretch>
            <a:fillRect/>
          </a:stretch>
        </p:blipFill>
        <p:spPr>
          <a:xfrm>
            <a:off x="23119" y="3479900"/>
            <a:ext cx="2415420" cy="1345297"/>
          </a:xfrm>
          <a:prstGeom prst="rect">
            <a:avLst/>
          </a:prstGeom>
        </p:spPr>
      </p:pic>
      <p:sp>
        <p:nvSpPr>
          <p:cNvPr id="16" name="TextBox 15">
            <a:extLst>
              <a:ext uri="{FF2B5EF4-FFF2-40B4-BE49-F238E27FC236}">
                <a16:creationId xmlns:a16="http://schemas.microsoft.com/office/drawing/2014/main" id="{0F4ABE86-3233-798D-27AD-698E9632ACB1}"/>
              </a:ext>
            </a:extLst>
          </p:cNvPr>
          <p:cNvSpPr txBox="1"/>
          <p:nvPr/>
        </p:nvSpPr>
        <p:spPr>
          <a:xfrm>
            <a:off x="4863445" y="6181092"/>
            <a:ext cx="3117369" cy="646331"/>
          </a:xfrm>
          <a:prstGeom prst="rect">
            <a:avLst/>
          </a:prstGeom>
          <a:noFill/>
        </p:spPr>
        <p:txBody>
          <a:bodyPr wrap="square" rtlCol="0">
            <a:spAutoFit/>
          </a:bodyPr>
          <a:lstStyle/>
          <a:p>
            <a:r>
              <a:rPr lang="en-US" altLang="zh-CN" dirty="0">
                <a:solidFill>
                  <a:srgbClr val="FF0000"/>
                </a:solidFill>
              </a:rPr>
              <a:t>Spatial resolution 5’’ (0.2 kpc)</a:t>
            </a:r>
            <a:endParaRPr lang="en-AU" altLang="zh-CN" dirty="0">
              <a:solidFill>
                <a:srgbClr val="FF0000"/>
              </a:solidFill>
            </a:endParaRPr>
          </a:p>
          <a:p>
            <a:r>
              <a:rPr lang="en-US" altLang="zh-CN" dirty="0"/>
              <a:t>10</a:t>
            </a:r>
            <a:r>
              <a:rPr lang="en-US" altLang="zh-CN" baseline="30000" dirty="0"/>
              <a:t>20</a:t>
            </a:r>
            <a:r>
              <a:rPr lang="en-US" altLang="zh-CN" dirty="0"/>
              <a:t> cm</a:t>
            </a:r>
            <a:r>
              <a:rPr lang="en-US" altLang="zh-CN" baseline="30000" dirty="0"/>
              <a:t>-2 </a:t>
            </a:r>
            <a:r>
              <a:rPr lang="en-US" altLang="zh-CN" dirty="0"/>
              <a:t>in 12h</a:t>
            </a:r>
            <a:endParaRPr lang="en-US" dirty="0"/>
          </a:p>
        </p:txBody>
      </p:sp>
      <p:pic>
        <p:nvPicPr>
          <p:cNvPr id="17" name="Picture 16">
            <a:extLst>
              <a:ext uri="{FF2B5EF4-FFF2-40B4-BE49-F238E27FC236}">
                <a16:creationId xmlns:a16="http://schemas.microsoft.com/office/drawing/2014/main" id="{3C4DD758-801F-0747-6F89-466CC7A04411}"/>
              </a:ext>
            </a:extLst>
          </p:cNvPr>
          <p:cNvPicPr>
            <a:picLocks noChangeAspect="1"/>
          </p:cNvPicPr>
          <p:nvPr/>
        </p:nvPicPr>
        <p:blipFill>
          <a:blip r:embed="rId3"/>
          <a:stretch>
            <a:fillRect/>
          </a:stretch>
        </p:blipFill>
        <p:spPr>
          <a:xfrm>
            <a:off x="23119" y="4989723"/>
            <a:ext cx="2916756" cy="1868277"/>
          </a:xfrm>
          <a:prstGeom prst="rect">
            <a:avLst/>
          </a:prstGeom>
        </p:spPr>
      </p:pic>
      <p:pic>
        <p:nvPicPr>
          <p:cNvPr id="18" name="Picture 17">
            <a:extLst>
              <a:ext uri="{FF2B5EF4-FFF2-40B4-BE49-F238E27FC236}">
                <a16:creationId xmlns:a16="http://schemas.microsoft.com/office/drawing/2014/main" id="{90EED8ED-0211-D34A-AA29-AE1C0FBAB88C}"/>
              </a:ext>
            </a:extLst>
          </p:cNvPr>
          <p:cNvPicPr>
            <a:picLocks noChangeAspect="1"/>
          </p:cNvPicPr>
          <p:nvPr/>
        </p:nvPicPr>
        <p:blipFill>
          <a:blip r:embed="rId4"/>
          <a:stretch>
            <a:fillRect/>
          </a:stretch>
        </p:blipFill>
        <p:spPr>
          <a:xfrm>
            <a:off x="12124" y="1257703"/>
            <a:ext cx="3041524" cy="2006927"/>
          </a:xfrm>
          <a:prstGeom prst="rect">
            <a:avLst/>
          </a:prstGeom>
        </p:spPr>
      </p:pic>
      <p:pic>
        <p:nvPicPr>
          <p:cNvPr id="21" name="Picture 20">
            <a:extLst>
              <a:ext uri="{FF2B5EF4-FFF2-40B4-BE49-F238E27FC236}">
                <a16:creationId xmlns:a16="http://schemas.microsoft.com/office/drawing/2014/main" id="{A110BF86-6244-584B-4D7C-2828EBC29769}"/>
              </a:ext>
            </a:extLst>
          </p:cNvPr>
          <p:cNvPicPr>
            <a:picLocks noChangeAspect="1"/>
          </p:cNvPicPr>
          <p:nvPr/>
        </p:nvPicPr>
        <p:blipFill>
          <a:blip r:embed="rId5"/>
          <a:stretch>
            <a:fillRect/>
          </a:stretch>
        </p:blipFill>
        <p:spPr>
          <a:xfrm>
            <a:off x="4728925" y="4360609"/>
            <a:ext cx="2816287" cy="1820483"/>
          </a:xfrm>
          <a:prstGeom prst="rect">
            <a:avLst/>
          </a:prstGeom>
        </p:spPr>
      </p:pic>
      <p:pic>
        <p:nvPicPr>
          <p:cNvPr id="22" name="Picture 21">
            <a:extLst>
              <a:ext uri="{FF2B5EF4-FFF2-40B4-BE49-F238E27FC236}">
                <a16:creationId xmlns:a16="http://schemas.microsoft.com/office/drawing/2014/main" id="{11B04100-4664-FCE1-B5DB-4865DBE84EAD}"/>
              </a:ext>
            </a:extLst>
          </p:cNvPr>
          <p:cNvPicPr>
            <a:picLocks noChangeAspect="1"/>
          </p:cNvPicPr>
          <p:nvPr/>
        </p:nvPicPr>
        <p:blipFill>
          <a:blip r:embed="rId6"/>
          <a:stretch>
            <a:fillRect/>
          </a:stretch>
        </p:blipFill>
        <p:spPr>
          <a:xfrm>
            <a:off x="2496361" y="3830566"/>
            <a:ext cx="2338178" cy="1163234"/>
          </a:xfrm>
          <a:prstGeom prst="rect">
            <a:avLst/>
          </a:prstGeom>
        </p:spPr>
      </p:pic>
      <p:sp>
        <p:nvSpPr>
          <p:cNvPr id="24" name="文本框 4">
            <a:extLst>
              <a:ext uri="{FF2B5EF4-FFF2-40B4-BE49-F238E27FC236}">
                <a16:creationId xmlns:a16="http://schemas.microsoft.com/office/drawing/2014/main" id="{C612AC48-5730-C152-0C40-D0F36819D399}"/>
              </a:ext>
            </a:extLst>
          </p:cNvPr>
          <p:cNvSpPr txBox="1"/>
          <p:nvPr/>
        </p:nvSpPr>
        <p:spPr>
          <a:xfrm>
            <a:off x="2496361" y="3302460"/>
            <a:ext cx="2084691" cy="369332"/>
          </a:xfrm>
          <a:prstGeom prst="rect">
            <a:avLst/>
          </a:prstGeom>
          <a:solidFill>
            <a:schemeClr val="accent5">
              <a:lumMod val="40000"/>
              <a:lumOff val="60000"/>
            </a:schemeClr>
          </a:solidFill>
          <a:ln>
            <a:noFill/>
          </a:ln>
        </p:spPr>
        <p:txBody>
          <a:bodyPr wrap="square" rtlCol="0">
            <a:spAutoFit/>
          </a:bodyPr>
          <a:lstStyle/>
          <a:p>
            <a:r>
              <a:rPr kumimoji="1" lang="en-US" altLang="zh-CN" dirty="0"/>
              <a:t>Resolution~1.22λ/D</a:t>
            </a:r>
            <a:endParaRPr kumimoji="1" lang="zh-CN" altLang="en-US" dirty="0"/>
          </a:p>
        </p:txBody>
      </p:sp>
      <p:sp>
        <p:nvSpPr>
          <p:cNvPr id="29" name="Right Arrow 28">
            <a:extLst>
              <a:ext uri="{FF2B5EF4-FFF2-40B4-BE49-F238E27FC236}">
                <a16:creationId xmlns:a16="http://schemas.microsoft.com/office/drawing/2014/main" id="{FAC6C88A-B910-CF61-286C-C4F94B06B774}"/>
              </a:ext>
            </a:extLst>
          </p:cNvPr>
          <p:cNvSpPr/>
          <p:nvPr/>
        </p:nvSpPr>
        <p:spPr>
          <a:xfrm>
            <a:off x="3140992" y="2277978"/>
            <a:ext cx="1517112" cy="1944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30" name="Right Arrow 29">
            <a:extLst>
              <a:ext uri="{FF2B5EF4-FFF2-40B4-BE49-F238E27FC236}">
                <a16:creationId xmlns:a16="http://schemas.microsoft.com/office/drawing/2014/main" id="{C50649D5-717F-F63A-E30C-9F6FB668B399}"/>
              </a:ext>
            </a:extLst>
          </p:cNvPr>
          <p:cNvSpPr/>
          <p:nvPr/>
        </p:nvSpPr>
        <p:spPr>
          <a:xfrm>
            <a:off x="2990758" y="5903495"/>
            <a:ext cx="1590294" cy="1640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pic>
        <p:nvPicPr>
          <p:cNvPr id="31" name="Picture 30">
            <a:extLst>
              <a:ext uri="{FF2B5EF4-FFF2-40B4-BE49-F238E27FC236}">
                <a16:creationId xmlns:a16="http://schemas.microsoft.com/office/drawing/2014/main" id="{316592E1-B573-CEA9-2061-779B27AC5D0D}"/>
              </a:ext>
            </a:extLst>
          </p:cNvPr>
          <p:cNvPicPr>
            <a:picLocks noChangeAspect="1"/>
          </p:cNvPicPr>
          <p:nvPr/>
        </p:nvPicPr>
        <p:blipFill>
          <a:blip r:embed="rId7"/>
          <a:stretch>
            <a:fillRect/>
          </a:stretch>
        </p:blipFill>
        <p:spPr>
          <a:xfrm>
            <a:off x="4768334" y="1973179"/>
            <a:ext cx="1517112" cy="1506721"/>
          </a:xfrm>
          <a:prstGeom prst="rect">
            <a:avLst/>
          </a:prstGeom>
        </p:spPr>
      </p:pic>
      <p:pic>
        <p:nvPicPr>
          <p:cNvPr id="32" name="Picture 31">
            <a:extLst>
              <a:ext uri="{FF2B5EF4-FFF2-40B4-BE49-F238E27FC236}">
                <a16:creationId xmlns:a16="http://schemas.microsoft.com/office/drawing/2014/main" id="{CE0241D6-1C90-3CFE-FD29-282372C4EA69}"/>
              </a:ext>
            </a:extLst>
          </p:cNvPr>
          <p:cNvPicPr>
            <a:picLocks noChangeAspect="1"/>
          </p:cNvPicPr>
          <p:nvPr/>
        </p:nvPicPr>
        <p:blipFill rotWithShape="1">
          <a:blip r:embed="rId8"/>
          <a:srcRect r="4477"/>
          <a:stretch/>
        </p:blipFill>
        <p:spPr>
          <a:xfrm>
            <a:off x="6324854" y="1973179"/>
            <a:ext cx="1459259" cy="1506721"/>
          </a:xfrm>
          <a:prstGeom prst="rect">
            <a:avLst/>
          </a:prstGeom>
        </p:spPr>
      </p:pic>
      <p:sp>
        <p:nvSpPr>
          <p:cNvPr id="34" name="TextBox 33">
            <a:extLst>
              <a:ext uri="{FF2B5EF4-FFF2-40B4-BE49-F238E27FC236}">
                <a16:creationId xmlns:a16="http://schemas.microsoft.com/office/drawing/2014/main" id="{4E92BFCD-35E1-46D6-D851-20EDD8C9D108}"/>
              </a:ext>
            </a:extLst>
          </p:cNvPr>
          <p:cNvSpPr txBox="1"/>
          <p:nvPr/>
        </p:nvSpPr>
        <p:spPr>
          <a:xfrm>
            <a:off x="4706151" y="1226324"/>
            <a:ext cx="3117369" cy="646331"/>
          </a:xfrm>
          <a:prstGeom prst="rect">
            <a:avLst/>
          </a:prstGeom>
          <a:noFill/>
        </p:spPr>
        <p:txBody>
          <a:bodyPr wrap="square" rtlCol="0">
            <a:spAutoFit/>
          </a:bodyPr>
          <a:lstStyle/>
          <a:p>
            <a:r>
              <a:rPr lang="en-US" altLang="zh-CN" dirty="0"/>
              <a:t>Spatial resolution 3.2’ (7 kpc)</a:t>
            </a:r>
            <a:endParaRPr lang="en-AU" altLang="zh-CN" dirty="0"/>
          </a:p>
          <a:p>
            <a:r>
              <a:rPr lang="en-US" altLang="zh-CN" dirty="0">
                <a:solidFill>
                  <a:srgbClr val="FF0000"/>
                </a:solidFill>
              </a:rPr>
              <a:t>10</a:t>
            </a:r>
            <a:r>
              <a:rPr lang="en-US" altLang="zh-CN" baseline="30000" dirty="0">
                <a:solidFill>
                  <a:srgbClr val="FF0000"/>
                </a:solidFill>
              </a:rPr>
              <a:t>17.7</a:t>
            </a:r>
            <a:r>
              <a:rPr lang="en-US" altLang="zh-CN" dirty="0">
                <a:solidFill>
                  <a:srgbClr val="FF0000"/>
                </a:solidFill>
              </a:rPr>
              <a:t> cm</a:t>
            </a:r>
            <a:r>
              <a:rPr lang="en-US" altLang="zh-CN" baseline="30000" dirty="0">
                <a:solidFill>
                  <a:srgbClr val="FF0000"/>
                </a:solidFill>
              </a:rPr>
              <a:t>-2 </a:t>
            </a:r>
            <a:r>
              <a:rPr lang="en-US" altLang="zh-CN" dirty="0">
                <a:solidFill>
                  <a:srgbClr val="FF0000"/>
                </a:solidFill>
              </a:rPr>
              <a:t>in 5h</a:t>
            </a:r>
            <a:endParaRPr lang="en-US" dirty="0">
              <a:solidFill>
                <a:srgbClr val="FF0000"/>
              </a:solidFill>
            </a:endParaRPr>
          </a:p>
        </p:txBody>
      </p:sp>
      <p:pic>
        <p:nvPicPr>
          <p:cNvPr id="35" name="Picture 34">
            <a:extLst>
              <a:ext uri="{FF2B5EF4-FFF2-40B4-BE49-F238E27FC236}">
                <a16:creationId xmlns:a16="http://schemas.microsoft.com/office/drawing/2014/main" id="{01438487-9102-6904-37E8-2FBDBB6007A2}"/>
              </a:ext>
            </a:extLst>
          </p:cNvPr>
          <p:cNvPicPr>
            <a:picLocks noChangeAspect="1"/>
          </p:cNvPicPr>
          <p:nvPr/>
        </p:nvPicPr>
        <p:blipFill>
          <a:blip r:embed="rId9"/>
          <a:stretch>
            <a:fillRect/>
          </a:stretch>
        </p:blipFill>
        <p:spPr>
          <a:xfrm>
            <a:off x="7933750" y="1369325"/>
            <a:ext cx="3521355" cy="2495216"/>
          </a:xfrm>
          <a:prstGeom prst="rect">
            <a:avLst/>
          </a:prstGeom>
          <a:ln w="25400">
            <a:solidFill>
              <a:srgbClr val="0070C0"/>
            </a:solidFill>
          </a:ln>
        </p:spPr>
      </p:pic>
      <p:sp>
        <p:nvSpPr>
          <p:cNvPr id="36" name="TextBox 35">
            <a:extLst>
              <a:ext uri="{FF2B5EF4-FFF2-40B4-BE49-F238E27FC236}">
                <a16:creationId xmlns:a16="http://schemas.microsoft.com/office/drawing/2014/main" id="{3428470F-C4F8-031E-16DC-62C32C5C01FA}"/>
              </a:ext>
            </a:extLst>
          </p:cNvPr>
          <p:cNvSpPr txBox="1"/>
          <p:nvPr/>
        </p:nvSpPr>
        <p:spPr>
          <a:xfrm>
            <a:off x="7693085" y="613337"/>
            <a:ext cx="3762020" cy="369332"/>
          </a:xfrm>
          <a:prstGeom prst="rect">
            <a:avLst/>
          </a:prstGeom>
          <a:noFill/>
        </p:spPr>
        <p:txBody>
          <a:bodyPr wrap="square" rtlCol="0">
            <a:spAutoFit/>
          </a:bodyPr>
          <a:lstStyle/>
          <a:p>
            <a:r>
              <a:rPr lang="en-CN" b="1" dirty="0">
                <a:solidFill>
                  <a:srgbClr val="0070C0"/>
                </a:solidFill>
              </a:rPr>
              <a:t>The missing flux problem of INT</a:t>
            </a:r>
          </a:p>
        </p:txBody>
      </p:sp>
      <p:sp>
        <p:nvSpPr>
          <p:cNvPr id="38" name="TextBox 37">
            <a:extLst>
              <a:ext uri="{FF2B5EF4-FFF2-40B4-BE49-F238E27FC236}">
                <a16:creationId xmlns:a16="http://schemas.microsoft.com/office/drawing/2014/main" id="{A19145E6-34EB-239B-45D8-AA3CB7B00961}"/>
              </a:ext>
            </a:extLst>
          </p:cNvPr>
          <p:cNvSpPr txBox="1"/>
          <p:nvPr/>
        </p:nvSpPr>
        <p:spPr>
          <a:xfrm>
            <a:off x="7933750" y="998266"/>
            <a:ext cx="2085244" cy="369332"/>
          </a:xfrm>
          <a:prstGeom prst="rect">
            <a:avLst/>
          </a:prstGeom>
          <a:noFill/>
        </p:spPr>
        <p:txBody>
          <a:bodyPr wrap="square" rtlCol="0">
            <a:spAutoFit/>
          </a:bodyPr>
          <a:lstStyle/>
          <a:p>
            <a:r>
              <a:rPr lang="en-CN" dirty="0">
                <a:solidFill>
                  <a:srgbClr val="0070C0"/>
                </a:solidFill>
              </a:rPr>
              <a:t>Baseline sampling</a:t>
            </a:r>
          </a:p>
        </p:txBody>
      </p:sp>
      <p:sp>
        <p:nvSpPr>
          <p:cNvPr id="39" name="TextBox 38">
            <a:extLst>
              <a:ext uri="{FF2B5EF4-FFF2-40B4-BE49-F238E27FC236}">
                <a16:creationId xmlns:a16="http://schemas.microsoft.com/office/drawing/2014/main" id="{F7ACE036-DEDE-2A3A-E485-4449BEC43164}"/>
              </a:ext>
            </a:extLst>
          </p:cNvPr>
          <p:cNvSpPr txBox="1"/>
          <p:nvPr/>
        </p:nvSpPr>
        <p:spPr>
          <a:xfrm>
            <a:off x="10018994" y="998266"/>
            <a:ext cx="1122948" cy="369332"/>
          </a:xfrm>
          <a:prstGeom prst="rect">
            <a:avLst/>
          </a:prstGeom>
          <a:noFill/>
        </p:spPr>
        <p:txBody>
          <a:bodyPr wrap="square" rtlCol="0">
            <a:spAutoFit/>
          </a:bodyPr>
          <a:lstStyle/>
          <a:p>
            <a:r>
              <a:rPr lang="en-CN" dirty="0">
                <a:solidFill>
                  <a:srgbClr val="0070C0"/>
                </a:solidFill>
              </a:rPr>
              <a:t>PSF shape</a:t>
            </a:r>
          </a:p>
        </p:txBody>
      </p:sp>
      <p:cxnSp>
        <p:nvCxnSpPr>
          <p:cNvPr id="42" name="Straight Arrow Connector 41">
            <a:extLst>
              <a:ext uri="{FF2B5EF4-FFF2-40B4-BE49-F238E27FC236}">
                <a16:creationId xmlns:a16="http://schemas.microsoft.com/office/drawing/2014/main" id="{E4EE6BC0-FB23-CC4B-6F81-4384C7FA4C80}"/>
              </a:ext>
            </a:extLst>
          </p:cNvPr>
          <p:cNvCxnSpPr>
            <a:stCxn id="21" idx="0"/>
            <a:endCxn id="35" idx="1"/>
          </p:cNvCxnSpPr>
          <p:nvPr/>
        </p:nvCxnSpPr>
        <p:spPr>
          <a:xfrm flipV="1">
            <a:off x="6137069" y="2616933"/>
            <a:ext cx="1796681" cy="174367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64203D4E-E092-A78B-9C6D-813AE73AD890}"/>
              </a:ext>
            </a:extLst>
          </p:cNvPr>
          <p:cNvSpPr txBox="1"/>
          <p:nvPr/>
        </p:nvSpPr>
        <p:spPr>
          <a:xfrm>
            <a:off x="8772095" y="1430966"/>
            <a:ext cx="1218163" cy="369332"/>
          </a:xfrm>
          <a:prstGeom prst="rect">
            <a:avLst/>
          </a:prstGeom>
          <a:noFill/>
        </p:spPr>
        <p:txBody>
          <a:bodyPr wrap="square" rtlCol="0">
            <a:spAutoFit/>
          </a:bodyPr>
          <a:lstStyle/>
          <a:p>
            <a:r>
              <a:rPr lang="en-US" dirty="0"/>
              <a:t>Idealized</a:t>
            </a:r>
            <a:endParaRPr lang="en-CN" dirty="0"/>
          </a:p>
        </p:txBody>
      </p:sp>
      <p:sp>
        <p:nvSpPr>
          <p:cNvPr id="45" name="TextBox 44">
            <a:extLst>
              <a:ext uri="{FF2B5EF4-FFF2-40B4-BE49-F238E27FC236}">
                <a16:creationId xmlns:a16="http://schemas.microsoft.com/office/drawing/2014/main" id="{C6275AA7-24F0-8077-7CFC-06B18CA6DA80}"/>
              </a:ext>
            </a:extLst>
          </p:cNvPr>
          <p:cNvSpPr txBox="1"/>
          <p:nvPr/>
        </p:nvSpPr>
        <p:spPr>
          <a:xfrm>
            <a:off x="8775575" y="2204229"/>
            <a:ext cx="1218163" cy="369332"/>
          </a:xfrm>
          <a:prstGeom prst="rect">
            <a:avLst/>
          </a:prstGeom>
          <a:noFill/>
        </p:spPr>
        <p:txBody>
          <a:bodyPr wrap="square" rtlCol="0">
            <a:spAutoFit/>
          </a:bodyPr>
          <a:lstStyle/>
          <a:p>
            <a:r>
              <a:rPr lang="en-US" dirty="0"/>
              <a:t>missed</a:t>
            </a:r>
            <a:endParaRPr lang="en-CN" dirty="0"/>
          </a:p>
        </p:txBody>
      </p:sp>
      <p:sp>
        <p:nvSpPr>
          <p:cNvPr id="46" name="TextBox 45">
            <a:extLst>
              <a:ext uri="{FF2B5EF4-FFF2-40B4-BE49-F238E27FC236}">
                <a16:creationId xmlns:a16="http://schemas.microsoft.com/office/drawing/2014/main" id="{46A9C254-677E-330A-3105-768A277C7AE0}"/>
              </a:ext>
            </a:extLst>
          </p:cNvPr>
          <p:cNvSpPr txBox="1"/>
          <p:nvPr/>
        </p:nvSpPr>
        <p:spPr>
          <a:xfrm>
            <a:off x="8847557" y="2944620"/>
            <a:ext cx="801018" cy="369332"/>
          </a:xfrm>
          <a:prstGeom prst="rect">
            <a:avLst/>
          </a:prstGeom>
          <a:noFill/>
        </p:spPr>
        <p:txBody>
          <a:bodyPr wrap="square" rtlCol="0">
            <a:spAutoFit/>
          </a:bodyPr>
          <a:lstStyle/>
          <a:p>
            <a:r>
              <a:rPr lang="en-CN" dirty="0"/>
              <a:t>reality</a:t>
            </a:r>
          </a:p>
        </p:txBody>
      </p:sp>
      <p:sp>
        <p:nvSpPr>
          <p:cNvPr id="48" name="Down Arrow 47">
            <a:extLst>
              <a:ext uri="{FF2B5EF4-FFF2-40B4-BE49-F238E27FC236}">
                <a16:creationId xmlns:a16="http://schemas.microsoft.com/office/drawing/2014/main" id="{E4A21294-70B7-C273-E2E9-04D9CBE4C4D4}"/>
              </a:ext>
            </a:extLst>
          </p:cNvPr>
          <p:cNvSpPr/>
          <p:nvPr/>
        </p:nvSpPr>
        <p:spPr>
          <a:xfrm>
            <a:off x="10578647" y="3924594"/>
            <a:ext cx="160421" cy="37596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49" name="TextBox 48">
            <a:extLst>
              <a:ext uri="{FF2B5EF4-FFF2-40B4-BE49-F238E27FC236}">
                <a16:creationId xmlns:a16="http://schemas.microsoft.com/office/drawing/2014/main" id="{F6C0F3C3-7F34-3E2E-A1E2-BE45D5759B88}"/>
              </a:ext>
            </a:extLst>
          </p:cNvPr>
          <p:cNvSpPr txBox="1"/>
          <p:nvPr/>
        </p:nvSpPr>
        <p:spPr>
          <a:xfrm>
            <a:off x="9334262" y="4304649"/>
            <a:ext cx="2488770" cy="923330"/>
          </a:xfrm>
          <a:prstGeom prst="rect">
            <a:avLst/>
          </a:prstGeom>
          <a:noFill/>
          <a:ln>
            <a:solidFill>
              <a:srgbClr val="0070C0"/>
            </a:solidFill>
          </a:ln>
        </p:spPr>
        <p:txBody>
          <a:bodyPr wrap="square" rtlCol="0">
            <a:spAutoFit/>
          </a:bodyPr>
          <a:lstStyle/>
          <a:p>
            <a:r>
              <a:rPr lang="en-CN" dirty="0"/>
              <a:t>Short-spacing, missing extended structure, negative bowl, etc.</a:t>
            </a:r>
          </a:p>
        </p:txBody>
      </p:sp>
      <p:pic>
        <p:nvPicPr>
          <p:cNvPr id="52" name="Picture 51">
            <a:extLst>
              <a:ext uri="{FF2B5EF4-FFF2-40B4-BE49-F238E27FC236}">
                <a16:creationId xmlns:a16="http://schemas.microsoft.com/office/drawing/2014/main" id="{BE0D2DC2-FD05-7F1F-F89D-EE79EBCA7D55}"/>
              </a:ext>
            </a:extLst>
          </p:cNvPr>
          <p:cNvPicPr>
            <a:picLocks noChangeAspect="1"/>
          </p:cNvPicPr>
          <p:nvPr/>
        </p:nvPicPr>
        <p:blipFill>
          <a:blip r:embed="rId10"/>
          <a:stretch>
            <a:fillRect/>
          </a:stretch>
        </p:blipFill>
        <p:spPr>
          <a:xfrm>
            <a:off x="7693085" y="5318352"/>
            <a:ext cx="4448400" cy="956198"/>
          </a:xfrm>
          <a:prstGeom prst="rect">
            <a:avLst/>
          </a:prstGeom>
          <a:ln w="38100">
            <a:solidFill>
              <a:srgbClr val="0070C0"/>
            </a:solidFill>
          </a:ln>
        </p:spPr>
      </p:pic>
    </p:spTree>
    <p:extLst>
      <p:ext uri="{BB962C8B-B14F-4D97-AF65-F5344CB8AC3E}">
        <p14:creationId xmlns:p14="http://schemas.microsoft.com/office/powerpoint/2010/main" val="545680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8E4C43C3-401A-23C6-618D-A2C59AD6721A}"/>
              </a:ext>
            </a:extLst>
          </p:cNvPr>
          <p:cNvPicPr>
            <a:picLocks noChangeAspect="1"/>
          </p:cNvPicPr>
          <p:nvPr/>
        </p:nvPicPr>
        <p:blipFill>
          <a:blip r:embed="rId2"/>
          <a:stretch>
            <a:fillRect/>
          </a:stretch>
        </p:blipFill>
        <p:spPr>
          <a:xfrm>
            <a:off x="8803785" y="1366657"/>
            <a:ext cx="3199923" cy="4950554"/>
          </a:xfrm>
          <a:prstGeom prst="rect">
            <a:avLst/>
          </a:prstGeom>
          <a:ln w="38100">
            <a:solidFill>
              <a:srgbClr val="73FEFF"/>
            </a:solidFill>
          </a:ln>
        </p:spPr>
      </p:pic>
      <p:pic>
        <p:nvPicPr>
          <p:cNvPr id="4" name="Picture 3">
            <a:extLst>
              <a:ext uri="{FF2B5EF4-FFF2-40B4-BE49-F238E27FC236}">
                <a16:creationId xmlns:a16="http://schemas.microsoft.com/office/drawing/2014/main" id="{ACEAE9E8-E0D0-BA8A-0A90-E86A508D0992}"/>
              </a:ext>
            </a:extLst>
          </p:cNvPr>
          <p:cNvPicPr>
            <a:picLocks noChangeAspect="1"/>
          </p:cNvPicPr>
          <p:nvPr/>
        </p:nvPicPr>
        <p:blipFill>
          <a:blip r:embed="rId3"/>
          <a:stretch>
            <a:fillRect/>
          </a:stretch>
        </p:blipFill>
        <p:spPr>
          <a:xfrm>
            <a:off x="3649639" y="1394015"/>
            <a:ext cx="4892721" cy="3651887"/>
          </a:xfrm>
          <a:prstGeom prst="rect">
            <a:avLst/>
          </a:prstGeom>
        </p:spPr>
      </p:pic>
      <p:sp>
        <p:nvSpPr>
          <p:cNvPr id="5" name="Left-Right Arrow 4">
            <a:extLst>
              <a:ext uri="{FF2B5EF4-FFF2-40B4-BE49-F238E27FC236}">
                <a16:creationId xmlns:a16="http://schemas.microsoft.com/office/drawing/2014/main" id="{EF7CDE25-7881-5C16-6A3E-786C97ED2679}"/>
              </a:ext>
            </a:extLst>
          </p:cNvPr>
          <p:cNvSpPr/>
          <p:nvPr/>
        </p:nvSpPr>
        <p:spPr>
          <a:xfrm>
            <a:off x="5441369" y="3928296"/>
            <a:ext cx="2841341" cy="187672"/>
          </a:xfrm>
          <a:prstGeom prst="leftRightArrow">
            <a:avLst/>
          </a:prstGeom>
          <a:solidFill>
            <a:srgbClr val="FF8A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dirty="0"/>
          </a:p>
        </p:txBody>
      </p:sp>
      <p:sp>
        <p:nvSpPr>
          <p:cNvPr id="6" name="TextBox 5">
            <a:extLst>
              <a:ext uri="{FF2B5EF4-FFF2-40B4-BE49-F238E27FC236}">
                <a16:creationId xmlns:a16="http://schemas.microsoft.com/office/drawing/2014/main" id="{175648E3-A5DC-DDF1-C701-DDD708BD12C6}"/>
              </a:ext>
            </a:extLst>
          </p:cNvPr>
          <p:cNvSpPr txBox="1"/>
          <p:nvPr/>
        </p:nvSpPr>
        <p:spPr>
          <a:xfrm>
            <a:off x="4124021" y="5463984"/>
            <a:ext cx="1794465" cy="1200329"/>
          </a:xfrm>
          <a:prstGeom prst="rect">
            <a:avLst/>
          </a:prstGeom>
          <a:solidFill>
            <a:srgbClr val="FF8AD8"/>
          </a:solidFill>
          <a:ln>
            <a:solidFill>
              <a:schemeClr val="tx1"/>
            </a:solidFill>
          </a:ln>
        </p:spPr>
        <p:txBody>
          <a:bodyPr wrap="square" rtlCol="0">
            <a:spAutoFit/>
          </a:bodyPr>
          <a:lstStyle/>
          <a:p>
            <a:r>
              <a:rPr lang="en-CN" b="1" dirty="0"/>
              <a:t>3. N</a:t>
            </a:r>
            <a:r>
              <a:rPr lang="en-CN" b="1" baseline="-25000" dirty="0"/>
              <a:t>HI</a:t>
            </a:r>
            <a:r>
              <a:rPr lang="en-CN" b="1" dirty="0"/>
              <a:t> range that can be mapped with </a:t>
            </a:r>
            <a:r>
              <a:rPr lang="en-CN" b="1"/>
              <a:t>FAST+</a:t>
            </a:r>
            <a:r>
              <a:rPr lang="en-US" altLang="zh-CN" b="1"/>
              <a:t>int </a:t>
            </a:r>
            <a:endParaRPr lang="en-CN" b="1" dirty="0"/>
          </a:p>
        </p:txBody>
      </p:sp>
      <p:cxnSp>
        <p:nvCxnSpPr>
          <p:cNvPr id="7" name="Straight Arrow Connector 6">
            <a:extLst>
              <a:ext uri="{FF2B5EF4-FFF2-40B4-BE49-F238E27FC236}">
                <a16:creationId xmlns:a16="http://schemas.microsoft.com/office/drawing/2014/main" id="{CDA5FD99-99F7-9373-2C2D-281FEF47FE17}"/>
              </a:ext>
            </a:extLst>
          </p:cNvPr>
          <p:cNvCxnSpPr>
            <a:cxnSpLocks/>
            <a:stCxn id="5" idx="5"/>
            <a:endCxn id="6" idx="0"/>
          </p:cNvCxnSpPr>
          <p:nvPr/>
        </p:nvCxnSpPr>
        <p:spPr>
          <a:xfrm flipH="1">
            <a:off x="5021254" y="4069050"/>
            <a:ext cx="1840786" cy="1394934"/>
          </a:xfrm>
          <a:prstGeom prst="straightConnector1">
            <a:avLst/>
          </a:prstGeom>
          <a:ln w="38100">
            <a:solidFill>
              <a:srgbClr val="FF8AD8"/>
            </a:solidFill>
            <a:tailEnd type="triangle"/>
          </a:ln>
        </p:spPr>
        <p:style>
          <a:lnRef idx="1">
            <a:schemeClr val="accent1"/>
          </a:lnRef>
          <a:fillRef idx="0">
            <a:schemeClr val="accent1"/>
          </a:fillRef>
          <a:effectRef idx="0">
            <a:schemeClr val="accent1"/>
          </a:effectRef>
          <a:fontRef idx="minor">
            <a:schemeClr val="tx1"/>
          </a:fontRef>
        </p:style>
      </p:cxnSp>
      <p:sp>
        <p:nvSpPr>
          <p:cNvPr id="8" name="Left-Right Arrow 7">
            <a:extLst>
              <a:ext uri="{FF2B5EF4-FFF2-40B4-BE49-F238E27FC236}">
                <a16:creationId xmlns:a16="http://schemas.microsoft.com/office/drawing/2014/main" id="{F9B99B49-C100-769C-1BD1-333496E5C353}"/>
              </a:ext>
            </a:extLst>
          </p:cNvPr>
          <p:cNvSpPr/>
          <p:nvPr/>
        </p:nvSpPr>
        <p:spPr>
          <a:xfrm>
            <a:off x="5441369" y="3392395"/>
            <a:ext cx="856379" cy="187671"/>
          </a:xfrm>
          <a:prstGeom prst="leftRightArrow">
            <a:avLst/>
          </a:prstGeom>
          <a:solidFill>
            <a:srgbClr val="73FE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cxnSp>
        <p:nvCxnSpPr>
          <p:cNvPr id="9" name="Straight Arrow Connector 8">
            <a:extLst>
              <a:ext uri="{FF2B5EF4-FFF2-40B4-BE49-F238E27FC236}">
                <a16:creationId xmlns:a16="http://schemas.microsoft.com/office/drawing/2014/main" id="{D79A2B11-30E4-9608-113B-098420081F45}"/>
              </a:ext>
            </a:extLst>
          </p:cNvPr>
          <p:cNvCxnSpPr>
            <a:cxnSpLocks/>
            <a:stCxn id="8" idx="1"/>
          </p:cNvCxnSpPr>
          <p:nvPr/>
        </p:nvCxnSpPr>
        <p:spPr>
          <a:xfrm flipV="1">
            <a:off x="5869559" y="862276"/>
            <a:ext cx="2934226" cy="2577037"/>
          </a:xfrm>
          <a:prstGeom prst="straightConnector1">
            <a:avLst/>
          </a:prstGeom>
          <a:ln w="38100">
            <a:solidFill>
              <a:srgbClr val="73FEFF"/>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6E94877-7BD0-BDE8-AFF3-23749E615091}"/>
              </a:ext>
            </a:extLst>
          </p:cNvPr>
          <p:cNvSpPr txBox="1"/>
          <p:nvPr/>
        </p:nvSpPr>
        <p:spPr>
          <a:xfrm>
            <a:off x="7786602" y="388485"/>
            <a:ext cx="2034365" cy="923330"/>
          </a:xfrm>
          <a:prstGeom prst="rect">
            <a:avLst/>
          </a:prstGeom>
          <a:solidFill>
            <a:srgbClr val="73FEFF"/>
          </a:solidFill>
          <a:ln>
            <a:solidFill>
              <a:schemeClr val="tx1"/>
            </a:solidFill>
          </a:ln>
        </p:spPr>
        <p:txBody>
          <a:bodyPr wrap="square" rtlCol="0">
            <a:spAutoFit/>
          </a:bodyPr>
          <a:lstStyle/>
          <a:p>
            <a:r>
              <a:rPr lang="en-CN" dirty="0"/>
              <a:t>2. A particular problematic range for absorption</a:t>
            </a:r>
          </a:p>
        </p:txBody>
      </p:sp>
      <p:sp>
        <p:nvSpPr>
          <p:cNvPr id="12" name="Rectangle 11">
            <a:extLst>
              <a:ext uri="{FF2B5EF4-FFF2-40B4-BE49-F238E27FC236}">
                <a16:creationId xmlns:a16="http://schemas.microsoft.com/office/drawing/2014/main" id="{4949FFFE-A768-4D77-190B-48D1FD17F1BF}"/>
              </a:ext>
            </a:extLst>
          </p:cNvPr>
          <p:cNvSpPr/>
          <p:nvPr/>
        </p:nvSpPr>
        <p:spPr>
          <a:xfrm>
            <a:off x="7934499" y="4848564"/>
            <a:ext cx="729852" cy="3502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3" name="Rectangle 12">
            <a:extLst>
              <a:ext uri="{FF2B5EF4-FFF2-40B4-BE49-F238E27FC236}">
                <a16:creationId xmlns:a16="http://schemas.microsoft.com/office/drawing/2014/main" id="{410ABE16-7BBF-3332-77D2-4B0D046415A5}"/>
              </a:ext>
            </a:extLst>
          </p:cNvPr>
          <p:cNvSpPr/>
          <p:nvPr/>
        </p:nvSpPr>
        <p:spPr>
          <a:xfrm>
            <a:off x="3656084" y="1412579"/>
            <a:ext cx="467938" cy="3007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4" name="TextBox 13">
            <a:extLst>
              <a:ext uri="{FF2B5EF4-FFF2-40B4-BE49-F238E27FC236}">
                <a16:creationId xmlns:a16="http://schemas.microsoft.com/office/drawing/2014/main" id="{B05E715F-8153-BD9A-4CBE-83238EA36FA2}"/>
              </a:ext>
            </a:extLst>
          </p:cNvPr>
          <p:cNvSpPr txBox="1"/>
          <p:nvPr/>
        </p:nvSpPr>
        <p:spPr>
          <a:xfrm>
            <a:off x="5453610" y="1043248"/>
            <a:ext cx="1881809" cy="369332"/>
          </a:xfrm>
          <a:prstGeom prst="rect">
            <a:avLst/>
          </a:prstGeom>
          <a:noFill/>
        </p:spPr>
        <p:txBody>
          <a:bodyPr wrap="square" rtlCol="0">
            <a:spAutoFit/>
          </a:bodyPr>
          <a:lstStyle/>
          <a:p>
            <a:r>
              <a:rPr lang="en-CN" dirty="0"/>
              <a:t>(Peroux+20)</a:t>
            </a:r>
          </a:p>
        </p:txBody>
      </p:sp>
      <p:pic>
        <p:nvPicPr>
          <p:cNvPr id="15" name="Picture 14">
            <a:extLst>
              <a:ext uri="{FF2B5EF4-FFF2-40B4-BE49-F238E27FC236}">
                <a16:creationId xmlns:a16="http://schemas.microsoft.com/office/drawing/2014/main" id="{BCA30794-106D-9C34-4BD5-B5BD4685D2CE}"/>
              </a:ext>
            </a:extLst>
          </p:cNvPr>
          <p:cNvPicPr>
            <a:picLocks noChangeAspect="1"/>
          </p:cNvPicPr>
          <p:nvPr/>
        </p:nvPicPr>
        <p:blipFill>
          <a:blip r:embed="rId4"/>
          <a:stretch>
            <a:fillRect/>
          </a:stretch>
        </p:blipFill>
        <p:spPr>
          <a:xfrm>
            <a:off x="0" y="5833480"/>
            <a:ext cx="4048107" cy="1029574"/>
          </a:xfrm>
          <a:prstGeom prst="rect">
            <a:avLst/>
          </a:prstGeom>
        </p:spPr>
      </p:pic>
      <p:pic>
        <p:nvPicPr>
          <p:cNvPr id="16" name="Picture 15">
            <a:extLst>
              <a:ext uri="{FF2B5EF4-FFF2-40B4-BE49-F238E27FC236}">
                <a16:creationId xmlns:a16="http://schemas.microsoft.com/office/drawing/2014/main" id="{6014A6C0-12EB-75C1-299B-BCAA4352095E}"/>
              </a:ext>
            </a:extLst>
          </p:cNvPr>
          <p:cNvPicPr>
            <a:picLocks noChangeAspect="1"/>
          </p:cNvPicPr>
          <p:nvPr/>
        </p:nvPicPr>
        <p:blipFill>
          <a:blip r:embed="rId5"/>
          <a:stretch>
            <a:fillRect/>
          </a:stretch>
        </p:blipFill>
        <p:spPr>
          <a:xfrm>
            <a:off x="786506" y="3388306"/>
            <a:ext cx="2400300" cy="2387600"/>
          </a:xfrm>
          <a:prstGeom prst="rect">
            <a:avLst/>
          </a:prstGeom>
        </p:spPr>
      </p:pic>
      <p:sp>
        <p:nvSpPr>
          <p:cNvPr id="17" name="Rectangle 16">
            <a:extLst>
              <a:ext uri="{FF2B5EF4-FFF2-40B4-BE49-F238E27FC236}">
                <a16:creationId xmlns:a16="http://schemas.microsoft.com/office/drawing/2014/main" id="{33626A13-4662-01F8-B1CA-645FC64C5352}"/>
              </a:ext>
            </a:extLst>
          </p:cNvPr>
          <p:cNvSpPr/>
          <p:nvPr/>
        </p:nvSpPr>
        <p:spPr>
          <a:xfrm>
            <a:off x="2816341" y="3291001"/>
            <a:ext cx="728768" cy="2788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8" name="5-Point Star 17">
            <a:extLst>
              <a:ext uri="{FF2B5EF4-FFF2-40B4-BE49-F238E27FC236}">
                <a16:creationId xmlns:a16="http://schemas.microsoft.com/office/drawing/2014/main" id="{DF97DB72-E116-883E-538E-6DD8D56E7519}"/>
              </a:ext>
            </a:extLst>
          </p:cNvPr>
          <p:cNvSpPr/>
          <p:nvPr/>
        </p:nvSpPr>
        <p:spPr>
          <a:xfrm>
            <a:off x="1225376" y="4793482"/>
            <a:ext cx="235409" cy="18767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cxnSp>
        <p:nvCxnSpPr>
          <p:cNvPr id="19" name="Straight Arrow Connector 18">
            <a:extLst>
              <a:ext uri="{FF2B5EF4-FFF2-40B4-BE49-F238E27FC236}">
                <a16:creationId xmlns:a16="http://schemas.microsoft.com/office/drawing/2014/main" id="{F92A8545-C288-5CCF-A9FC-6F3D8A8910F3}"/>
              </a:ext>
            </a:extLst>
          </p:cNvPr>
          <p:cNvCxnSpPr>
            <a:cxnSpLocks/>
          </p:cNvCxnSpPr>
          <p:nvPr/>
        </p:nvCxnSpPr>
        <p:spPr>
          <a:xfrm>
            <a:off x="1460785" y="4981154"/>
            <a:ext cx="1811323" cy="1030163"/>
          </a:xfrm>
          <a:prstGeom prst="straightConnector1">
            <a:avLst/>
          </a:prstGeom>
          <a:ln w="381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72291854-4C48-D3FB-6D7C-7C8A0914A8E6}"/>
              </a:ext>
            </a:extLst>
          </p:cNvPr>
          <p:cNvPicPr>
            <a:picLocks noChangeAspect="1"/>
          </p:cNvPicPr>
          <p:nvPr/>
        </p:nvPicPr>
        <p:blipFill>
          <a:blip r:embed="rId6"/>
          <a:stretch>
            <a:fillRect/>
          </a:stretch>
        </p:blipFill>
        <p:spPr>
          <a:xfrm>
            <a:off x="1615275" y="1128610"/>
            <a:ext cx="2034364" cy="2079875"/>
          </a:xfrm>
          <a:prstGeom prst="rect">
            <a:avLst/>
          </a:prstGeom>
        </p:spPr>
      </p:pic>
      <p:sp>
        <p:nvSpPr>
          <p:cNvPr id="21" name="Right Arrow 20">
            <a:extLst>
              <a:ext uri="{FF2B5EF4-FFF2-40B4-BE49-F238E27FC236}">
                <a16:creationId xmlns:a16="http://schemas.microsoft.com/office/drawing/2014/main" id="{0AEB3A68-D796-51D8-55D2-2D6968E29620}"/>
              </a:ext>
            </a:extLst>
          </p:cNvPr>
          <p:cNvSpPr/>
          <p:nvPr/>
        </p:nvSpPr>
        <p:spPr>
          <a:xfrm rot="16200000">
            <a:off x="1546724" y="3090520"/>
            <a:ext cx="367495" cy="2303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22" name="TextBox 21">
            <a:extLst>
              <a:ext uri="{FF2B5EF4-FFF2-40B4-BE49-F238E27FC236}">
                <a16:creationId xmlns:a16="http://schemas.microsoft.com/office/drawing/2014/main" id="{F232C543-051A-AE86-1DE6-4C265F0BC69C}"/>
              </a:ext>
            </a:extLst>
          </p:cNvPr>
          <p:cNvSpPr txBox="1"/>
          <p:nvPr/>
        </p:nvSpPr>
        <p:spPr>
          <a:xfrm>
            <a:off x="193536" y="1590608"/>
            <a:ext cx="1644780" cy="1200329"/>
          </a:xfrm>
          <a:prstGeom prst="rect">
            <a:avLst/>
          </a:prstGeom>
          <a:solidFill>
            <a:schemeClr val="accent1">
              <a:lumMod val="40000"/>
              <a:lumOff val="60000"/>
            </a:schemeClr>
          </a:solidFill>
          <a:ln>
            <a:solidFill>
              <a:schemeClr val="tx1"/>
            </a:solidFill>
          </a:ln>
        </p:spPr>
        <p:txBody>
          <a:bodyPr wrap="square" rtlCol="0">
            <a:spAutoFit/>
          </a:bodyPr>
          <a:lstStyle/>
          <a:p>
            <a:r>
              <a:rPr lang="en-CN" dirty="0"/>
              <a:t>1. Struggle of collecting incidence samplings</a:t>
            </a:r>
          </a:p>
        </p:txBody>
      </p:sp>
      <p:sp>
        <p:nvSpPr>
          <p:cNvPr id="23" name="TextBox 22">
            <a:extLst>
              <a:ext uri="{FF2B5EF4-FFF2-40B4-BE49-F238E27FC236}">
                <a16:creationId xmlns:a16="http://schemas.microsoft.com/office/drawing/2014/main" id="{D50B5821-72A4-E6F7-5A00-4ABBFC0AE84E}"/>
              </a:ext>
            </a:extLst>
          </p:cNvPr>
          <p:cNvSpPr txBox="1"/>
          <p:nvPr/>
        </p:nvSpPr>
        <p:spPr>
          <a:xfrm>
            <a:off x="2318076" y="3143330"/>
            <a:ext cx="1296920" cy="369332"/>
          </a:xfrm>
          <a:prstGeom prst="rect">
            <a:avLst/>
          </a:prstGeom>
          <a:noFill/>
        </p:spPr>
        <p:txBody>
          <a:bodyPr wrap="square" rtlCol="0">
            <a:spAutoFit/>
          </a:bodyPr>
          <a:lstStyle/>
          <a:p>
            <a:r>
              <a:rPr lang="en-CN" dirty="0"/>
              <a:t>(Weng+23)</a:t>
            </a:r>
          </a:p>
        </p:txBody>
      </p:sp>
      <p:sp>
        <p:nvSpPr>
          <p:cNvPr id="29" name="Rectangle 28">
            <a:extLst>
              <a:ext uri="{FF2B5EF4-FFF2-40B4-BE49-F238E27FC236}">
                <a16:creationId xmlns:a16="http://schemas.microsoft.com/office/drawing/2014/main" id="{9B9BB140-40DB-AFEB-73EA-5D39400B2354}"/>
              </a:ext>
            </a:extLst>
          </p:cNvPr>
          <p:cNvSpPr/>
          <p:nvPr/>
        </p:nvSpPr>
        <p:spPr>
          <a:xfrm>
            <a:off x="927653" y="6688683"/>
            <a:ext cx="1183862" cy="1743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34" name="Rectangle 33">
            <a:extLst>
              <a:ext uri="{FF2B5EF4-FFF2-40B4-BE49-F238E27FC236}">
                <a16:creationId xmlns:a16="http://schemas.microsoft.com/office/drawing/2014/main" id="{54985A7E-821A-355B-0A03-00EAEDEA51D6}"/>
              </a:ext>
            </a:extLst>
          </p:cNvPr>
          <p:cNvSpPr/>
          <p:nvPr/>
        </p:nvSpPr>
        <p:spPr>
          <a:xfrm>
            <a:off x="611603" y="3152895"/>
            <a:ext cx="729852" cy="3502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35" name="TextBox 34">
            <a:extLst>
              <a:ext uri="{FF2B5EF4-FFF2-40B4-BE49-F238E27FC236}">
                <a16:creationId xmlns:a16="http://schemas.microsoft.com/office/drawing/2014/main" id="{A921C165-ECBE-1A02-21A1-71484A685F86}"/>
              </a:ext>
            </a:extLst>
          </p:cNvPr>
          <p:cNvSpPr txBox="1"/>
          <p:nvPr/>
        </p:nvSpPr>
        <p:spPr>
          <a:xfrm>
            <a:off x="3085069" y="4775349"/>
            <a:ext cx="1331356" cy="1015663"/>
          </a:xfrm>
          <a:prstGeom prst="rect">
            <a:avLst/>
          </a:prstGeom>
          <a:noFill/>
          <a:ln>
            <a:noFill/>
          </a:ln>
        </p:spPr>
        <p:txBody>
          <a:bodyPr wrap="square" rtlCol="0">
            <a:spAutoFit/>
          </a:bodyPr>
          <a:lstStyle/>
          <a:p>
            <a:r>
              <a:rPr lang="en-CN" sz="2000" dirty="0">
                <a:solidFill>
                  <a:schemeClr val="accent4">
                    <a:lumMod val="75000"/>
                  </a:schemeClr>
                </a:solidFill>
              </a:rPr>
              <a:t>Incidence sampling on QSOs</a:t>
            </a:r>
          </a:p>
        </p:txBody>
      </p:sp>
      <p:sp>
        <p:nvSpPr>
          <p:cNvPr id="43" name="TextBox 42">
            <a:extLst>
              <a:ext uri="{FF2B5EF4-FFF2-40B4-BE49-F238E27FC236}">
                <a16:creationId xmlns:a16="http://schemas.microsoft.com/office/drawing/2014/main" id="{D8B2E01C-DDF0-4DE3-D4B0-0596255623AA}"/>
              </a:ext>
            </a:extLst>
          </p:cNvPr>
          <p:cNvSpPr txBox="1"/>
          <p:nvPr/>
        </p:nvSpPr>
        <p:spPr>
          <a:xfrm>
            <a:off x="377838" y="84873"/>
            <a:ext cx="6311719" cy="830997"/>
          </a:xfrm>
          <a:prstGeom prst="rect">
            <a:avLst/>
          </a:prstGeom>
          <a:noFill/>
        </p:spPr>
        <p:txBody>
          <a:bodyPr wrap="square" rtlCol="0">
            <a:spAutoFit/>
          </a:bodyPr>
          <a:lstStyle/>
          <a:p>
            <a:pPr algn="ctr"/>
            <a:r>
              <a:rPr lang="en-CN" sz="2400" b="1" dirty="0"/>
              <a:t>Traditional way of detecting HI in the </a:t>
            </a:r>
            <a:r>
              <a:rPr lang="en-CN" sz="2400" b="1" dirty="0">
                <a:solidFill>
                  <a:srgbClr val="C00000"/>
                </a:solidFill>
              </a:rPr>
              <a:t>CGM</a:t>
            </a:r>
            <a:r>
              <a:rPr lang="en-CN" sz="2400" b="1" dirty="0"/>
              <a:t> via UV absorption toward QSOs</a:t>
            </a:r>
          </a:p>
        </p:txBody>
      </p:sp>
      <p:pic>
        <p:nvPicPr>
          <p:cNvPr id="49" name="Picture 48">
            <a:extLst>
              <a:ext uri="{FF2B5EF4-FFF2-40B4-BE49-F238E27FC236}">
                <a16:creationId xmlns:a16="http://schemas.microsoft.com/office/drawing/2014/main" id="{A71A4F89-9A4E-8296-D264-043BF5DE0ADF}"/>
              </a:ext>
            </a:extLst>
          </p:cNvPr>
          <p:cNvPicPr>
            <a:picLocks noChangeAspect="1"/>
          </p:cNvPicPr>
          <p:nvPr/>
        </p:nvPicPr>
        <p:blipFill>
          <a:blip r:embed="rId7"/>
          <a:stretch>
            <a:fillRect/>
          </a:stretch>
        </p:blipFill>
        <p:spPr>
          <a:xfrm>
            <a:off x="5946242" y="5080189"/>
            <a:ext cx="2642195" cy="1772107"/>
          </a:xfrm>
          <a:prstGeom prst="rect">
            <a:avLst/>
          </a:prstGeom>
          <a:ln w="38100">
            <a:solidFill>
              <a:srgbClr val="FF8AD8"/>
            </a:solidFill>
          </a:ln>
        </p:spPr>
      </p:pic>
      <p:sp>
        <p:nvSpPr>
          <p:cNvPr id="50" name="TextBox 49">
            <a:extLst>
              <a:ext uri="{FF2B5EF4-FFF2-40B4-BE49-F238E27FC236}">
                <a16:creationId xmlns:a16="http://schemas.microsoft.com/office/drawing/2014/main" id="{60C28CDC-022F-57D7-35FF-E4CB431F4168}"/>
              </a:ext>
            </a:extLst>
          </p:cNvPr>
          <p:cNvSpPr txBox="1"/>
          <p:nvPr/>
        </p:nvSpPr>
        <p:spPr>
          <a:xfrm>
            <a:off x="7658255" y="5128102"/>
            <a:ext cx="1248910" cy="923330"/>
          </a:xfrm>
          <a:prstGeom prst="rect">
            <a:avLst/>
          </a:prstGeom>
          <a:noFill/>
        </p:spPr>
        <p:txBody>
          <a:bodyPr wrap="square" rtlCol="0">
            <a:spAutoFit/>
          </a:bodyPr>
          <a:lstStyle/>
          <a:p>
            <a:r>
              <a:rPr lang="en-CN" dirty="0">
                <a:solidFill>
                  <a:srgbClr val="FF0000"/>
                </a:solidFill>
              </a:rPr>
              <a:t>FAST</a:t>
            </a:r>
          </a:p>
          <a:p>
            <a:r>
              <a:rPr lang="en-CN" dirty="0">
                <a:solidFill>
                  <a:srgbClr val="00B0F0"/>
                </a:solidFill>
              </a:rPr>
              <a:t>FAST+int</a:t>
            </a:r>
          </a:p>
          <a:p>
            <a:r>
              <a:rPr lang="en-US" dirty="0">
                <a:solidFill>
                  <a:srgbClr val="92D050"/>
                </a:solidFill>
              </a:rPr>
              <a:t>I</a:t>
            </a:r>
            <a:r>
              <a:rPr lang="en-CN" dirty="0">
                <a:solidFill>
                  <a:srgbClr val="92D050"/>
                </a:solidFill>
              </a:rPr>
              <a:t>nt</a:t>
            </a:r>
          </a:p>
        </p:txBody>
      </p:sp>
      <p:sp>
        <p:nvSpPr>
          <p:cNvPr id="2" name="5-Point Star 1">
            <a:extLst>
              <a:ext uri="{FF2B5EF4-FFF2-40B4-BE49-F238E27FC236}">
                <a16:creationId xmlns:a16="http://schemas.microsoft.com/office/drawing/2014/main" id="{352540A5-6AB5-DC07-3DD9-3328055386E0}"/>
              </a:ext>
            </a:extLst>
          </p:cNvPr>
          <p:cNvSpPr/>
          <p:nvPr/>
        </p:nvSpPr>
        <p:spPr>
          <a:xfrm>
            <a:off x="3714163" y="6254431"/>
            <a:ext cx="235409" cy="18767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Tree>
    <p:extLst>
      <p:ext uri="{BB962C8B-B14F-4D97-AF65-F5344CB8AC3E}">
        <p14:creationId xmlns:p14="http://schemas.microsoft.com/office/powerpoint/2010/main" val="3763584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8B1CC5F-E5B6-5960-A8E2-7FB5A14F2D7D}"/>
              </a:ext>
            </a:extLst>
          </p:cNvPr>
          <p:cNvPicPr>
            <a:picLocks noChangeAspect="1"/>
          </p:cNvPicPr>
          <p:nvPr/>
        </p:nvPicPr>
        <p:blipFill>
          <a:blip r:embed="rId2"/>
          <a:stretch>
            <a:fillRect/>
          </a:stretch>
        </p:blipFill>
        <p:spPr>
          <a:xfrm>
            <a:off x="802107" y="0"/>
            <a:ext cx="7122695" cy="3383871"/>
          </a:xfrm>
          <a:prstGeom prst="rect">
            <a:avLst/>
          </a:prstGeom>
        </p:spPr>
      </p:pic>
      <p:pic>
        <p:nvPicPr>
          <p:cNvPr id="6" name="图片 5">
            <a:extLst>
              <a:ext uri="{FF2B5EF4-FFF2-40B4-BE49-F238E27FC236}">
                <a16:creationId xmlns:a16="http://schemas.microsoft.com/office/drawing/2014/main" id="{4DAC4B9D-71AD-EB48-E18E-5E1570E8BBE9}"/>
              </a:ext>
            </a:extLst>
          </p:cNvPr>
          <p:cNvPicPr>
            <a:picLocks noChangeAspect="1"/>
          </p:cNvPicPr>
          <p:nvPr/>
        </p:nvPicPr>
        <p:blipFill>
          <a:blip r:embed="rId3"/>
          <a:stretch>
            <a:fillRect/>
          </a:stretch>
        </p:blipFill>
        <p:spPr>
          <a:xfrm>
            <a:off x="802107" y="3474130"/>
            <a:ext cx="6853989" cy="3269129"/>
          </a:xfrm>
          <a:prstGeom prst="rect">
            <a:avLst/>
          </a:prstGeom>
        </p:spPr>
      </p:pic>
    </p:spTree>
    <p:extLst>
      <p:ext uri="{BB962C8B-B14F-4D97-AF65-F5344CB8AC3E}">
        <p14:creationId xmlns:p14="http://schemas.microsoft.com/office/powerpoint/2010/main" val="1509871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F0EF4-CC4E-D42A-A8CE-C5D32CD4A94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7B5050A-0FB9-CFAC-122B-3CB3B580B62C}"/>
              </a:ext>
            </a:extLst>
          </p:cNvPr>
          <p:cNvPicPr>
            <a:picLocks noChangeAspect="1"/>
          </p:cNvPicPr>
          <p:nvPr/>
        </p:nvPicPr>
        <p:blipFill rotWithShape="1">
          <a:blip r:embed="rId3"/>
          <a:srcRect r="50215"/>
          <a:stretch/>
        </p:blipFill>
        <p:spPr>
          <a:xfrm>
            <a:off x="389465" y="1317582"/>
            <a:ext cx="3572935" cy="2770209"/>
          </a:xfrm>
          <a:prstGeom prst="rect">
            <a:avLst/>
          </a:prstGeom>
        </p:spPr>
      </p:pic>
      <p:pic>
        <p:nvPicPr>
          <p:cNvPr id="5" name="Picture 4">
            <a:extLst>
              <a:ext uri="{FF2B5EF4-FFF2-40B4-BE49-F238E27FC236}">
                <a16:creationId xmlns:a16="http://schemas.microsoft.com/office/drawing/2014/main" id="{D8535E8E-1C19-E807-2E87-E7EEEA0C1F19}"/>
              </a:ext>
            </a:extLst>
          </p:cNvPr>
          <p:cNvPicPr>
            <a:picLocks noChangeAspect="1"/>
          </p:cNvPicPr>
          <p:nvPr/>
        </p:nvPicPr>
        <p:blipFill>
          <a:blip r:embed="rId4"/>
          <a:stretch>
            <a:fillRect/>
          </a:stretch>
        </p:blipFill>
        <p:spPr>
          <a:xfrm>
            <a:off x="5429819" y="1614488"/>
            <a:ext cx="5788866" cy="5173360"/>
          </a:xfrm>
          <a:prstGeom prst="rect">
            <a:avLst/>
          </a:prstGeom>
        </p:spPr>
      </p:pic>
      <p:pic>
        <p:nvPicPr>
          <p:cNvPr id="6" name="Picture 5">
            <a:extLst>
              <a:ext uri="{FF2B5EF4-FFF2-40B4-BE49-F238E27FC236}">
                <a16:creationId xmlns:a16="http://schemas.microsoft.com/office/drawing/2014/main" id="{DA7A525D-2084-D4BC-62D7-3EB2D7ACCB2A}"/>
              </a:ext>
            </a:extLst>
          </p:cNvPr>
          <p:cNvPicPr>
            <a:picLocks noChangeAspect="1"/>
          </p:cNvPicPr>
          <p:nvPr/>
        </p:nvPicPr>
        <p:blipFill rotWithShape="1">
          <a:blip r:embed="rId3"/>
          <a:srcRect l="50980"/>
          <a:stretch/>
        </p:blipFill>
        <p:spPr>
          <a:xfrm>
            <a:off x="270932" y="4087791"/>
            <a:ext cx="3517975" cy="2770209"/>
          </a:xfrm>
          <a:prstGeom prst="rect">
            <a:avLst/>
          </a:prstGeom>
        </p:spPr>
      </p:pic>
      <p:sp>
        <p:nvSpPr>
          <p:cNvPr id="7" name="TextBox 6">
            <a:extLst>
              <a:ext uri="{FF2B5EF4-FFF2-40B4-BE49-F238E27FC236}">
                <a16:creationId xmlns:a16="http://schemas.microsoft.com/office/drawing/2014/main" id="{3D99591D-A04A-2065-D637-92F95F0D3A9E}"/>
              </a:ext>
            </a:extLst>
          </p:cNvPr>
          <p:cNvSpPr txBox="1"/>
          <p:nvPr/>
        </p:nvSpPr>
        <p:spPr>
          <a:xfrm>
            <a:off x="588072" y="754162"/>
            <a:ext cx="3831528" cy="461665"/>
          </a:xfrm>
          <a:prstGeom prst="rect">
            <a:avLst/>
          </a:prstGeom>
          <a:noFill/>
        </p:spPr>
        <p:txBody>
          <a:bodyPr wrap="square" rtlCol="0">
            <a:spAutoFit/>
          </a:bodyPr>
          <a:lstStyle/>
          <a:p>
            <a:r>
              <a:rPr lang="en-CN" sz="2000" b="1" dirty="0"/>
              <a:t>FEASTS+HALOGAS </a:t>
            </a:r>
            <a:r>
              <a:rPr lang="en-CN" sz="2400" b="1" dirty="0">
                <a:solidFill>
                  <a:srgbClr val="00B050"/>
                </a:solidFill>
              </a:rPr>
              <a:t>full HI</a:t>
            </a:r>
            <a:endParaRPr lang="en-CN" dirty="0"/>
          </a:p>
        </p:txBody>
      </p:sp>
      <p:sp>
        <p:nvSpPr>
          <p:cNvPr id="8" name="TextBox 7">
            <a:extLst>
              <a:ext uri="{FF2B5EF4-FFF2-40B4-BE49-F238E27FC236}">
                <a16:creationId xmlns:a16="http://schemas.microsoft.com/office/drawing/2014/main" id="{B5B494AC-2C42-B693-68D3-7E8791CA3953}"/>
              </a:ext>
            </a:extLst>
          </p:cNvPr>
          <p:cNvSpPr txBox="1"/>
          <p:nvPr/>
        </p:nvSpPr>
        <p:spPr>
          <a:xfrm>
            <a:off x="5109314" y="861884"/>
            <a:ext cx="6693221" cy="707886"/>
          </a:xfrm>
          <a:prstGeom prst="rect">
            <a:avLst/>
          </a:prstGeom>
          <a:noFill/>
        </p:spPr>
        <p:txBody>
          <a:bodyPr wrap="square" rtlCol="0">
            <a:spAutoFit/>
          </a:bodyPr>
          <a:lstStyle/>
          <a:p>
            <a:r>
              <a:rPr lang="en-CN" sz="2000" b="1" dirty="0"/>
              <a:t>FEASTS-HALOGAS</a:t>
            </a:r>
            <a:r>
              <a:rPr lang="en-CN" sz="2000" dirty="0">
                <a:solidFill>
                  <a:srgbClr val="C00000"/>
                </a:solidFill>
              </a:rPr>
              <a:t> </a:t>
            </a:r>
            <a:r>
              <a:rPr lang="en-CN" dirty="0"/>
              <a:t>reveals that the</a:t>
            </a:r>
            <a:r>
              <a:rPr lang="en-CN" sz="2200" dirty="0"/>
              <a:t> </a:t>
            </a:r>
            <a:r>
              <a:rPr lang="en-CN" sz="2200" b="1" dirty="0">
                <a:solidFill>
                  <a:srgbClr val="00B0F0"/>
                </a:solidFill>
              </a:rPr>
              <a:t>diffuse HI </a:t>
            </a:r>
            <a:r>
              <a:rPr lang="en-CN" dirty="0"/>
              <a:t>is by missed HALOGAS not because of low NHI, but because of large-scale nature. </a:t>
            </a:r>
          </a:p>
        </p:txBody>
      </p:sp>
      <p:sp>
        <p:nvSpPr>
          <p:cNvPr id="3" name="TextBox 2">
            <a:extLst>
              <a:ext uri="{FF2B5EF4-FFF2-40B4-BE49-F238E27FC236}">
                <a16:creationId xmlns:a16="http://schemas.microsoft.com/office/drawing/2014/main" id="{C1A3DA7D-8013-DCA7-CC20-5955877A6460}"/>
              </a:ext>
            </a:extLst>
          </p:cNvPr>
          <p:cNvSpPr txBox="1"/>
          <p:nvPr/>
        </p:nvSpPr>
        <p:spPr>
          <a:xfrm>
            <a:off x="588072" y="70152"/>
            <a:ext cx="9708846" cy="646331"/>
          </a:xfrm>
          <a:prstGeom prst="rect">
            <a:avLst/>
          </a:prstGeom>
          <a:noFill/>
        </p:spPr>
        <p:txBody>
          <a:bodyPr wrap="square" rtlCol="0">
            <a:spAutoFit/>
          </a:bodyPr>
          <a:lstStyle/>
          <a:p>
            <a:r>
              <a:rPr lang="en-CN" sz="3600" b="1" dirty="0"/>
              <a:t>A close look into the HI around NGC 4631</a:t>
            </a:r>
          </a:p>
        </p:txBody>
      </p:sp>
      <p:sp>
        <p:nvSpPr>
          <p:cNvPr id="9" name="TextBox 8">
            <a:extLst>
              <a:ext uri="{FF2B5EF4-FFF2-40B4-BE49-F238E27FC236}">
                <a16:creationId xmlns:a16="http://schemas.microsoft.com/office/drawing/2014/main" id="{4F67A3D3-7B1B-841B-82DE-EB91314EDC2D}"/>
              </a:ext>
            </a:extLst>
          </p:cNvPr>
          <p:cNvSpPr txBox="1"/>
          <p:nvPr/>
        </p:nvSpPr>
        <p:spPr>
          <a:xfrm>
            <a:off x="3788907" y="3139338"/>
            <a:ext cx="1793631" cy="1477328"/>
          </a:xfrm>
          <a:prstGeom prst="rect">
            <a:avLst/>
          </a:prstGeom>
          <a:noFill/>
          <a:ln>
            <a:solidFill>
              <a:schemeClr val="tx1"/>
            </a:solidFill>
          </a:ln>
        </p:spPr>
        <p:txBody>
          <a:bodyPr wrap="square" rtlCol="0">
            <a:spAutoFit/>
          </a:bodyPr>
          <a:lstStyle/>
          <a:p>
            <a:r>
              <a:rPr lang="en-CN" dirty="0"/>
              <a:t>45% </a:t>
            </a:r>
            <a:r>
              <a:rPr lang="en-CN" dirty="0">
                <a:solidFill>
                  <a:srgbClr val="00B0F0"/>
                </a:solidFill>
              </a:rPr>
              <a:t>diffuse HI</a:t>
            </a:r>
            <a:r>
              <a:rPr lang="en-CN" dirty="0"/>
              <a:t> in the system, 75% </a:t>
            </a:r>
            <a:r>
              <a:rPr lang="en-CN" dirty="0">
                <a:solidFill>
                  <a:srgbClr val="00B0F0"/>
                </a:solidFill>
              </a:rPr>
              <a:t>diffuse HI </a:t>
            </a:r>
            <a:r>
              <a:rPr lang="en-CN" dirty="0"/>
              <a:t>in the CGM, missed by HALOGAS.</a:t>
            </a:r>
          </a:p>
        </p:txBody>
      </p:sp>
      <p:sp>
        <p:nvSpPr>
          <p:cNvPr id="10" name="TextBox 9">
            <a:extLst>
              <a:ext uri="{FF2B5EF4-FFF2-40B4-BE49-F238E27FC236}">
                <a16:creationId xmlns:a16="http://schemas.microsoft.com/office/drawing/2014/main" id="{A37A9B97-C78A-88EF-58D9-3D2902F425C1}"/>
              </a:ext>
            </a:extLst>
          </p:cNvPr>
          <p:cNvSpPr txBox="1"/>
          <p:nvPr/>
        </p:nvSpPr>
        <p:spPr>
          <a:xfrm>
            <a:off x="5892917" y="3878002"/>
            <a:ext cx="5126013" cy="646331"/>
          </a:xfrm>
          <a:prstGeom prst="rect">
            <a:avLst/>
          </a:prstGeom>
          <a:noFill/>
        </p:spPr>
        <p:txBody>
          <a:bodyPr wrap="square" rtlCol="0">
            <a:spAutoFit/>
          </a:bodyPr>
          <a:lstStyle/>
          <a:p>
            <a:r>
              <a:rPr lang="en-CN" dirty="0"/>
              <a:t>90% of diffuse HI missed by HALOGAS is due to short spacing, this HI has sky scale &gt; 12’ or </a:t>
            </a:r>
            <a:r>
              <a:rPr lang="en-CN" b="1" dirty="0">
                <a:solidFill>
                  <a:srgbClr val="C00000"/>
                </a:solidFill>
              </a:rPr>
              <a:t>30 kpc</a:t>
            </a:r>
          </a:p>
        </p:txBody>
      </p:sp>
    </p:spTree>
    <p:extLst>
      <p:ext uri="{BB962C8B-B14F-4D97-AF65-F5344CB8AC3E}">
        <p14:creationId xmlns:p14="http://schemas.microsoft.com/office/powerpoint/2010/main" val="1451248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B200F3-70A6-E875-AB2D-FB30D1A0F331}"/>
              </a:ext>
            </a:extLst>
          </p:cNvPr>
          <p:cNvPicPr>
            <a:picLocks noChangeAspect="1"/>
          </p:cNvPicPr>
          <p:nvPr/>
        </p:nvPicPr>
        <p:blipFill>
          <a:blip r:embed="rId2"/>
          <a:stretch>
            <a:fillRect/>
          </a:stretch>
        </p:blipFill>
        <p:spPr>
          <a:xfrm>
            <a:off x="182373" y="1382631"/>
            <a:ext cx="5029558" cy="5237320"/>
          </a:xfrm>
          <a:prstGeom prst="rect">
            <a:avLst/>
          </a:prstGeom>
        </p:spPr>
      </p:pic>
      <p:pic>
        <p:nvPicPr>
          <p:cNvPr id="5" name="Picture 4">
            <a:extLst>
              <a:ext uri="{FF2B5EF4-FFF2-40B4-BE49-F238E27FC236}">
                <a16:creationId xmlns:a16="http://schemas.microsoft.com/office/drawing/2014/main" id="{647B56CC-5304-74E6-E70C-58F4BB01A894}"/>
              </a:ext>
            </a:extLst>
          </p:cNvPr>
          <p:cNvPicPr>
            <a:picLocks noChangeAspect="1"/>
          </p:cNvPicPr>
          <p:nvPr/>
        </p:nvPicPr>
        <p:blipFill>
          <a:blip r:embed="rId3"/>
          <a:stretch>
            <a:fillRect/>
          </a:stretch>
        </p:blipFill>
        <p:spPr>
          <a:xfrm>
            <a:off x="5338753" y="2190900"/>
            <a:ext cx="6764579" cy="3620783"/>
          </a:xfrm>
          <a:prstGeom prst="rect">
            <a:avLst/>
          </a:prstGeom>
        </p:spPr>
      </p:pic>
      <p:sp>
        <p:nvSpPr>
          <p:cNvPr id="6" name="TextBox 5">
            <a:extLst>
              <a:ext uri="{FF2B5EF4-FFF2-40B4-BE49-F238E27FC236}">
                <a16:creationId xmlns:a16="http://schemas.microsoft.com/office/drawing/2014/main" id="{66EF7ACE-834E-8607-785C-84D45DB61613}"/>
              </a:ext>
            </a:extLst>
          </p:cNvPr>
          <p:cNvSpPr txBox="1"/>
          <p:nvPr/>
        </p:nvSpPr>
        <p:spPr>
          <a:xfrm>
            <a:off x="1263535" y="676985"/>
            <a:ext cx="10363200" cy="369332"/>
          </a:xfrm>
          <a:prstGeom prst="rect">
            <a:avLst/>
          </a:prstGeom>
          <a:noFill/>
        </p:spPr>
        <p:txBody>
          <a:bodyPr wrap="square" rtlCol="0">
            <a:spAutoFit/>
          </a:bodyPr>
          <a:lstStyle/>
          <a:p>
            <a:r>
              <a:rPr lang="en-CN" dirty="0"/>
              <a:t>These two images from FEASTS are highlighted in many different talks in the past IAU.GA in August</a:t>
            </a:r>
          </a:p>
        </p:txBody>
      </p:sp>
      <p:sp>
        <p:nvSpPr>
          <p:cNvPr id="2" name="TextBox 1">
            <a:extLst>
              <a:ext uri="{FF2B5EF4-FFF2-40B4-BE49-F238E27FC236}">
                <a16:creationId xmlns:a16="http://schemas.microsoft.com/office/drawing/2014/main" id="{EFD0454E-12B3-9B3C-6C2C-25AE7E347D2F}"/>
              </a:ext>
            </a:extLst>
          </p:cNvPr>
          <p:cNvSpPr txBox="1"/>
          <p:nvPr/>
        </p:nvSpPr>
        <p:spPr>
          <a:xfrm>
            <a:off x="9727096" y="6361043"/>
            <a:ext cx="2376236" cy="369332"/>
          </a:xfrm>
          <a:prstGeom prst="rect">
            <a:avLst/>
          </a:prstGeom>
          <a:noFill/>
        </p:spPr>
        <p:txBody>
          <a:bodyPr wrap="square" rtlCol="0">
            <a:spAutoFit/>
          </a:bodyPr>
          <a:lstStyle/>
          <a:p>
            <a:r>
              <a:rPr lang="en-CN" dirty="0"/>
              <a:t>Wang+23, Lin</a:t>
            </a:r>
            <a:r>
              <a:rPr lang="en-CN"/>
              <a:t>+ </a:t>
            </a:r>
            <a:r>
              <a:rPr lang="en-US" dirty="0"/>
              <a:t>25</a:t>
            </a:r>
            <a:endParaRPr lang="en-CN" dirty="0"/>
          </a:p>
        </p:txBody>
      </p:sp>
    </p:spTree>
    <p:extLst>
      <p:ext uri="{BB962C8B-B14F-4D97-AF65-F5344CB8AC3E}">
        <p14:creationId xmlns:p14="http://schemas.microsoft.com/office/powerpoint/2010/main" val="4059687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76388-5848-6197-7C3E-EA0FE2198162}"/>
              </a:ext>
            </a:extLst>
          </p:cNvPr>
          <p:cNvSpPr>
            <a:spLocks noGrp="1"/>
          </p:cNvSpPr>
          <p:nvPr>
            <p:ph type="title"/>
          </p:nvPr>
        </p:nvSpPr>
        <p:spPr/>
        <p:txBody>
          <a:bodyPr/>
          <a:lstStyle/>
          <a:p>
            <a:r>
              <a:rPr lang="en-CN" dirty="0"/>
              <a:t>FAST+interferometry data combination</a:t>
            </a:r>
          </a:p>
        </p:txBody>
      </p:sp>
      <p:pic>
        <p:nvPicPr>
          <p:cNvPr id="3" name="Picture 2">
            <a:extLst>
              <a:ext uri="{FF2B5EF4-FFF2-40B4-BE49-F238E27FC236}">
                <a16:creationId xmlns:a16="http://schemas.microsoft.com/office/drawing/2014/main" id="{F7143A2B-1867-DB14-64B6-48F66C1D24AA}"/>
              </a:ext>
            </a:extLst>
          </p:cNvPr>
          <p:cNvPicPr>
            <a:picLocks noChangeAspect="1"/>
          </p:cNvPicPr>
          <p:nvPr/>
        </p:nvPicPr>
        <p:blipFill>
          <a:blip r:embed="rId3"/>
          <a:stretch>
            <a:fillRect/>
          </a:stretch>
        </p:blipFill>
        <p:spPr>
          <a:xfrm>
            <a:off x="1477199" y="2086178"/>
            <a:ext cx="9120402" cy="1960460"/>
          </a:xfrm>
          <a:prstGeom prst="rect">
            <a:avLst/>
          </a:prstGeom>
          <a:ln w="38100">
            <a:noFill/>
          </a:ln>
        </p:spPr>
      </p:pic>
      <p:pic>
        <p:nvPicPr>
          <p:cNvPr id="5" name="Picture 4">
            <a:extLst>
              <a:ext uri="{FF2B5EF4-FFF2-40B4-BE49-F238E27FC236}">
                <a16:creationId xmlns:a16="http://schemas.microsoft.com/office/drawing/2014/main" id="{AF387612-EEFD-8C75-E09C-CF321D568D48}"/>
              </a:ext>
            </a:extLst>
          </p:cNvPr>
          <p:cNvPicPr>
            <a:picLocks noChangeAspect="1"/>
          </p:cNvPicPr>
          <p:nvPr/>
        </p:nvPicPr>
        <p:blipFill>
          <a:blip r:embed="rId4"/>
          <a:stretch>
            <a:fillRect/>
          </a:stretch>
        </p:blipFill>
        <p:spPr>
          <a:xfrm>
            <a:off x="1550772" y="2404201"/>
            <a:ext cx="1489893" cy="1365085"/>
          </a:xfrm>
          <a:prstGeom prst="rect">
            <a:avLst/>
          </a:prstGeom>
        </p:spPr>
      </p:pic>
      <p:pic>
        <p:nvPicPr>
          <p:cNvPr id="6" name="Picture 5">
            <a:extLst>
              <a:ext uri="{FF2B5EF4-FFF2-40B4-BE49-F238E27FC236}">
                <a16:creationId xmlns:a16="http://schemas.microsoft.com/office/drawing/2014/main" id="{3D43AA35-0A9B-39B5-37E2-128E4009B592}"/>
              </a:ext>
            </a:extLst>
          </p:cNvPr>
          <p:cNvPicPr>
            <a:picLocks noChangeAspect="1"/>
          </p:cNvPicPr>
          <p:nvPr/>
        </p:nvPicPr>
        <p:blipFill>
          <a:blip r:embed="rId5"/>
          <a:stretch>
            <a:fillRect/>
          </a:stretch>
        </p:blipFill>
        <p:spPr>
          <a:xfrm>
            <a:off x="4055141" y="2404201"/>
            <a:ext cx="1427697" cy="1308099"/>
          </a:xfrm>
          <a:prstGeom prst="rect">
            <a:avLst/>
          </a:prstGeom>
        </p:spPr>
      </p:pic>
      <p:pic>
        <p:nvPicPr>
          <p:cNvPr id="7" name="Picture 6">
            <a:extLst>
              <a:ext uri="{FF2B5EF4-FFF2-40B4-BE49-F238E27FC236}">
                <a16:creationId xmlns:a16="http://schemas.microsoft.com/office/drawing/2014/main" id="{7221CBC9-CAEE-A972-BD55-E7FAB30C479B}"/>
              </a:ext>
            </a:extLst>
          </p:cNvPr>
          <p:cNvPicPr>
            <a:picLocks noChangeAspect="1"/>
          </p:cNvPicPr>
          <p:nvPr/>
        </p:nvPicPr>
        <p:blipFill>
          <a:blip r:embed="rId6"/>
          <a:stretch>
            <a:fillRect/>
          </a:stretch>
        </p:blipFill>
        <p:spPr>
          <a:xfrm>
            <a:off x="6375019" y="2311360"/>
            <a:ext cx="1591222" cy="1457926"/>
          </a:xfrm>
          <a:prstGeom prst="rect">
            <a:avLst/>
          </a:prstGeom>
        </p:spPr>
      </p:pic>
      <p:pic>
        <p:nvPicPr>
          <p:cNvPr id="8" name="Picture 7">
            <a:extLst>
              <a:ext uri="{FF2B5EF4-FFF2-40B4-BE49-F238E27FC236}">
                <a16:creationId xmlns:a16="http://schemas.microsoft.com/office/drawing/2014/main" id="{E1C1E41B-0069-F18E-F205-BE32E44BF430}"/>
              </a:ext>
            </a:extLst>
          </p:cNvPr>
          <p:cNvPicPr>
            <a:picLocks noChangeAspect="1"/>
          </p:cNvPicPr>
          <p:nvPr/>
        </p:nvPicPr>
        <p:blipFill>
          <a:blip r:embed="rId7"/>
          <a:stretch>
            <a:fillRect/>
          </a:stretch>
        </p:blipFill>
        <p:spPr>
          <a:xfrm>
            <a:off x="9006379" y="2326115"/>
            <a:ext cx="1591222" cy="1457926"/>
          </a:xfrm>
          <a:prstGeom prst="rect">
            <a:avLst/>
          </a:prstGeom>
        </p:spPr>
      </p:pic>
      <p:pic>
        <p:nvPicPr>
          <p:cNvPr id="9" name="Picture 8">
            <a:extLst>
              <a:ext uri="{FF2B5EF4-FFF2-40B4-BE49-F238E27FC236}">
                <a16:creationId xmlns:a16="http://schemas.microsoft.com/office/drawing/2014/main" id="{7D0EC349-B55D-EA3A-F74A-EE5ED1F17568}"/>
              </a:ext>
            </a:extLst>
          </p:cNvPr>
          <p:cNvPicPr>
            <a:picLocks noChangeAspect="1"/>
          </p:cNvPicPr>
          <p:nvPr/>
        </p:nvPicPr>
        <p:blipFill>
          <a:blip r:embed="rId7"/>
          <a:stretch>
            <a:fillRect/>
          </a:stretch>
        </p:blipFill>
        <p:spPr>
          <a:xfrm>
            <a:off x="1550772" y="5034949"/>
            <a:ext cx="1591222" cy="1457926"/>
          </a:xfrm>
          <a:prstGeom prst="rect">
            <a:avLst/>
          </a:prstGeom>
        </p:spPr>
      </p:pic>
      <p:sp>
        <p:nvSpPr>
          <p:cNvPr id="10" name="TextBox 9">
            <a:extLst>
              <a:ext uri="{FF2B5EF4-FFF2-40B4-BE49-F238E27FC236}">
                <a16:creationId xmlns:a16="http://schemas.microsoft.com/office/drawing/2014/main" id="{F4335F8E-DB90-3F8E-F0EC-4CE271B01ADA}"/>
              </a:ext>
            </a:extLst>
          </p:cNvPr>
          <p:cNvSpPr txBox="1"/>
          <p:nvPr/>
        </p:nvSpPr>
        <p:spPr>
          <a:xfrm>
            <a:off x="1807436" y="4669530"/>
            <a:ext cx="1229710" cy="369332"/>
          </a:xfrm>
          <a:prstGeom prst="rect">
            <a:avLst/>
          </a:prstGeom>
          <a:noFill/>
        </p:spPr>
        <p:txBody>
          <a:bodyPr wrap="square" rtlCol="0">
            <a:spAutoFit/>
          </a:bodyPr>
          <a:lstStyle/>
          <a:p>
            <a:r>
              <a:rPr lang="en-CN" b="1" dirty="0">
                <a:solidFill>
                  <a:srgbClr val="00B0F0"/>
                </a:solidFill>
              </a:rPr>
              <a:t>Diffuse HI</a:t>
            </a:r>
          </a:p>
        </p:txBody>
      </p:sp>
      <p:sp>
        <p:nvSpPr>
          <p:cNvPr id="11" name="TextBox 10">
            <a:extLst>
              <a:ext uri="{FF2B5EF4-FFF2-40B4-BE49-F238E27FC236}">
                <a16:creationId xmlns:a16="http://schemas.microsoft.com/office/drawing/2014/main" id="{64D94E75-51DD-B355-9A65-E95AB4AC713B}"/>
              </a:ext>
            </a:extLst>
          </p:cNvPr>
          <p:cNvSpPr txBox="1"/>
          <p:nvPr/>
        </p:nvSpPr>
        <p:spPr>
          <a:xfrm>
            <a:off x="6151726" y="2000668"/>
            <a:ext cx="2149649" cy="369332"/>
          </a:xfrm>
          <a:prstGeom prst="rect">
            <a:avLst/>
          </a:prstGeom>
          <a:solidFill>
            <a:schemeClr val="bg1"/>
          </a:solidFill>
        </p:spPr>
        <p:txBody>
          <a:bodyPr wrap="square" rtlCol="0">
            <a:spAutoFit/>
          </a:bodyPr>
          <a:lstStyle/>
          <a:p>
            <a:r>
              <a:rPr lang="en-US" b="1" dirty="0">
                <a:solidFill>
                  <a:srgbClr val="7030A0"/>
                </a:solidFill>
              </a:rPr>
              <a:t>S</a:t>
            </a:r>
            <a:r>
              <a:rPr lang="en-CN" b="1" dirty="0">
                <a:solidFill>
                  <a:srgbClr val="7030A0"/>
                </a:solidFill>
              </a:rPr>
              <a:t>moothed dense HI</a:t>
            </a:r>
          </a:p>
        </p:txBody>
      </p:sp>
      <p:sp>
        <p:nvSpPr>
          <p:cNvPr id="12" name="TextBox 11">
            <a:extLst>
              <a:ext uri="{FF2B5EF4-FFF2-40B4-BE49-F238E27FC236}">
                <a16:creationId xmlns:a16="http://schemas.microsoft.com/office/drawing/2014/main" id="{A3C9A0A0-6452-3465-67B7-6CD32DC09BEC}"/>
              </a:ext>
            </a:extLst>
          </p:cNvPr>
          <p:cNvSpPr txBox="1"/>
          <p:nvPr/>
        </p:nvSpPr>
        <p:spPr>
          <a:xfrm>
            <a:off x="3346012" y="1337684"/>
            <a:ext cx="5604641" cy="461665"/>
          </a:xfrm>
          <a:prstGeom prst="rect">
            <a:avLst/>
          </a:prstGeom>
          <a:noFill/>
        </p:spPr>
        <p:txBody>
          <a:bodyPr wrap="square" rtlCol="0">
            <a:spAutoFit/>
          </a:bodyPr>
          <a:lstStyle/>
          <a:p>
            <a:r>
              <a:rPr lang="en-CN" sz="2400" b="1" dirty="0"/>
              <a:t>A loose but convenient way of viewing it:</a:t>
            </a:r>
          </a:p>
        </p:txBody>
      </p:sp>
      <p:sp>
        <p:nvSpPr>
          <p:cNvPr id="13" name="Plus 12">
            <a:extLst>
              <a:ext uri="{FF2B5EF4-FFF2-40B4-BE49-F238E27FC236}">
                <a16:creationId xmlns:a16="http://schemas.microsoft.com/office/drawing/2014/main" id="{C368D9D3-4AD8-E7F3-1E7A-9542E494B46B}"/>
              </a:ext>
            </a:extLst>
          </p:cNvPr>
          <p:cNvSpPr/>
          <p:nvPr/>
        </p:nvSpPr>
        <p:spPr>
          <a:xfrm>
            <a:off x="3438170" y="5390518"/>
            <a:ext cx="357352" cy="373394"/>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pic>
        <p:nvPicPr>
          <p:cNvPr id="14" name="Picture 13">
            <a:extLst>
              <a:ext uri="{FF2B5EF4-FFF2-40B4-BE49-F238E27FC236}">
                <a16:creationId xmlns:a16="http://schemas.microsoft.com/office/drawing/2014/main" id="{82AF50E2-80DE-B6E3-85C8-9FB4ED77A7F5}"/>
              </a:ext>
            </a:extLst>
          </p:cNvPr>
          <p:cNvPicPr>
            <a:picLocks noChangeAspect="1"/>
          </p:cNvPicPr>
          <p:nvPr/>
        </p:nvPicPr>
        <p:blipFill>
          <a:blip r:embed="rId5"/>
          <a:stretch>
            <a:fillRect/>
          </a:stretch>
        </p:blipFill>
        <p:spPr>
          <a:xfrm>
            <a:off x="4135706" y="5009196"/>
            <a:ext cx="1427697" cy="1308099"/>
          </a:xfrm>
          <a:prstGeom prst="rect">
            <a:avLst/>
          </a:prstGeom>
        </p:spPr>
      </p:pic>
      <p:sp>
        <p:nvSpPr>
          <p:cNvPr id="15" name="TextBox 14">
            <a:extLst>
              <a:ext uri="{FF2B5EF4-FFF2-40B4-BE49-F238E27FC236}">
                <a16:creationId xmlns:a16="http://schemas.microsoft.com/office/drawing/2014/main" id="{4F0D7077-89AE-C191-8176-A13ED2D5547D}"/>
              </a:ext>
            </a:extLst>
          </p:cNvPr>
          <p:cNvSpPr txBox="1"/>
          <p:nvPr/>
        </p:nvSpPr>
        <p:spPr>
          <a:xfrm>
            <a:off x="4319408" y="4604036"/>
            <a:ext cx="1243995" cy="369332"/>
          </a:xfrm>
          <a:prstGeom prst="rect">
            <a:avLst/>
          </a:prstGeom>
          <a:noFill/>
        </p:spPr>
        <p:txBody>
          <a:bodyPr wrap="square" rtlCol="0">
            <a:spAutoFit/>
          </a:bodyPr>
          <a:lstStyle/>
          <a:p>
            <a:r>
              <a:rPr lang="en-CN" b="1" dirty="0">
                <a:solidFill>
                  <a:srgbClr val="7030A0"/>
                </a:solidFill>
              </a:rPr>
              <a:t>Dense HI</a:t>
            </a:r>
          </a:p>
        </p:txBody>
      </p:sp>
      <p:sp>
        <p:nvSpPr>
          <p:cNvPr id="16" name="Equal 15">
            <a:extLst>
              <a:ext uri="{FF2B5EF4-FFF2-40B4-BE49-F238E27FC236}">
                <a16:creationId xmlns:a16="http://schemas.microsoft.com/office/drawing/2014/main" id="{9FCBA055-EC1C-2E65-DA03-14DAB324BBC5}"/>
              </a:ext>
            </a:extLst>
          </p:cNvPr>
          <p:cNvSpPr/>
          <p:nvPr/>
        </p:nvSpPr>
        <p:spPr>
          <a:xfrm>
            <a:off x="6202391" y="5390518"/>
            <a:ext cx="357352" cy="272727"/>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solidFill>
                <a:schemeClr val="tx1"/>
              </a:solidFill>
            </a:endParaRPr>
          </a:p>
        </p:txBody>
      </p:sp>
      <p:pic>
        <p:nvPicPr>
          <p:cNvPr id="17" name="Picture 16">
            <a:extLst>
              <a:ext uri="{FF2B5EF4-FFF2-40B4-BE49-F238E27FC236}">
                <a16:creationId xmlns:a16="http://schemas.microsoft.com/office/drawing/2014/main" id="{14C27CBB-AE7B-C249-5553-B23AB22BDC84}"/>
              </a:ext>
            </a:extLst>
          </p:cNvPr>
          <p:cNvPicPr>
            <a:picLocks noChangeAspect="1"/>
          </p:cNvPicPr>
          <p:nvPr/>
        </p:nvPicPr>
        <p:blipFill>
          <a:blip r:embed="rId8"/>
          <a:stretch>
            <a:fillRect/>
          </a:stretch>
        </p:blipFill>
        <p:spPr>
          <a:xfrm>
            <a:off x="7055695" y="5034948"/>
            <a:ext cx="1441964" cy="1457927"/>
          </a:xfrm>
          <a:prstGeom prst="rect">
            <a:avLst/>
          </a:prstGeom>
          <a:ln>
            <a:noFill/>
          </a:ln>
        </p:spPr>
      </p:pic>
      <p:sp>
        <p:nvSpPr>
          <p:cNvPr id="18" name="TextBox 17">
            <a:extLst>
              <a:ext uri="{FF2B5EF4-FFF2-40B4-BE49-F238E27FC236}">
                <a16:creationId xmlns:a16="http://schemas.microsoft.com/office/drawing/2014/main" id="{496BE3E0-EA07-01A3-36EA-0C9F56B020F7}"/>
              </a:ext>
            </a:extLst>
          </p:cNvPr>
          <p:cNvSpPr txBox="1"/>
          <p:nvPr/>
        </p:nvSpPr>
        <p:spPr>
          <a:xfrm>
            <a:off x="7154679" y="4572930"/>
            <a:ext cx="1243995" cy="369332"/>
          </a:xfrm>
          <a:prstGeom prst="rect">
            <a:avLst/>
          </a:prstGeom>
          <a:noFill/>
        </p:spPr>
        <p:txBody>
          <a:bodyPr wrap="square" rtlCol="0">
            <a:spAutoFit/>
          </a:bodyPr>
          <a:lstStyle/>
          <a:p>
            <a:pPr algn="ctr"/>
            <a:r>
              <a:rPr lang="en-CN" b="1" dirty="0">
                <a:solidFill>
                  <a:srgbClr val="00B050"/>
                </a:solidFill>
              </a:rPr>
              <a:t>Full HI</a:t>
            </a:r>
          </a:p>
        </p:txBody>
      </p:sp>
      <p:sp>
        <p:nvSpPr>
          <p:cNvPr id="20" name="TextBox 19">
            <a:extLst>
              <a:ext uri="{FF2B5EF4-FFF2-40B4-BE49-F238E27FC236}">
                <a16:creationId xmlns:a16="http://schemas.microsoft.com/office/drawing/2014/main" id="{76DBB782-C740-3E25-A679-8C86AAFD44AD}"/>
              </a:ext>
            </a:extLst>
          </p:cNvPr>
          <p:cNvSpPr txBox="1"/>
          <p:nvPr/>
        </p:nvSpPr>
        <p:spPr>
          <a:xfrm>
            <a:off x="8839097" y="4921069"/>
            <a:ext cx="2301705" cy="1200329"/>
          </a:xfrm>
          <a:prstGeom prst="rect">
            <a:avLst/>
          </a:prstGeom>
          <a:noFill/>
        </p:spPr>
        <p:txBody>
          <a:bodyPr wrap="square">
            <a:spAutoFit/>
          </a:bodyPr>
          <a:lstStyle/>
          <a:p>
            <a:r>
              <a:rPr lang="en-CN" sz="1800" dirty="0"/>
              <a:t>The </a:t>
            </a:r>
            <a:r>
              <a:rPr lang="en-CN" sz="1800" b="1" dirty="0">
                <a:solidFill>
                  <a:srgbClr val="00B050"/>
                </a:solidFill>
              </a:rPr>
              <a:t>full HI </a:t>
            </a:r>
            <a:r>
              <a:rPr lang="en-CN" sz="1800" dirty="0"/>
              <a:t>has </a:t>
            </a:r>
            <a:r>
              <a:rPr lang="en-CN" sz="1800" b="1" dirty="0"/>
              <a:t>the resolution of interferometry and sensitivity of ~FEASTS</a:t>
            </a:r>
          </a:p>
        </p:txBody>
      </p:sp>
      <p:sp>
        <p:nvSpPr>
          <p:cNvPr id="21" name="TextBox 20">
            <a:extLst>
              <a:ext uri="{FF2B5EF4-FFF2-40B4-BE49-F238E27FC236}">
                <a16:creationId xmlns:a16="http://schemas.microsoft.com/office/drawing/2014/main" id="{DCD29D91-4561-BA3F-5A3D-F54DB8FC9B9D}"/>
              </a:ext>
            </a:extLst>
          </p:cNvPr>
          <p:cNvSpPr txBox="1"/>
          <p:nvPr/>
        </p:nvSpPr>
        <p:spPr>
          <a:xfrm>
            <a:off x="9210735" y="2022057"/>
            <a:ext cx="1229710" cy="369332"/>
          </a:xfrm>
          <a:prstGeom prst="rect">
            <a:avLst/>
          </a:prstGeom>
          <a:solidFill>
            <a:schemeClr val="bg1"/>
          </a:solidFill>
        </p:spPr>
        <p:txBody>
          <a:bodyPr wrap="square" rtlCol="0">
            <a:spAutoFit/>
          </a:bodyPr>
          <a:lstStyle/>
          <a:p>
            <a:r>
              <a:rPr lang="en-CN" b="1" dirty="0">
                <a:solidFill>
                  <a:srgbClr val="00B0F0"/>
                </a:solidFill>
              </a:rPr>
              <a:t>Diffuse HI</a:t>
            </a:r>
          </a:p>
        </p:txBody>
      </p:sp>
      <p:sp>
        <p:nvSpPr>
          <p:cNvPr id="22" name="TextBox 21">
            <a:extLst>
              <a:ext uri="{FF2B5EF4-FFF2-40B4-BE49-F238E27FC236}">
                <a16:creationId xmlns:a16="http://schemas.microsoft.com/office/drawing/2014/main" id="{0BB61512-DCB2-672D-6BAE-D0659941D292}"/>
              </a:ext>
            </a:extLst>
          </p:cNvPr>
          <p:cNvSpPr txBox="1"/>
          <p:nvPr/>
        </p:nvSpPr>
        <p:spPr>
          <a:xfrm>
            <a:off x="1728788" y="2000668"/>
            <a:ext cx="1311877" cy="369332"/>
          </a:xfrm>
          <a:prstGeom prst="rect">
            <a:avLst/>
          </a:prstGeom>
          <a:solidFill>
            <a:schemeClr val="bg1"/>
          </a:solidFill>
        </p:spPr>
        <p:txBody>
          <a:bodyPr wrap="square" rtlCol="0">
            <a:spAutoFit/>
          </a:bodyPr>
          <a:lstStyle/>
          <a:p>
            <a:pPr algn="ctr"/>
            <a:r>
              <a:rPr lang="en-CN" b="1" dirty="0">
                <a:solidFill>
                  <a:srgbClr val="FF7E79"/>
                </a:solidFill>
              </a:rPr>
              <a:t>Total HI</a:t>
            </a:r>
          </a:p>
        </p:txBody>
      </p:sp>
      <p:sp>
        <p:nvSpPr>
          <p:cNvPr id="23" name="TextBox 22">
            <a:extLst>
              <a:ext uri="{FF2B5EF4-FFF2-40B4-BE49-F238E27FC236}">
                <a16:creationId xmlns:a16="http://schemas.microsoft.com/office/drawing/2014/main" id="{963C8954-73DE-751E-E96F-F562A8A6480A}"/>
              </a:ext>
            </a:extLst>
          </p:cNvPr>
          <p:cNvSpPr txBox="1"/>
          <p:nvPr/>
        </p:nvSpPr>
        <p:spPr>
          <a:xfrm>
            <a:off x="5382957" y="3233202"/>
            <a:ext cx="1308885" cy="369332"/>
          </a:xfrm>
          <a:prstGeom prst="rect">
            <a:avLst/>
          </a:prstGeom>
          <a:noFill/>
        </p:spPr>
        <p:txBody>
          <a:bodyPr wrap="square" rtlCol="0">
            <a:spAutoFit/>
          </a:bodyPr>
          <a:lstStyle/>
          <a:p>
            <a:r>
              <a:rPr lang="en-CN" dirty="0"/>
              <a:t>FAST beam</a:t>
            </a:r>
          </a:p>
        </p:txBody>
      </p:sp>
    </p:spTree>
    <p:extLst>
      <p:ext uri="{BB962C8B-B14F-4D97-AF65-F5344CB8AC3E}">
        <p14:creationId xmlns:p14="http://schemas.microsoft.com/office/powerpoint/2010/main" val="2652163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0479C-8612-C170-DDC8-43D40C035BE2}"/>
              </a:ext>
            </a:extLst>
          </p:cNvPr>
          <p:cNvSpPr>
            <a:spLocks noGrp="1"/>
          </p:cNvSpPr>
          <p:nvPr>
            <p:ph type="title"/>
          </p:nvPr>
        </p:nvSpPr>
        <p:spPr/>
        <p:txBody>
          <a:bodyPr/>
          <a:lstStyle/>
          <a:p>
            <a:r>
              <a:rPr lang="en-CN" dirty="0"/>
              <a:t>Combining FEASTS and interferometry to obtain </a:t>
            </a:r>
            <a:r>
              <a:rPr lang="en-CN" b="1" dirty="0">
                <a:solidFill>
                  <a:srgbClr val="00B050"/>
                </a:solidFill>
              </a:rPr>
              <a:t>full HI</a:t>
            </a:r>
          </a:p>
        </p:txBody>
      </p:sp>
      <p:sp>
        <p:nvSpPr>
          <p:cNvPr id="5" name="TextBox 4">
            <a:extLst>
              <a:ext uri="{FF2B5EF4-FFF2-40B4-BE49-F238E27FC236}">
                <a16:creationId xmlns:a16="http://schemas.microsoft.com/office/drawing/2014/main" id="{9BBEDDCB-4EBF-C7CC-AE62-2AF12AE8FEAD}"/>
              </a:ext>
            </a:extLst>
          </p:cNvPr>
          <p:cNvSpPr txBox="1"/>
          <p:nvPr/>
        </p:nvSpPr>
        <p:spPr>
          <a:xfrm>
            <a:off x="2314755" y="6169709"/>
            <a:ext cx="4695645" cy="646331"/>
          </a:xfrm>
          <a:prstGeom prst="rect">
            <a:avLst/>
          </a:prstGeom>
          <a:noFill/>
        </p:spPr>
        <p:txBody>
          <a:bodyPr wrap="square">
            <a:spAutoFit/>
          </a:bodyPr>
          <a:lstStyle/>
          <a:p>
            <a:r>
              <a:rPr lang="en-US" dirty="0"/>
              <a:t>P</a:t>
            </a:r>
            <a:r>
              <a:rPr lang="en-CN" dirty="0"/>
              <a:t>rocedure and flow chart modified based on Stanimirovic (2002).</a:t>
            </a:r>
          </a:p>
        </p:txBody>
      </p:sp>
      <p:pic>
        <p:nvPicPr>
          <p:cNvPr id="6" name="Picture 5">
            <a:extLst>
              <a:ext uri="{FF2B5EF4-FFF2-40B4-BE49-F238E27FC236}">
                <a16:creationId xmlns:a16="http://schemas.microsoft.com/office/drawing/2014/main" id="{E9E7CD9E-07B2-F0F7-72EF-6CE2E6492333}"/>
              </a:ext>
            </a:extLst>
          </p:cNvPr>
          <p:cNvPicPr>
            <a:picLocks noChangeAspect="1"/>
          </p:cNvPicPr>
          <p:nvPr/>
        </p:nvPicPr>
        <p:blipFill>
          <a:blip r:embed="rId5"/>
          <a:stretch>
            <a:fillRect/>
          </a:stretch>
        </p:blipFill>
        <p:spPr>
          <a:xfrm>
            <a:off x="263085" y="2573867"/>
            <a:ext cx="6421088" cy="3448078"/>
          </a:xfrm>
          <a:prstGeom prst="rect">
            <a:avLst/>
          </a:prstGeom>
        </p:spPr>
      </p:pic>
      <p:sp>
        <p:nvSpPr>
          <p:cNvPr id="8" name="TextBox 7">
            <a:extLst>
              <a:ext uri="{FF2B5EF4-FFF2-40B4-BE49-F238E27FC236}">
                <a16:creationId xmlns:a16="http://schemas.microsoft.com/office/drawing/2014/main" id="{ADFDF922-142A-6C72-7A5B-973CBFEA9645}"/>
              </a:ext>
            </a:extLst>
          </p:cNvPr>
          <p:cNvSpPr txBox="1"/>
          <p:nvPr/>
        </p:nvSpPr>
        <p:spPr>
          <a:xfrm>
            <a:off x="156991" y="6308208"/>
            <a:ext cx="1819097" cy="369332"/>
          </a:xfrm>
          <a:prstGeom prst="rect">
            <a:avLst/>
          </a:prstGeom>
          <a:noFill/>
        </p:spPr>
        <p:txBody>
          <a:bodyPr wrap="square" rtlCol="0">
            <a:spAutoFit/>
          </a:bodyPr>
          <a:lstStyle/>
          <a:p>
            <a:r>
              <a:rPr lang="en-CN" dirty="0"/>
              <a:t>Wang+2024b</a:t>
            </a:r>
          </a:p>
        </p:txBody>
      </p:sp>
      <p:sp>
        <p:nvSpPr>
          <p:cNvPr id="4" name="TextBox 3">
            <a:extLst>
              <a:ext uri="{FF2B5EF4-FFF2-40B4-BE49-F238E27FC236}">
                <a16:creationId xmlns:a16="http://schemas.microsoft.com/office/drawing/2014/main" id="{1580D40B-D51B-471C-AAD4-76B74AB955C0}"/>
              </a:ext>
            </a:extLst>
          </p:cNvPr>
          <p:cNvSpPr txBox="1"/>
          <p:nvPr/>
        </p:nvSpPr>
        <p:spPr>
          <a:xfrm>
            <a:off x="838200" y="1840019"/>
            <a:ext cx="5366629" cy="400110"/>
          </a:xfrm>
          <a:prstGeom prst="rect">
            <a:avLst/>
          </a:prstGeom>
          <a:noFill/>
        </p:spPr>
        <p:txBody>
          <a:bodyPr wrap="square" rtlCol="0">
            <a:spAutoFit/>
          </a:bodyPr>
          <a:lstStyle/>
          <a:p>
            <a:r>
              <a:rPr lang="en-CN" sz="2000" b="1" dirty="0">
                <a:solidFill>
                  <a:srgbClr val="C00000"/>
                </a:solidFill>
              </a:rPr>
              <a:t>Linear combination: </a:t>
            </a:r>
            <a:r>
              <a:rPr lang="en-CN" dirty="0"/>
              <a:t>optimized for NHI deviation</a:t>
            </a:r>
          </a:p>
        </p:txBody>
      </p:sp>
      <p:sp>
        <p:nvSpPr>
          <p:cNvPr id="9" name="TextBox 8">
            <a:extLst>
              <a:ext uri="{FF2B5EF4-FFF2-40B4-BE49-F238E27FC236}">
                <a16:creationId xmlns:a16="http://schemas.microsoft.com/office/drawing/2014/main" id="{29BE1D86-E6D1-D0CE-A30C-1EA243603488}"/>
              </a:ext>
            </a:extLst>
          </p:cNvPr>
          <p:cNvSpPr txBox="1"/>
          <p:nvPr/>
        </p:nvSpPr>
        <p:spPr>
          <a:xfrm>
            <a:off x="7010400" y="1840019"/>
            <a:ext cx="5317067" cy="646331"/>
          </a:xfrm>
          <a:prstGeom prst="rect">
            <a:avLst/>
          </a:prstGeom>
          <a:noFill/>
        </p:spPr>
        <p:txBody>
          <a:bodyPr wrap="square" rtlCol="0">
            <a:spAutoFit/>
          </a:bodyPr>
          <a:lstStyle/>
          <a:p>
            <a:r>
              <a:rPr lang="en-CN" b="1" dirty="0">
                <a:solidFill>
                  <a:srgbClr val="C00000"/>
                </a:solidFill>
              </a:rPr>
              <a:t>Joint deconvolution: </a:t>
            </a:r>
            <a:r>
              <a:rPr lang="en-CN" dirty="0"/>
              <a:t>optimized for extracting kinematics</a:t>
            </a:r>
          </a:p>
        </p:txBody>
      </p:sp>
      <p:pic>
        <p:nvPicPr>
          <p:cNvPr id="10" name="VID_20241208_235223_688~2.mp4">
            <a:hlinkClick r:id="" action="ppaction://media"/>
            <a:extLst>
              <a:ext uri="{FF2B5EF4-FFF2-40B4-BE49-F238E27FC236}">
                <a16:creationId xmlns:a16="http://schemas.microsoft.com/office/drawing/2014/main" id="{B78E727C-383E-40BB-00B5-5685B66998D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213600" y="2717506"/>
            <a:ext cx="4715315" cy="3638178"/>
          </a:xfrm>
          <a:prstGeom prst="rect">
            <a:avLst/>
          </a:prstGeom>
        </p:spPr>
      </p:pic>
      <p:sp>
        <p:nvSpPr>
          <p:cNvPr id="11" name="TextBox 10">
            <a:extLst>
              <a:ext uri="{FF2B5EF4-FFF2-40B4-BE49-F238E27FC236}">
                <a16:creationId xmlns:a16="http://schemas.microsoft.com/office/drawing/2014/main" id="{E703626C-DFED-1A10-4790-5853F8543535}"/>
              </a:ext>
            </a:extLst>
          </p:cNvPr>
          <p:cNvSpPr txBox="1"/>
          <p:nvPr/>
        </p:nvSpPr>
        <p:spPr>
          <a:xfrm>
            <a:off x="7823200" y="2486350"/>
            <a:ext cx="728133" cy="369332"/>
          </a:xfrm>
          <a:prstGeom prst="rect">
            <a:avLst/>
          </a:prstGeom>
          <a:noFill/>
        </p:spPr>
        <p:txBody>
          <a:bodyPr wrap="square" rtlCol="0">
            <a:spAutoFit/>
          </a:bodyPr>
          <a:lstStyle/>
          <a:p>
            <a:r>
              <a:rPr lang="en-US" dirty="0"/>
              <a:t>r</a:t>
            </a:r>
            <a:r>
              <a:rPr lang="en-CN" dirty="0"/>
              <a:t>esi</a:t>
            </a:r>
          </a:p>
        </p:txBody>
      </p:sp>
      <p:sp>
        <p:nvSpPr>
          <p:cNvPr id="12" name="TextBox 11">
            <a:extLst>
              <a:ext uri="{FF2B5EF4-FFF2-40B4-BE49-F238E27FC236}">
                <a16:creationId xmlns:a16="http://schemas.microsoft.com/office/drawing/2014/main" id="{2D018970-2040-D82D-07D7-2EBDC18E4EE0}"/>
              </a:ext>
            </a:extLst>
          </p:cNvPr>
          <p:cNvSpPr txBox="1"/>
          <p:nvPr/>
        </p:nvSpPr>
        <p:spPr>
          <a:xfrm>
            <a:off x="10430933" y="2486350"/>
            <a:ext cx="922867" cy="369332"/>
          </a:xfrm>
          <a:prstGeom prst="rect">
            <a:avLst/>
          </a:prstGeom>
          <a:noFill/>
        </p:spPr>
        <p:txBody>
          <a:bodyPr wrap="square" rtlCol="0">
            <a:spAutoFit/>
          </a:bodyPr>
          <a:lstStyle/>
          <a:p>
            <a:r>
              <a:rPr lang="en-CN" dirty="0"/>
              <a:t>resi</a:t>
            </a:r>
          </a:p>
        </p:txBody>
      </p:sp>
      <p:sp>
        <p:nvSpPr>
          <p:cNvPr id="13" name="TextBox 12">
            <a:extLst>
              <a:ext uri="{FF2B5EF4-FFF2-40B4-BE49-F238E27FC236}">
                <a16:creationId xmlns:a16="http://schemas.microsoft.com/office/drawing/2014/main" id="{7EB7FF1C-13BF-A484-C366-5833D896E2FF}"/>
              </a:ext>
            </a:extLst>
          </p:cNvPr>
          <p:cNvSpPr txBox="1"/>
          <p:nvPr/>
        </p:nvSpPr>
        <p:spPr>
          <a:xfrm>
            <a:off x="10312400" y="6355683"/>
            <a:ext cx="1041400" cy="369332"/>
          </a:xfrm>
          <a:prstGeom prst="rect">
            <a:avLst/>
          </a:prstGeom>
          <a:noFill/>
        </p:spPr>
        <p:txBody>
          <a:bodyPr wrap="square" rtlCol="0">
            <a:spAutoFit/>
          </a:bodyPr>
          <a:lstStyle/>
          <a:p>
            <a:r>
              <a:rPr lang="en-CN" dirty="0"/>
              <a:t>model</a:t>
            </a:r>
          </a:p>
        </p:txBody>
      </p:sp>
      <p:sp>
        <p:nvSpPr>
          <p:cNvPr id="14" name="TextBox 13">
            <a:extLst>
              <a:ext uri="{FF2B5EF4-FFF2-40B4-BE49-F238E27FC236}">
                <a16:creationId xmlns:a16="http://schemas.microsoft.com/office/drawing/2014/main" id="{E3283F20-170A-FC47-CC06-6B0C5DE54582}"/>
              </a:ext>
            </a:extLst>
          </p:cNvPr>
          <p:cNvSpPr txBox="1"/>
          <p:nvPr/>
        </p:nvSpPr>
        <p:spPr>
          <a:xfrm>
            <a:off x="7349067" y="6355683"/>
            <a:ext cx="2218266" cy="646331"/>
          </a:xfrm>
          <a:prstGeom prst="rect">
            <a:avLst/>
          </a:prstGeom>
          <a:noFill/>
        </p:spPr>
        <p:txBody>
          <a:bodyPr wrap="square" rtlCol="0">
            <a:spAutoFit/>
          </a:bodyPr>
          <a:lstStyle/>
          <a:p>
            <a:r>
              <a:rPr lang="en-CN"/>
              <a:t>Lin+</a:t>
            </a:r>
            <a:r>
              <a:rPr lang="en-US" dirty="0"/>
              <a:t>2025</a:t>
            </a:r>
          </a:p>
          <a:p>
            <a:endParaRPr lang="en-CN" dirty="0"/>
          </a:p>
        </p:txBody>
      </p:sp>
    </p:spTree>
    <p:extLst>
      <p:ext uri="{BB962C8B-B14F-4D97-AF65-F5344CB8AC3E}">
        <p14:creationId xmlns:p14="http://schemas.microsoft.com/office/powerpoint/2010/main" val="157820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4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151</TotalTime>
  <Words>1703</Words>
  <Application>Microsoft Macintosh PowerPoint</Application>
  <PresentationFormat>宽屏</PresentationFormat>
  <Paragraphs>197</Paragraphs>
  <Slides>26</Slides>
  <Notes>12</Notes>
  <HiddenSlides>0</HiddenSlides>
  <MMClips>2</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26</vt:i4>
      </vt:variant>
    </vt:vector>
  </HeadingPairs>
  <TitlesOfParts>
    <vt:vector size="34" baseType="lpstr">
      <vt:lpstr>-apple-system</vt:lpstr>
      <vt:lpstr>等线</vt:lpstr>
      <vt:lpstr>等线 Light</vt:lpstr>
      <vt:lpstr>微软雅黑</vt:lpstr>
      <vt:lpstr>Arial</vt:lpstr>
      <vt:lpstr>Calibri</vt:lpstr>
      <vt:lpstr>Cambria Math</vt:lpstr>
      <vt:lpstr>Office 主题​​</vt:lpstr>
      <vt:lpstr>单天线和干涉联合探测下的星系HI分布和运动 </vt:lpstr>
      <vt:lpstr>HI分布在尺度和柱密度上的动态范围极大</vt:lpstr>
      <vt:lpstr>PowerPoint 演示文稿</vt:lpstr>
      <vt:lpstr>PowerPoint 演示文稿</vt:lpstr>
      <vt:lpstr>PowerPoint 演示文稿</vt:lpstr>
      <vt:lpstr>PowerPoint 演示文稿</vt:lpstr>
      <vt:lpstr>PowerPoint 演示文稿</vt:lpstr>
      <vt:lpstr>FAST+interferometry data combination</vt:lpstr>
      <vt:lpstr>Combining FEASTS and interferometry to obtain full HI</vt:lpstr>
      <vt:lpstr>Flux cross-cralibration before combining FEASTS and int data</vt:lpstr>
      <vt:lpstr>FAST and interferometry mock observations</vt:lpstr>
      <vt:lpstr>Different types of interferometric data cubes</vt:lpstr>
      <vt:lpstr>Mock tests to find the best way of analysis, and estimate accuracy of measurements</vt:lpstr>
      <vt:lpstr>PowerPoint 演示文稿</vt:lpstr>
      <vt:lpstr>Some scientific results</vt:lpstr>
      <vt:lpstr>The column density distribution function f(NHI) for NHI&gt;1017.7 cm-2 at z=0</vt:lpstr>
      <vt:lpstr>PowerPoint 演示文稿</vt:lpstr>
      <vt:lpstr>FEASTS vs. TNG50: discrepancies @ "∼" 10^18 〖"cm" 〗^(-2)</vt:lpstr>
      <vt:lpstr>HI distribution (b, NHI)</vt:lpstr>
      <vt:lpstr>Significant diffuse HI on outer disks and significantly changed KS law in HI dominated regime</vt:lpstr>
      <vt:lpstr>Hint for cooling role of diffuse HI</vt:lpstr>
      <vt:lpstr>The diffuse HI survives the UVB and thermal environment around NGC4631</vt:lpstr>
      <vt:lpstr>A close look into the HI around M51: turbulent-mixing-cooling</vt:lpstr>
      <vt:lpstr>The column density distribution function f(NHI) for NHI&gt;1017.7 cm-2 at z=0</vt:lpstr>
      <vt:lpstr>FEASTS: FAST Extended Atlas for Selected Targets Survey</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jing wang</dc:creator>
  <cp:lastModifiedBy>jing wang</cp:lastModifiedBy>
  <cp:revision>18</cp:revision>
  <dcterms:created xsi:type="dcterms:W3CDTF">2026-08-12T02:54:57Z</dcterms:created>
  <dcterms:modified xsi:type="dcterms:W3CDTF">2026-08-23T03:59:36Z</dcterms:modified>
</cp:coreProperties>
</file>