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78"/>
  </p:notesMasterIdLst>
  <p:sldIdLst>
    <p:sldId id="2716" r:id="rId3"/>
    <p:sldId id="3240" r:id="rId4"/>
    <p:sldId id="3241" r:id="rId5"/>
    <p:sldId id="11089922" r:id="rId6"/>
    <p:sldId id="11090011" r:id="rId7"/>
    <p:sldId id="11089929" r:id="rId8"/>
    <p:sldId id="11089988" r:id="rId9"/>
    <p:sldId id="11089928" r:id="rId10"/>
    <p:sldId id="11090012" r:id="rId11"/>
    <p:sldId id="11089935" r:id="rId12"/>
    <p:sldId id="11089943" r:id="rId13"/>
    <p:sldId id="11089944" r:id="rId14"/>
    <p:sldId id="11089946" r:id="rId15"/>
    <p:sldId id="11089947" r:id="rId16"/>
    <p:sldId id="11089945" r:id="rId17"/>
    <p:sldId id="11089948" r:id="rId18"/>
    <p:sldId id="11089949" r:id="rId19"/>
    <p:sldId id="11089936" r:id="rId20"/>
    <p:sldId id="11089937" r:id="rId21"/>
    <p:sldId id="11089938" r:id="rId22"/>
    <p:sldId id="11089939" r:id="rId23"/>
    <p:sldId id="11089998" r:id="rId24"/>
    <p:sldId id="11089999" r:id="rId25"/>
    <p:sldId id="11089989" r:id="rId26"/>
    <p:sldId id="3876" r:id="rId27"/>
    <p:sldId id="11089940" r:id="rId28"/>
    <p:sldId id="11089925" r:id="rId29"/>
    <p:sldId id="11089950" r:id="rId30"/>
    <p:sldId id="11089951" r:id="rId31"/>
    <p:sldId id="11089953" r:id="rId32"/>
    <p:sldId id="11089954" r:id="rId33"/>
    <p:sldId id="11089993" r:id="rId34"/>
    <p:sldId id="11089955" r:id="rId35"/>
    <p:sldId id="11089927" r:id="rId36"/>
    <p:sldId id="11089956" r:id="rId37"/>
    <p:sldId id="11089941" r:id="rId38"/>
    <p:sldId id="11089942" r:id="rId39"/>
    <p:sldId id="11089952" r:id="rId40"/>
    <p:sldId id="11090013" r:id="rId41"/>
    <p:sldId id="11089957" r:id="rId42"/>
    <p:sldId id="11089958" r:id="rId43"/>
    <p:sldId id="11089959" r:id="rId44"/>
    <p:sldId id="11089930" r:id="rId45"/>
    <p:sldId id="11089980" r:id="rId46"/>
    <p:sldId id="11089977" r:id="rId47"/>
    <p:sldId id="11089967" r:id="rId48"/>
    <p:sldId id="11089968" r:id="rId49"/>
    <p:sldId id="11089969" r:id="rId50"/>
    <p:sldId id="11089973" r:id="rId51"/>
    <p:sldId id="11089994" r:id="rId52"/>
    <p:sldId id="11089995" r:id="rId53"/>
    <p:sldId id="11090014" r:id="rId54"/>
    <p:sldId id="11089990" r:id="rId55"/>
    <p:sldId id="11090001" r:id="rId56"/>
    <p:sldId id="11090002" r:id="rId57"/>
    <p:sldId id="11090003" r:id="rId58"/>
    <p:sldId id="11090005" r:id="rId59"/>
    <p:sldId id="11090006" r:id="rId60"/>
    <p:sldId id="11090007" r:id="rId61"/>
    <p:sldId id="11090008" r:id="rId62"/>
    <p:sldId id="11090009" r:id="rId63"/>
    <p:sldId id="11090000" r:id="rId64"/>
    <p:sldId id="11089931" r:id="rId65"/>
    <p:sldId id="11089923" r:id="rId66"/>
    <p:sldId id="11089932" r:id="rId67"/>
    <p:sldId id="11090010" r:id="rId68"/>
    <p:sldId id="11089933" r:id="rId69"/>
    <p:sldId id="11089960" r:id="rId70"/>
    <p:sldId id="11089962" r:id="rId71"/>
    <p:sldId id="11089961" r:id="rId72"/>
    <p:sldId id="11089992" r:id="rId73"/>
    <p:sldId id="11089970" r:id="rId74"/>
    <p:sldId id="11089971" r:id="rId75"/>
    <p:sldId id="11089972" r:id="rId76"/>
    <p:sldId id="11089921" r:id="rId7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80"/>
    <p:restoredTop sz="94674"/>
  </p:normalViewPr>
  <p:slideViewPr>
    <p:cSldViewPr snapToGrid="0">
      <p:cViewPr varScale="1">
        <p:scale>
          <a:sx n="124" d="100"/>
          <a:sy n="124" d="100"/>
        </p:scale>
        <p:origin x="2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CE1724-306E-4FFB-9E55-62B58B98C9E2}" type="datetimeFigureOut">
              <a:rPr lang="zh-CN" altLang="en-US" smtClean="0"/>
              <a:t>2026/8/21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F61363-90DB-4B06-BA0B-CE7495AAC8AE}" type="slidenum">
              <a:rPr lang="zh-CN" altLang="en-US" smtClean="0"/>
              <a:t>‹#›</a:t>
            </a:fld>
            <a:endParaRPr lang="zh-CN" altLang="en-US"/>
          </a:p>
        </p:txBody>
      </p:sp>
    </p:spTree>
    <p:extLst>
      <p:ext uri="{BB962C8B-B14F-4D97-AF65-F5344CB8AC3E}">
        <p14:creationId xmlns:p14="http://schemas.microsoft.com/office/powerpoint/2010/main" val="1898536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C6E1E2-A9EB-44F5-83EB-74CFE0F0896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7DE6676-A628-4648-A7FA-BE7D7AEE98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D954CE3-5B1D-43C8-982A-47A328B19B62}"/>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F918F163-8FA2-484E-8DA4-EA32E8A512D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1272FEB-6216-4C5C-BCB5-35B96C1A14A4}"/>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3236753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1BD1F4-FEA7-48AD-843F-836C191CD1B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C4FEBBE-B479-4857-904D-61ACBF4781AA}"/>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E721A06-855C-46EF-A721-5EAC41107617}"/>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61A1DA16-CE70-4EAA-A753-CE096FD0D6D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B77ED0-DA0B-452D-A8F7-DAEE15620015}"/>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390585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1A3D8F-54E7-47AC-A6DB-9E271BDCDA4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EF1F16D-FC4E-48DF-90FE-7413FB15B74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B8564ED-3271-4E0B-BB4D-28D819DBA3F9}"/>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89DE88F7-0160-4415-B5BA-1D7E4B7408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709A0EF-9604-4B8C-B401-EF4295576413}"/>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18822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一">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25" y="0"/>
            <a:ext cx="1100138" cy="792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接箭头连接符 79"/>
          <p:cNvCxnSpPr>
            <a:cxnSpLocks/>
          </p:cNvCxnSpPr>
          <p:nvPr userDrawn="1"/>
        </p:nvCxnSpPr>
        <p:spPr bwMode="auto">
          <a:xfrm>
            <a:off x="936625" y="958850"/>
            <a:ext cx="11207750" cy="0"/>
          </a:xfrm>
          <a:prstGeom prst="straightConnector1">
            <a:avLst/>
          </a:prstGeom>
          <a:ln w="19050">
            <a:solidFill>
              <a:schemeClr val="accen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直接箭头连接符 79"/>
          <p:cNvCxnSpPr/>
          <p:nvPr userDrawn="1"/>
        </p:nvCxnSpPr>
        <p:spPr bwMode="auto">
          <a:xfrm>
            <a:off x="0" y="958850"/>
            <a:ext cx="266700" cy="0"/>
          </a:xfrm>
          <a:prstGeom prst="straightConnector1">
            <a:avLst/>
          </a:prstGeom>
          <a:ln w="19050">
            <a:solidFill>
              <a:schemeClr val="dk2"/>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l="9213" r="3192" b="30826"/>
          <a:stretch>
            <a:fillRect/>
          </a:stretch>
        </p:blipFill>
        <p:spPr bwMode="auto">
          <a:xfrm>
            <a:off x="47625" y="44624"/>
            <a:ext cx="128270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组合 1">
            <a:extLst>
              <a:ext uri="{FF2B5EF4-FFF2-40B4-BE49-F238E27FC236}">
                <a16:creationId xmlns:a16="http://schemas.microsoft.com/office/drawing/2014/main" id="{FC041335-1477-4DF7-B9BE-8A614B350A01}"/>
              </a:ext>
            </a:extLst>
          </p:cNvPr>
          <p:cNvGrpSpPr/>
          <p:nvPr userDrawn="1"/>
        </p:nvGrpSpPr>
        <p:grpSpPr>
          <a:xfrm>
            <a:off x="-9525" y="5419725"/>
            <a:ext cx="12211050" cy="1438275"/>
            <a:chOff x="1" y="8615"/>
            <a:chExt cx="19229" cy="2265"/>
          </a:xfrm>
        </p:grpSpPr>
        <p:pic>
          <p:nvPicPr>
            <p:cNvPr id="9" name="图片 2">
              <a:extLst>
                <a:ext uri="{FF2B5EF4-FFF2-40B4-BE49-F238E27FC236}">
                  <a16:creationId xmlns:a16="http://schemas.microsoft.com/office/drawing/2014/main" id="{A1BAB37E-88D6-4E71-8500-F14A885EB083}"/>
                </a:ext>
              </a:extLst>
            </p:cNvPr>
            <p:cNvPicPr>
              <a:picLocks noChangeAspect="1"/>
            </p:cNvPicPr>
            <p:nvPr/>
          </p:nvPicPr>
          <p:blipFill>
            <a:blip r:embed="rId4"/>
            <a:srcRect l="11444"/>
            <a:stretch>
              <a:fillRect/>
            </a:stretch>
          </p:blipFill>
          <p:spPr>
            <a:xfrm>
              <a:off x="1" y="8760"/>
              <a:ext cx="17703" cy="2121"/>
            </a:xfrm>
            <a:prstGeom prst="rect">
              <a:avLst/>
            </a:prstGeom>
            <a:noFill/>
            <a:ln w="9525">
              <a:noFill/>
            </a:ln>
          </p:spPr>
        </p:pic>
        <p:pic>
          <p:nvPicPr>
            <p:cNvPr id="10" name="图片 2">
              <a:extLst>
                <a:ext uri="{FF2B5EF4-FFF2-40B4-BE49-F238E27FC236}">
                  <a16:creationId xmlns:a16="http://schemas.microsoft.com/office/drawing/2014/main" id="{2A6E5534-8A85-48EC-8246-1F11C48C9B4A}"/>
                </a:ext>
              </a:extLst>
            </p:cNvPr>
            <p:cNvPicPr>
              <a:picLocks noChangeAspect="1"/>
            </p:cNvPicPr>
            <p:nvPr/>
          </p:nvPicPr>
          <p:blipFill>
            <a:blip r:embed="rId4"/>
            <a:srcRect l="999" r="88356"/>
            <a:stretch>
              <a:fillRect/>
            </a:stretch>
          </p:blipFill>
          <p:spPr>
            <a:xfrm>
              <a:off x="17102" y="8615"/>
              <a:ext cx="2128" cy="2256"/>
            </a:xfrm>
            <a:prstGeom prst="rect">
              <a:avLst/>
            </a:prstGeom>
            <a:noFill/>
            <a:ln w="9525">
              <a:noFill/>
            </a:ln>
          </p:spPr>
        </p:pic>
      </p:grpSp>
    </p:spTree>
    <p:extLst>
      <p:ext uri="{BB962C8B-B14F-4D97-AF65-F5344CB8AC3E}">
        <p14:creationId xmlns:p14="http://schemas.microsoft.com/office/powerpoint/2010/main" val="1227773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376578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2336921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3702375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2268861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2521920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3503442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5690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E32339-7BF5-4C31-8A0C-D565AF30E55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731A02-16BE-46F7-AEF7-61475DBCF69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F61C36-9405-44E1-97C1-65712B58E807}"/>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00BFA39A-A42D-4070-945B-B9181069CAA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2418874-67CA-4EC0-86D3-FD1CE1D17282}"/>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343003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2390417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1158898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33944680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1034221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一">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47625" y="0"/>
            <a:ext cx="1100138" cy="792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接箭头连接符 79"/>
          <p:cNvCxnSpPr/>
          <p:nvPr userDrawn="1"/>
        </p:nvCxnSpPr>
        <p:spPr bwMode="auto">
          <a:xfrm>
            <a:off x="936625" y="958850"/>
            <a:ext cx="11280775" cy="0"/>
          </a:xfrm>
          <a:prstGeom prst="straightConnector1">
            <a:avLst/>
          </a:prstGeom>
          <a:ln w="19050">
            <a:solidFill>
              <a:srgbClr val="003BB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直接箭头连接符 79"/>
          <p:cNvCxnSpPr/>
          <p:nvPr userDrawn="1"/>
        </p:nvCxnSpPr>
        <p:spPr bwMode="auto">
          <a:xfrm>
            <a:off x="0" y="958850"/>
            <a:ext cx="266700" cy="0"/>
          </a:xfrm>
          <a:prstGeom prst="straightConnector1">
            <a:avLst/>
          </a:prstGeom>
          <a:ln w="19050">
            <a:solidFill>
              <a:srgbClr val="003BB0"/>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 name="Picture 2"/>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47625" y="44624"/>
            <a:ext cx="128270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图片 6"/>
          <p:cNvPicPr>
            <a:picLocks noChangeAspect="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1416050" y="0"/>
            <a:ext cx="1077595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805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页">
    <p:bg>
      <p:bgPr>
        <a:solidFill>
          <a:schemeClr val="bg1"/>
        </a:solidFill>
        <a:effectLst/>
      </p:bgPr>
    </p:bg>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71450" y="44450"/>
            <a:ext cx="1100138" cy="792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接箭头连接符 79"/>
          <p:cNvCxnSpPr/>
          <p:nvPr userDrawn="1"/>
        </p:nvCxnSpPr>
        <p:spPr bwMode="auto">
          <a:xfrm>
            <a:off x="936625" y="958850"/>
            <a:ext cx="11280775" cy="0"/>
          </a:xfrm>
          <a:prstGeom prst="straightConnector1">
            <a:avLst/>
          </a:prstGeom>
          <a:ln w="19050">
            <a:solidFill>
              <a:srgbClr val="003BB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直接箭头连接符 79"/>
          <p:cNvCxnSpPr/>
          <p:nvPr userDrawn="1"/>
        </p:nvCxnSpPr>
        <p:spPr bwMode="auto">
          <a:xfrm>
            <a:off x="0" y="958850"/>
            <a:ext cx="266700" cy="0"/>
          </a:xfrm>
          <a:prstGeom prst="straightConnector1">
            <a:avLst/>
          </a:prstGeom>
          <a:ln w="19050">
            <a:solidFill>
              <a:srgbClr val="003BB0"/>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 name="Picture 2"/>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33350" y="31750"/>
            <a:ext cx="128270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图片 6"/>
          <p:cNvPicPr>
            <a:picLocks noChangeAspect="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1416050" y="-26988"/>
            <a:ext cx="10775950" cy="2873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60129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07A798-324D-4694-ADD4-71BAA83C18B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03A7A4A-FDB6-4376-8E44-B57A9D10E7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E0D69D3-564D-4210-BBB1-9E82BF8A9377}"/>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2F04F07B-616E-4564-B095-FB36E7DA72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126EF16-B1D5-4322-9EA4-2F845E0EF34A}"/>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97338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3B7466-8579-4CE2-9D93-52C636D9544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2F8C5D1-96A6-4E9D-B632-F5647E0F733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5BF1736-0AA6-42E7-8E55-04F07173829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021CB49-A3D9-4611-B7A1-1E6C69C7F789}"/>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6B1B2475-3631-47E0-8629-15682E8759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B6EA486-5795-4BC6-A6EE-320B1D962170}"/>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496029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486732-F7C9-4341-85B3-5B6CDBE3B42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042C730-7135-411B-A16A-51EBB7B355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FD11E73-31DD-4625-96A9-288CBCE813A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A8B597D-D28F-48F8-B7B3-D896A149F7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A947472-C441-41F5-8BB6-FF408486096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9C528A1-84BD-4C9D-9BC0-095BF81B3F5D}"/>
              </a:ext>
            </a:extLst>
          </p:cNvPr>
          <p:cNvSpPr>
            <a:spLocks noGrp="1"/>
          </p:cNvSpPr>
          <p:nvPr>
            <p:ph type="dt" sz="half" idx="10"/>
          </p:nvPr>
        </p:nvSpPr>
        <p:spPr/>
        <p:txBody>
          <a:bodyPr/>
          <a:lstStyle/>
          <a:p>
            <a:endParaRPr lang="zh-CN" altLang="en-US"/>
          </a:p>
        </p:txBody>
      </p:sp>
      <p:sp>
        <p:nvSpPr>
          <p:cNvPr id="8" name="页脚占位符 7">
            <a:extLst>
              <a:ext uri="{FF2B5EF4-FFF2-40B4-BE49-F238E27FC236}">
                <a16:creationId xmlns:a16="http://schemas.microsoft.com/office/drawing/2014/main" id="{2BF29912-CF5E-4E3D-8984-79CEE1DA843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32357D7-F0A5-4C13-B46A-01B2EFFF1B9E}"/>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323285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63B70A-71AE-4197-A7D2-41792E63337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DF3CAA8-CC8A-493A-881F-6AA545D76493}"/>
              </a:ext>
            </a:extLst>
          </p:cNvPr>
          <p:cNvSpPr>
            <a:spLocks noGrp="1"/>
          </p:cNvSpPr>
          <p:nvPr>
            <p:ph type="dt" sz="half" idx="10"/>
          </p:nvPr>
        </p:nvSpPr>
        <p:spPr/>
        <p:txBody>
          <a:bodyPr/>
          <a:lstStyle/>
          <a:p>
            <a:endParaRPr lang="zh-CN" altLang="en-US"/>
          </a:p>
        </p:txBody>
      </p:sp>
      <p:sp>
        <p:nvSpPr>
          <p:cNvPr id="4" name="页脚占位符 3">
            <a:extLst>
              <a:ext uri="{FF2B5EF4-FFF2-40B4-BE49-F238E27FC236}">
                <a16:creationId xmlns:a16="http://schemas.microsoft.com/office/drawing/2014/main" id="{5A5FEB48-F56D-46E5-AAF7-1FCEF486F3C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B78941C-4A84-4694-99B6-CC9A49C35C4B}"/>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405682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D396CD8-1F60-4422-9B30-6762CC6B96E0}"/>
              </a:ext>
            </a:extLst>
          </p:cNvPr>
          <p:cNvSpPr>
            <a:spLocks noGrp="1"/>
          </p:cNvSpPr>
          <p:nvPr>
            <p:ph type="dt" sz="half" idx="10"/>
          </p:nvPr>
        </p:nvSpPr>
        <p:spPr/>
        <p:txBody>
          <a:bodyPr/>
          <a:lstStyle/>
          <a:p>
            <a:endParaRPr lang="zh-CN" altLang="en-US"/>
          </a:p>
        </p:txBody>
      </p:sp>
      <p:sp>
        <p:nvSpPr>
          <p:cNvPr id="3" name="页脚占位符 2">
            <a:extLst>
              <a:ext uri="{FF2B5EF4-FFF2-40B4-BE49-F238E27FC236}">
                <a16:creationId xmlns:a16="http://schemas.microsoft.com/office/drawing/2014/main" id="{B1946AD3-908F-44A1-BD28-308BFAA2E2F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FD76B75-B2FA-48CC-978C-507E943315C0}"/>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90338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34E1B-CBDD-4741-BC5B-E05B64611A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9007B91-FFB0-4A9E-A288-01A26EA105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49C095F-C5FB-45DE-B855-B8D8FFE2F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4855376-C26C-4FF2-B858-7625141F3357}"/>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8D73F2AB-D21A-473D-9A22-66A728C480C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1939177-F0DD-49D9-9827-1218377B0550}"/>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2224018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464B96-E98D-436E-9977-F347C3D6FA0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795FF1A-C486-4995-BD54-78E43A60EC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CB75351-7A40-4B57-BC91-53777D1260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2A386F2-B4AB-4897-A291-53DF2941CE3A}"/>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77E18CD2-85FC-4B55-8218-7AC64C47BCF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C90C712-67C1-4D95-9607-766488D4AB78}"/>
              </a:ext>
            </a:extLst>
          </p:cNvPr>
          <p:cNvSpPr>
            <a:spLocks noGrp="1"/>
          </p:cNvSpPr>
          <p:nvPr>
            <p:ph type="sldNum" sz="quarter" idx="12"/>
          </p:nvPr>
        </p:nvSpPr>
        <p:spPr/>
        <p:txBody>
          <a:body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400197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CD56D6E-CBF1-4E71-A0EB-C0777B8782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4DCC36E-5E32-48BA-B79F-76D7386199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C8E7F83-A885-4D56-9846-91289346C3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a:extLst>
              <a:ext uri="{FF2B5EF4-FFF2-40B4-BE49-F238E27FC236}">
                <a16:creationId xmlns:a16="http://schemas.microsoft.com/office/drawing/2014/main" id="{0771F36B-1B4F-49EA-AD67-2A92F06F1B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0231EAD-D5D9-4FC0-A63E-8F0EE92178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6FC3F6-2A8B-436A-BADD-A792FDF4718E}" type="slidenum">
              <a:rPr lang="zh-CN" altLang="en-US" smtClean="0"/>
              <a:t>‹#›</a:t>
            </a:fld>
            <a:endParaRPr lang="zh-CN" altLang="en-US"/>
          </a:p>
        </p:txBody>
      </p:sp>
    </p:spTree>
    <p:extLst>
      <p:ext uri="{BB962C8B-B14F-4D97-AF65-F5344CB8AC3E}">
        <p14:creationId xmlns:p14="http://schemas.microsoft.com/office/powerpoint/2010/main" val="3809509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550AB3-04BB-4150-8CBD-84B1E7DD1731}" type="slidenum">
              <a:rPr lang="zh-CN" altLang="en-US" smtClean="0"/>
              <a:t>‹#›</a:t>
            </a:fld>
            <a:endParaRPr lang="zh-CN" altLang="en-US"/>
          </a:p>
        </p:txBody>
      </p:sp>
    </p:spTree>
    <p:extLst>
      <p:ext uri="{BB962C8B-B14F-4D97-AF65-F5344CB8AC3E}">
        <p14:creationId xmlns:p14="http://schemas.microsoft.com/office/powerpoint/2010/main" val="244547986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0.png"/><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350.png"/></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500.png"/><Relationship Id="rId1" Type="http://schemas.openxmlformats.org/officeDocument/2006/relationships/slideLayout" Target="../slideLayouts/slideLayout12.xml"/><Relationship Id="rId5" Type="http://schemas.openxmlformats.org/officeDocument/2006/relationships/image" Target="../media/image530.png"/><Relationship Id="rId4" Type="http://schemas.openxmlformats.org/officeDocument/2006/relationships/image" Target="../media/image520.png"/></Relationships>
</file>

<file path=ppt/slides/_rels/slide27.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540.png"/><Relationship Id="rId1" Type="http://schemas.openxmlformats.org/officeDocument/2006/relationships/slideLayout" Target="../slideLayouts/slideLayout12.xml"/><Relationship Id="rId4" Type="http://schemas.openxmlformats.org/officeDocument/2006/relationships/image" Target="../media/image560.png"/></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58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590.png"/><Relationship Id="rId1" Type="http://schemas.openxmlformats.org/officeDocument/2006/relationships/slideLayout" Target="../slideLayouts/slideLayout12.xml"/><Relationship Id="rId5" Type="http://schemas.openxmlformats.org/officeDocument/2006/relationships/image" Target="../media/image620.png"/><Relationship Id="rId4" Type="http://schemas.openxmlformats.org/officeDocument/2006/relationships/image" Target="../media/image610.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0.png"/><Relationship Id="rId1" Type="http://schemas.openxmlformats.org/officeDocument/2006/relationships/slideLayout" Target="../slideLayouts/slideLayout1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 Id="rId5" Type="http://schemas.openxmlformats.org/officeDocument/2006/relationships/image" Target="../media/image71.png"/><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1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9.png"/></Relationships>
</file>

<file path=ppt/slides/_rels/slide3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image" Target="../media/image16.jp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png"/><Relationship Id="rId9" Type="http://schemas.openxmlformats.org/officeDocument/2006/relationships/image" Target="../media/image23.jpeg"/></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0.png"/><Relationship Id="rId7" Type="http://schemas.openxmlformats.org/officeDocument/2006/relationships/image" Target="../media/image108.png"/><Relationship Id="rId2" Type="http://schemas.openxmlformats.org/officeDocument/2006/relationships/image" Target="../media/image1030.png"/><Relationship Id="rId1" Type="http://schemas.openxmlformats.org/officeDocument/2006/relationships/slideLayout" Target="../slideLayouts/slideLayout1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2.xml"/><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png"/><Relationship Id="rId1" Type="http://schemas.openxmlformats.org/officeDocument/2006/relationships/slideLayout" Target="../slideLayouts/slideLayout1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4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2.xml"/><Relationship Id="rId4" Type="http://schemas.openxmlformats.org/officeDocument/2006/relationships/image" Target="../media/image122.png"/></Relationships>
</file>

<file path=ppt/slides/_rels/slide45.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2.xml"/><Relationship Id="rId4" Type="http://schemas.openxmlformats.org/officeDocument/2006/relationships/image" Target="../media/image152.png"/></Relationships>
</file>

<file path=ppt/slides/_rels/slide4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2.xml"/><Relationship Id="rId4" Type="http://schemas.openxmlformats.org/officeDocument/2006/relationships/image" Target="../media/image128.png"/></Relationships>
</file>

<file path=ppt/slides/_rels/slide48.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image" Target="../media/image133.png"/><Relationship Id="rId1" Type="http://schemas.openxmlformats.org/officeDocument/2006/relationships/slideLayout" Target="../slideLayouts/slideLayout12.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png"/></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12.xml"/><Relationship Id="rId5" Type="http://schemas.openxmlformats.org/officeDocument/2006/relationships/image" Target="../media/image1350.png"/><Relationship Id="rId4" Type="http://schemas.openxmlformats.org/officeDocument/2006/relationships/image" Target="../media/image145.png"/></Relationships>
</file>

<file path=ppt/slides/_rels/slide5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png"/><Relationship Id="rId1" Type="http://schemas.openxmlformats.org/officeDocument/2006/relationships/slideLayout" Target="../slideLayouts/slideLayout1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5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12.xml"/><Relationship Id="rId4" Type="http://schemas.openxmlformats.org/officeDocument/2006/relationships/image" Target="../media/image156.png"/></Relationships>
</file>

<file path=ppt/slides/_rels/slide5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12.xml"/><Relationship Id="rId5" Type="http://schemas.openxmlformats.org/officeDocument/2006/relationships/image" Target="../media/image155.png"/><Relationship Id="rId4" Type="http://schemas.openxmlformats.org/officeDocument/2006/relationships/image" Target="../media/image1480.png"/></Relationships>
</file>

<file path=ppt/slides/_rels/slide58.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image" Target="../media/image159.png"/><Relationship Id="rId1" Type="http://schemas.openxmlformats.org/officeDocument/2006/relationships/slideLayout" Target="../slideLayouts/slideLayout12.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59.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12.xml"/><Relationship Id="rId5" Type="http://schemas.openxmlformats.org/officeDocument/2006/relationships/image" Target="../media/image148.png"/><Relationship Id="rId4" Type="http://schemas.openxmlformats.org/officeDocument/2006/relationships/image" Target="../media/image169.png"/></Relationships>
</file>

<file path=ppt/slides/_rels/slide61.xml.rels><?xml version="1.0" encoding="UTF-8" standalone="yes"?>
<Relationships xmlns="http://schemas.openxmlformats.org/package/2006/relationships"><Relationship Id="rId3" Type="http://schemas.openxmlformats.org/officeDocument/2006/relationships/image" Target="../media/image1630.png"/><Relationship Id="rId2" Type="http://schemas.openxmlformats.org/officeDocument/2006/relationships/image" Target="../media/image170.png"/><Relationship Id="rId1" Type="http://schemas.openxmlformats.org/officeDocument/2006/relationships/slideLayout" Target="../slideLayouts/slideLayout12.xml"/><Relationship Id="rId5" Type="http://schemas.openxmlformats.org/officeDocument/2006/relationships/image" Target="../media/image1650.png"/><Relationship Id="rId4" Type="http://schemas.openxmlformats.org/officeDocument/2006/relationships/image" Target="../media/image171.png"/></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690.png"/><Relationship Id="rId2" Type="http://schemas.openxmlformats.org/officeDocument/2006/relationships/image" Target="../media/image174.png"/><Relationship Id="rId1" Type="http://schemas.openxmlformats.org/officeDocument/2006/relationships/slideLayout" Target="../slideLayouts/slideLayout12.xml"/><Relationship Id="rId5" Type="http://schemas.openxmlformats.org/officeDocument/2006/relationships/image" Target="../media/image175.png"/><Relationship Id="rId4" Type="http://schemas.openxmlformats.org/officeDocument/2006/relationships/image" Target="../media/image170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12.xml"/><Relationship Id="rId4" Type="http://schemas.openxmlformats.org/officeDocument/2006/relationships/image" Target="../media/image17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5.png"/><Relationship Id="rId4" Type="http://schemas.openxmlformats.org/officeDocument/2006/relationships/image" Target="../media/image184.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emf"/><Relationship Id="rId2" Type="http://schemas.openxmlformats.org/officeDocument/2006/relationships/image" Target="../media/image34.jpeg"/><Relationship Id="rId1" Type="http://schemas.openxmlformats.org/officeDocument/2006/relationships/slideLayout" Target="../slideLayouts/slideLayout12.xml"/><Relationship Id="rId6" Type="http://schemas.openxmlformats.org/officeDocument/2006/relationships/image" Target="../media/image38.emf"/><Relationship Id="rId5" Type="http://schemas.openxmlformats.org/officeDocument/2006/relationships/image" Target="../media/image37.jpe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p:cNvPicPr>
            <a:picLocks noChangeAspect="1" noChangeArrowheads="1"/>
          </p:cNvPicPr>
          <p:nvPr/>
        </p:nvPicPr>
        <p:blipFill>
          <a:blip r:embed="rId2">
            <a:extLst>
              <a:ext uri="{28A0092B-C50C-407E-A947-70E740481C1C}">
                <a14:useLocalDpi xmlns:a14="http://schemas.microsoft.com/office/drawing/2010/main" val="0"/>
              </a:ext>
            </a:extLst>
          </a:blip>
          <a:srcRect l="-2" r="-565"/>
          <a:stretch>
            <a:fillRect/>
          </a:stretch>
        </p:blipFill>
        <p:spPr bwMode="auto">
          <a:xfrm>
            <a:off x="346396" y="337897"/>
            <a:ext cx="4462889" cy="1028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 name="矩形 71"/>
          <p:cNvSpPr/>
          <p:nvPr/>
        </p:nvSpPr>
        <p:spPr>
          <a:xfrm>
            <a:off x="3357134" y="1801401"/>
            <a:ext cx="8852107" cy="361247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050" name="Picture 2" descr="C:\Users\lenovo\Pictures\微信图片_20190629191423.jpg"/>
          <p:cNvPicPr>
            <a:picLocks noChangeAspect="1" noChangeArrowheads="1"/>
          </p:cNvPicPr>
          <p:nvPr/>
        </p:nvPicPr>
        <p:blipFill rotWithShape="1">
          <a:blip r:embed="rId3"/>
          <a:srcRect l="28293" t="11797" r="37172" b="21515"/>
          <a:stretch>
            <a:fillRect/>
          </a:stretch>
        </p:blipFill>
        <p:spPr bwMode="auto">
          <a:xfrm>
            <a:off x="-2561" y="1801400"/>
            <a:ext cx="3309917" cy="3612470"/>
          </a:xfrm>
          <a:prstGeom prst="rect">
            <a:avLst/>
          </a:prstGeom>
          <a:ln>
            <a:noFill/>
          </a:ln>
          <a:effectLst/>
        </p:spPr>
      </p:pic>
      <p:sp>
        <p:nvSpPr>
          <p:cNvPr id="9" name="文本框 8"/>
          <p:cNvSpPr txBox="1"/>
          <p:nvPr/>
        </p:nvSpPr>
        <p:spPr>
          <a:xfrm>
            <a:off x="3575719" y="4603835"/>
            <a:ext cx="8424937" cy="553357"/>
          </a:xfrm>
          <a:prstGeom prst="rect">
            <a:avLst/>
          </a:prstGeom>
          <a:noFill/>
          <a:effectLst>
            <a:outerShdw blurRad="76200" dist="12700" dir="8100000" sy="-23000" kx="800400" algn="br" rotWithShape="0">
              <a:prstClr val="black">
                <a:alpha val="20000"/>
              </a:prstClr>
            </a:outerShdw>
          </a:effectLst>
        </p:spPr>
        <p:txBody>
          <a:bodyPr wrap="square">
            <a:spAutoFit/>
          </a:bodyPr>
          <a:lstStyle/>
          <a:p>
            <a:pPr marL="0" marR="0" lvl="0" indent="0" algn="r" defTabSz="914400" rtl="0" eaLnBrk="1" fontAlgn="auto" latinLnBrk="0" hangingPunct="1">
              <a:lnSpc>
                <a:spcPct val="140000"/>
              </a:lnSpc>
              <a:spcBef>
                <a:spcPts val="0"/>
              </a:spcBef>
              <a:spcAft>
                <a:spcPts val="0"/>
              </a:spcAft>
              <a:buClrTx/>
              <a:buSzTx/>
              <a:buFontTx/>
              <a:buNone/>
              <a:tabLst/>
              <a:defRPr/>
            </a:pPr>
            <a:r>
              <a:rPr kumimoji="0" lang="en-US" altLang="zh-CN" sz="2400" b="1" i="0" u="none" strike="noStrike" kern="1200" cap="none" spc="20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rPr>
              <a:t>—— </a:t>
            </a:r>
            <a:r>
              <a:rPr lang="en-US" altLang="zh-CN" sz="2400" b="1" spc="2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SKA</a:t>
            </a:r>
            <a:r>
              <a:rPr lang="zh-CN" altLang="en-US" sz="2400" b="1" spc="2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暑期学校</a:t>
            </a:r>
            <a:endParaRPr kumimoji="0" lang="en-US" altLang="zh-CN" sz="2400" b="1" i="0" u="none" strike="noStrike" kern="1200" cap="none" spc="20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endParaRPr>
          </a:p>
        </p:txBody>
      </p:sp>
      <p:sp>
        <p:nvSpPr>
          <p:cNvPr id="5" name="TextBox 27">
            <a:extLst>
              <a:ext uri="{FF2B5EF4-FFF2-40B4-BE49-F238E27FC236}">
                <a16:creationId xmlns:a16="http://schemas.microsoft.com/office/drawing/2014/main" id="{5C7F93F5-A293-AD6F-9FD0-EC087831B045}"/>
              </a:ext>
            </a:extLst>
          </p:cNvPr>
          <p:cNvSpPr txBox="1"/>
          <p:nvPr/>
        </p:nvSpPr>
        <p:spPr>
          <a:xfrm>
            <a:off x="3525652" y="1927022"/>
            <a:ext cx="8666348" cy="3407984"/>
          </a:xfrm>
          <a:prstGeom prst="rect">
            <a:avLst/>
          </a:prstGeom>
          <a:noFill/>
          <a:effectLst>
            <a:outerShdw blurRad="50800" dist="38100" algn="l" rotWithShape="0">
              <a:prstClr val="black">
                <a:alpha val="40000"/>
              </a:prstClr>
            </a:outerShdw>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CN" sz="4800" b="1" spc="3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4800" b="1" spc="3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射电干涉阵列数据质量控制、</a:t>
            </a:r>
            <a:r>
              <a:rPr lang="en-US" altLang="zh-CN" sz="4800" b="1" spc="3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Flagging </a:t>
            </a:r>
            <a:r>
              <a:rPr lang="zh-CN" altLang="en-US" sz="4800" b="1" spc="3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与定标</a:t>
            </a:r>
            <a:endParaRPr lang="en-US" sz="3600" b="1" spc="3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5400" b="1" i="0" u="none" strike="noStrike" kern="1200" cap="none" spc="30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endParaRPr>
          </a:p>
        </p:txBody>
      </p:sp>
      <p:pic>
        <p:nvPicPr>
          <p:cNvPr id="10" name="图片 10">
            <a:extLst>
              <a:ext uri="{FF2B5EF4-FFF2-40B4-BE49-F238E27FC236}">
                <a16:creationId xmlns:a16="http://schemas.microsoft.com/office/drawing/2014/main" id="{1B0C188F-745A-4FA2-8B6E-B053B5B599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9852" y="1"/>
            <a:ext cx="9388943" cy="201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43ABD4A-07F9-4AF8-AD75-D2C4D9BE39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607"/>
          <a:stretch>
            <a:fillRect/>
          </a:stretch>
        </p:blipFill>
        <p:spPr bwMode="auto">
          <a:xfrm>
            <a:off x="4449763" y="6342063"/>
            <a:ext cx="7742237" cy="512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矩形 11">
            <a:extLst>
              <a:ext uri="{FF2B5EF4-FFF2-40B4-BE49-F238E27FC236}">
                <a16:creationId xmlns:a16="http://schemas.microsoft.com/office/drawing/2014/main" id="{DF2253B9-3219-4389-982E-CF51B1F1903F}"/>
              </a:ext>
            </a:extLst>
          </p:cNvPr>
          <p:cNvSpPr/>
          <p:nvPr/>
        </p:nvSpPr>
        <p:spPr>
          <a:xfrm>
            <a:off x="9088582" y="5670550"/>
            <a:ext cx="2497626" cy="46166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accent3"/>
          </a:fontRef>
        </p:style>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300" normalizeH="0" baseline="0" noProof="0" dirty="0">
                <a:ln>
                  <a:noFill/>
                </a:ln>
                <a:solidFill>
                  <a:srgbClr val="0060A8"/>
                </a:solidFill>
                <a:effectLst/>
                <a:uLnTx/>
                <a:uFillTx/>
                <a:latin typeface="方正小标宋简体" panose="03000509000000000000" pitchFamily="65" charset="-122"/>
                <a:ea typeface="方正小标宋简体" panose="03000509000000000000" pitchFamily="65" charset="-122"/>
                <a:cs typeface="+mn-cs"/>
              </a:rPr>
              <a:t>2026</a:t>
            </a:r>
            <a:r>
              <a:rPr kumimoji="0" lang="zh-CN" altLang="en-US" sz="2800" b="1" i="0" u="none" strike="noStrike" kern="1200" cap="none" spc="300" normalizeH="0" baseline="0" noProof="0" dirty="0">
                <a:ln>
                  <a:noFill/>
                </a:ln>
                <a:solidFill>
                  <a:srgbClr val="0060A8"/>
                </a:solidFill>
                <a:effectLst/>
                <a:uLnTx/>
                <a:uFillTx/>
                <a:latin typeface="方正小标宋简体" panose="03000509000000000000" pitchFamily="65" charset="-122"/>
                <a:ea typeface="方正小标宋简体" panose="03000509000000000000" pitchFamily="65" charset="-122"/>
                <a:cs typeface="+mn-cs"/>
              </a:rPr>
              <a:t>年</a:t>
            </a:r>
            <a:r>
              <a:rPr kumimoji="0" lang="en-US" altLang="zh-CN" sz="2800" b="1" i="0" u="none" strike="noStrike" kern="1200" cap="none" spc="300" normalizeH="0" baseline="0" noProof="0" dirty="0">
                <a:ln>
                  <a:noFill/>
                </a:ln>
                <a:solidFill>
                  <a:srgbClr val="0060A8"/>
                </a:solidFill>
                <a:effectLst/>
                <a:uLnTx/>
                <a:uFillTx/>
                <a:latin typeface="方正小标宋简体" panose="03000509000000000000" pitchFamily="65" charset="-122"/>
                <a:ea typeface="方正小标宋简体" panose="03000509000000000000" pitchFamily="65" charset="-122"/>
                <a:cs typeface="+mn-cs"/>
              </a:rPr>
              <a:t>8</a:t>
            </a:r>
            <a:r>
              <a:rPr kumimoji="0" lang="zh-CN" altLang="en-US" sz="2800" b="1" i="0" u="none" strike="noStrike" kern="1200" cap="none" spc="300" normalizeH="0" baseline="0" noProof="0" dirty="0">
                <a:ln>
                  <a:noFill/>
                </a:ln>
                <a:solidFill>
                  <a:srgbClr val="0060A8"/>
                </a:solidFill>
                <a:effectLst/>
                <a:uLnTx/>
                <a:uFillTx/>
                <a:latin typeface="方正小标宋简体" panose="03000509000000000000" pitchFamily="65" charset="-122"/>
                <a:ea typeface="方正小标宋简体" panose="03000509000000000000" pitchFamily="65" charset="-122"/>
                <a:cs typeface="+mn-cs"/>
              </a:rPr>
              <a:t>月</a:t>
            </a:r>
          </a:p>
        </p:txBody>
      </p:sp>
      <p:sp>
        <p:nvSpPr>
          <p:cNvPr id="2" name="TextBox 1">
            <a:extLst>
              <a:ext uri="{FF2B5EF4-FFF2-40B4-BE49-F238E27FC236}">
                <a16:creationId xmlns:a16="http://schemas.microsoft.com/office/drawing/2014/main" id="{F1CC27E2-CFC7-8605-0360-0D218F384C8A}"/>
              </a:ext>
            </a:extLst>
          </p:cNvPr>
          <p:cNvSpPr txBox="1"/>
          <p:nvPr/>
        </p:nvSpPr>
        <p:spPr>
          <a:xfrm>
            <a:off x="4469258" y="5539492"/>
            <a:ext cx="4397340" cy="738664"/>
          </a:xfrm>
          <a:prstGeom prst="rect">
            <a:avLst/>
          </a:prstGeom>
          <a:noFill/>
        </p:spPr>
        <p:txBody>
          <a:bodyPr wrap="square" rtlCol="0">
            <a:spAutoFit/>
          </a:bodyPr>
          <a:lstStyle/>
          <a:p>
            <a:pPr algn="ctr"/>
            <a:r>
              <a:rPr lang="en-CN" sz="2400" dirty="0"/>
              <a:t>左世凡</a:t>
            </a:r>
          </a:p>
          <a:p>
            <a:pPr algn="ctr"/>
            <a:r>
              <a:rPr lang="en-CN" dirty="0"/>
              <a:t>sfzuo@bao.ac.cn</a:t>
            </a:r>
          </a:p>
        </p:txBody>
      </p:sp>
      <p:sp>
        <p:nvSpPr>
          <p:cNvPr id="3" name="Slide Number Placeholder 2">
            <a:extLst>
              <a:ext uri="{FF2B5EF4-FFF2-40B4-BE49-F238E27FC236}">
                <a16:creationId xmlns:a16="http://schemas.microsoft.com/office/drawing/2014/main" id="{5066FE60-DF2D-083C-0F2D-EAFE82BD7A42}"/>
              </a:ext>
            </a:extLst>
          </p:cNvPr>
          <p:cNvSpPr>
            <a:spLocks noGrp="1"/>
          </p:cNvSpPr>
          <p:nvPr>
            <p:ph type="sldNum" sz="quarter" idx="12"/>
          </p:nvPr>
        </p:nvSpPr>
        <p:spPr/>
        <p:txBody>
          <a:bodyPr/>
          <a:lstStyle/>
          <a:p>
            <a:fld id="{146FC3F6-2A8B-436A-BADD-A792FDF4718E}" type="slidenum">
              <a:rPr lang="zh-CN" altLang="en-US" smtClean="0"/>
              <a:t>1</a:t>
            </a:fld>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FB2D310-A699-8B5C-5BA1-00453A40836C}"/>
              </a:ext>
            </a:extLst>
          </p:cNvPr>
          <p:cNvPicPr>
            <a:picLocks noChangeAspect="1"/>
          </p:cNvPicPr>
          <p:nvPr/>
        </p:nvPicPr>
        <p:blipFill>
          <a:blip r:embed="rId2"/>
          <a:stretch>
            <a:fillRect/>
          </a:stretch>
        </p:blipFill>
        <p:spPr>
          <a:xfrm>
            <a:off x="938801" y="2091166"/>
            <a:ext cx="5157199" cy="3699257"/>
          </a:xfrm>
          <a:prstGeom prst="rect">
            <a:avLst/>
          </a:prstGeom>
        </p:spPr>
      </p:pic>
      <p:sp>
        <p:nvSpPr>
          <p:cNvPr id="5" name="TextBox 4">
            <a:extLst>
              <a:ext uri="{FF2B5EF4-FFF2-40B4-BE49-F238E27FC236}">
                <a16:creationId xmlns:a16="http://schemas.microsoft.com/office/drawing/2014/main" id="{4338BB2C-3D87-8C29-D7BC-CF4659B5367F}"/>
              </a:ext>
            </a:extLst>
          </p:cNvPr>
          <p:cNvSpPr txBox="1"/>
          <p:nvPr/>
        </p:nvSpPr>
        <p:spPr>
          <a:xfrm>
            <a:off x="2459022" y="1553191"/>
            <a:ext cx="2547991" cy="369332"/>
          </a:xfrm>
          <a:prstGeom prst="rect">
            <a:avLst/>
          </a:prstGeom>
          <a:noFill/>
        </p:spPr>
        <p:txBody>
          <a:bodyPr wrap="square" rtlCol="0">
            <a:spAutoFit/>
          </a:bodyPr>
          <a:lstStyle/>
          <a:p>
            <a:r>
              <a:rPr lang="en-CN" dirty="0"/>
              <a:t>LOFAR RFI</a:t>
            </a:r>
          </a:p>
        </p:txBody>
      </p:sp>
      <p:pic>
        <p:nvPicPr>
          <p:cNvPr id="6" name="Content Placeholder 3">
            <a:extLst>
              <a:ext uri="{FF2B5EF4-FFF2-40B4-BE49-F238E27FC236}">
                <a16:creationId xmlns:a16="http://schemas.microsoft.com/office/drawing/2014/main" id="{8776F848-D2EF-B812-ED39-A76AA3039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017" y="1922523"/>
            <a:ext cx="5157199" cy="3867900"/>
          </a:xfrm>
          <a:prstGeom prst="rect">
            <a:avLst/>
          </a:prstGeom>
        </p:spPr>
      </p:pic>
      <p:sp>
        <p:nvSpPr>
          <p:cNvPr id="7" name="TextBox 6">
            <a:extLst>
              <a:ext uri="{FF2B5EF4-FFF2-40B4-BE49-F238E27FC236}">
                <a16:creationId xmlns:a16="http://schemas.microsoft.com/office/drawing/2014/main" id="{715B69F7-0896-FF9F-7EA8-2FC59B47FE02}"/>
              </a:ext>
            </a:extLst>
          </p:cNvPr>
          <p:cNvSpPr txBox="1"/>
          <p:nvPr/>
        </p:nvSpPr>
        <p:spPr>
          <a:xfrm>
            <a:off x="7996646" y="1553191"/>
            <a:ext cx="1736332" cy="369332"/>
          </a:xfrm>
          <a:prstGeom prst="rect">
            <a:avLst/>
          </a:prstGeom>
          <a:noFill/>
        </p:spPr>
        <p:txBody>
          <a:bodyPr wrap="square" rtlCol="0">
            <a:spAutoFit/>
          </a:bodyPr>
          <a:lstStyle/>
          <a:p>
            <a:r>
              <a:rPr lang="en-CN" dirty="0"/>
              <a:t>FAST RFI</a:t>
            </a:r>
          </a:p>
        </p:txBody>
      </p:sp>
      <p:sp>
        <p:nvSpPr>
          <p:cNvPr id="3" name="TextBox 2">
            <a:extLst>
              <a:ext uri="{FF2B5EF4-FFF2-40B4-BE49-F238E27FC236}">
                <a16:creationId xmlns:a16="http://schemas.microsoft.com/office/drawing/2014/main" id="{7B828FAD-75B9-3F94-DC2F-C3F06F5D8447}"/>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RFI Examples</a:t>
            </a:r>
          </a:p>
        </p:txBody>
      </p:sp>
    </p:spTree>
    <p:extLst>
      <p:ext uri="{BB962C8B-B14F-4D97-AF65-F5344CB8AC3E}">
        <p14:creationId xmlns:p14="http://schemas.microsoft.com/office/powerpoint/2010/main" val="2908044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38BB2C-3D87-8C29-D7BC-CF4659B5367F}"/>
              </a:ext>
            </a:extLst>
          </p:cNvPr>
          <p:cNvSpPr txBox="1"/>
          <p:nvPr/>
        </p:nvSpPr>
        <p:spPr>
          <a:xfrm>
            <a:off x="1315092" y="1304818"/>
            <a:ext cx="3897471" cy="369332"/>
          </a:xfrm>
          <a:prstGeom prst="rect">
            <a:avLst/>
          </a:prstGeom>
          <a:noFill/>
        </p:spPr>
        <p:txBody>
          <a:bodyPr wrap="square" rtlCol="0">
            <a:spAutoFit/>
          </a:bodyPr>
          <a:lstStyle/>
          <a:p>
            <a:r>
              <a:rPr lang="en-CN" b="1" dirty="0"/>
              <a:t>Threshold-based method</a:t>
            </a:r>
          </a:p>
        </p:txBody>
      </p:sp>
      <p:pic>
        <p:nvPicPr>
          <p:cNvPr id="3" name="Picture 2">
            <a:extLst>
              <a:ext uri="{FF2B5EF4-FFF2-40B4-BE49-F238E27FC236}">
                <a16:creationId xmlns:a16="http://schemas.microsoft.com/office/drawing/2014/main" id="{1466A4C7-EB95-A5CB-983A-FEF779084D7E}"/>
              </a:ext>
            </a:extLst>
          </p:cNvPr>
          <p:cNvPicPr>
            <a:picLocks noChangeAspect="1"/>
          </p:cNvPicPr>
          <p:nvPr/>
        </p:nvPicPr>
        <p:blipFill>
          <a:blip r:embed="rId2"/>
          <a:stretch>
            <a:fillRect/>
          </a:stretch>
        </p:blipFill>
        <p:spPr>
          <a:xfrm>
            <a:off x="3137828" y="2013735"/>
            <a:ext cx="4635500" cy="3683000"/>
          </a:xfrm>
          <a:prstGeom prst="rect">
            <a:avLst/>
          </a:prstGeom>
        </p:spPr>
      </p:pic>
      <p:sp>
        <p:nvSpPr>
          <p:cNvPr id="8" name="TextBox 7">
            <a:extLst>
              <a:ext uri="{FF2B5EF4-FFF2-40B4-BE49-F238E27FC236}">
                <a16:creationId xmlns:a16="http://schemas.microsoft.com/office/drawing/2014/main" id="{2CD6683D-4277-1AD2-1B8F-B43149025C32}"/>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RFI</a:t>
            </a:r>
          </a:p>
        </p:txBody>
      </p:sp>
    </p:spTree>
    <p:extLst>
      <p:ext uri="{BB962C8B-B14F-4D97-AF65-F5344CB8AC3E}">
        <p14:creationId xmlns:p14="http://schemas.microsoft.com/office/powerpoint/2010/main" val="187462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38BB2C-3D87-8C29-D7BC-CF4659B5367F}"/>
              </a:ext>
            </a:extLst>
          </p:cNvPr>
          <p:cNvSpPr txBox="1"/>
          <p:nvPr/>
        </p:nvSpPr>
        <p:spPr>
          <a:xfrm>
            <a:off x="1255130" y="1065899"/>
            <a:ext cx="3377054" cy="369332"/>
          </a:xfrm>
          <a:prstGeom prst="rect">
            <a:avLst/>
          </a:prstGeom>
          <a:noFill/>
        </p:spPr>
        <p:txBody>
          <a:bodyPr wrap="square" rtlCol="0">
            <a:spAutoFit/>
          </a:bodyPr>
          <a:lstStyle/>
          <a:p>
            <a:r>
              <a:rPr lang="en-CN" b="1" dirty="0"/>
              <a:t>SumThreshold method</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BD4B521-E5B9-1CE2-9B45-76B02329033E}"/>
                  </a:ext>
                </a:extLst>
              </p:cNvPr>
              <p:cNvSpPr txBox="1"/>
              <p:nvPr/>
            </p:nvSpPr>
            <p:spPr>
              <a:xfrm>
                <a:off x="1980233" y="2431978"/>
                <a:ext cx="284616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𝑀</m:t>
                      </m:r>
                      <m:r>
                        <a:rPr lang="en-US" b="0" i="1" smtClean="0">
                          <a:latin typeface="Cambria Math" panose="02040503050406030204" pitchFamily="18" charset="0"/>
                        </a:rPr>
                        <m:t>={1, 2, 4, 8, 16, 32, 64, …}</m:t>
                      </m:r>
                    </m:oMath>
                  </m:oMathPara>
                </a14:m>
                <a:endParaRPr lang="en-CN" dirty="0"/>
              </a:p>
            </p:txBody>
          </p:sp>
        </mc:Choice>
        <mc:Fallback xmlns="">
          <p:sp>
            <p:nvSpPr>
              <p:cNvPr id="4" name="TextBox 3">
                <a:extLst>
                  <a:ext uri="{FF2B5EF4-FFF2-40B4-BE49-F238E27FC236}">
                    <a16:creationId xmlns:a16="http://schemas.microsoft.com/office/drawing/2014/main" id="{0BD4B521-E5B9-1CE2-9B45-76B02329033E}"/>
                  </a:ext>
                </a:extLst>
              </p:cNvPr>
              <p:cNvSpPr txBox="1">
                <a:spLocks noRot="1" noChangeAspect="1" noMove="1" noResize="1" noEditPoints="1" noAdjustHandles="1" noChangeArrowheads="1" noChangeShapeType="1" noTextEdit="1"/>
              </p:cNvSpPr>
              <p:nvPr/>
            </p:nvSpPr>
            <p:spPr>
              <a:xfrm>
                <a:off x="1980233" y="2431978"/>
                <a:ext cx="2846164" cy="276999"/>
              </a:xfrm>
              <a:prstGeom prst="rect">
                <a:avLst/>
              </a:prstGeom>
              <a:blipFill>
                <a:blip r:embed="rId2"/>
                <a:stretch>
                  <a:fillRect l="-1333" r="-1778" b="-3478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AF9F862-534D-DE28-31BB-0DC306C5EB6A}"/>
                  </a:ext>
                </a:extLst>
              </p:cNvPr>
              <p:cNvSpPr txBox="1"/>
              <p:nvPr/>
            </p:nvSpPr>
            <p:spPr>
              <a:xfrm>
                <a:off x="1968065" y="3468699"/>
                <a:ext cx="1132168" cy="5232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𝜒</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𝜒</m:t>
                              </m:r>
                            </m:e>
                            <m:sub>
                              <m:r>
                                <a:rPr lang="en-US" b="0" i="1" smtClean="0">
                                  <a:latin typeface="Cambria Math" panose="02040503050406030204" pitchFamily="18" charset="0"/>
                                  <a:ea typeface="Cambria Math" panose="02040503050406030204" pitchFamily="18" charset="0"/>
                                </a:rPr>
                                <m:t>1</m:t>
                              </m:r>
                            </m:sub>
                          </m:sSub>
                        </m:num>
                        <m:den>
                          <m:sSup>
                            <m:sSupPr>
                              <m:ctrlPr>
                                <a:rPr lang="en-US" b="0" i="1" smtClean="0">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𝜌</m:t>
                              </m:r>
                            </m:e>
                            <m:sup>
                              <m:sSub>
                                <m:sSubPr>
                                  <m:ctrlPr>
                                    <a:rPr lang="en-US" b="0" i="1"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log</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𝑖</m:t>
                              </m:r>
                            </m:sup>
                          </m:sSup>
                        </m:den>
                      </m:f>
                    </m:oMath>
                  </m:oMathPara>
                </a14:m>
                <a:endParaRPr lang="en-US" b="0" dirty="0"/>
              </a:p>
            </p:txBody>
          </p:sp>
        </mc:Choice>
        <mc:Fallback xmlns="">
          <p:sp>
            <p:nvSpPr>
              <p:cNvPr id="6" name="TextBox 5">
                <a:extLst>
                  <a:ext uri="{FF2B5EF4-FFF2-40B4-BE49-F238E27FC236}">
                    <a16:creationId xmlns:a16="http://schemas.microsoft.com/office/drawing/2014/main" id="{6AF9F862-534D-DE28-31BB-0DC306C5EB6A}"/>
                  </a:ext>
                </a:extLst>
              </p:cNvPr>
              <p:cNvSpPr txBox="1">
                <a:spLocks noRot="1" noChangeAspect="1" noMove="1" noResize="1" noEditPoints="1" noAdjustHandles="1" noChangeArrowheads="1" noChangeShapeType="1" noTextEdit="1"/>
              </p:cNvSpPr>
              <p:nvPr/>
            </p:nvSpPr>
            <p:spPr>
              <a:xfrm>
                <a:off x="1968065" y="3468699"/>
                <a:ext cx="1132168" cy="523285"/>
              </a:xfrm>
              <a:prstGeom prst="rect">
                <a:avLst/>
              </a:prstGeom>
              <a:blipFill>
                <a:blip r:embed="rId3"/>
                <a:stretch>
                  <a:fillRect l="-3333" t="-2381" b="-1190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1576CDC-D632-EA42-C110-BD1AF556DF10}"/>
                  </a:ext>
                </a:extLst>
              </p:cNvPr>
              <p:cNvSpPr txBox="1"/>
              <p:nvPr/>
            </p:nvSpPr>
            <p:spPr>
              <a:xfrm>
                <a:off x="3557135" y="3591841"/>
                <a:ext cx="8011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𝜌</m:t>
                      </m:r>
                      <m:r>
                        <a:rPr lang="en-US" b="0" i="1" smtClean="0">
                          <a:latin typeface="Cambria Math" panose="02040503050406030204" pitchFamily="18" charset="0"/>
                        </a:rPr>
                        <m:t>=1.5</m:t>
                      </m:r>
                    </m:oMath>
                  </m:oMathPara>
                </a14:m>
                <a:endParaRPr lang="en-CN" dirty="0"/>
              </a:p>
            </p:txBody>
          </p:sp>
        </mc:Choice>
        <mc:Fallback xmlns="">
          <p:sp>
            <p:nvSpPr>
              <p:cNvPr id="8" name="TextBox 7">
                <a:extLst>
                  <a:ext uri="{FF2B5EF4-FFF2-40B4-BE49-F238E27FC236}">
                    <a16:creationId xmlns:a16="http://schemas.microsoft.com/office/drawing/2014/main" id="{71576CDC-D632-EA42-C110-BD1AF556DF10}"/>
                  </a:ext>
                </a:extLst>
              </p:cNvPr>
              <p:cNvSpPr txBox="1">
                <a:spLocks noRot="1" noChangeAspect="1" noMove="1" noResize="1" noEditPoints="1" noAdjustHandles="1" noChangeArrowheads="1" noChangeShapeType="1" noTextEdit="1"/>
              </p:cNvSpPr>
              <p:nvPr/>
            </p:nvSpPr>
            <p:spPr>
              <a:xfrm>
                <a:off x="3557135" y="3591841"/>
                <a:ext cx="801117" cy="276999"/>
              </a:xfrm>
              <a:prstGeom prst="rect">
                <a:avLst/>
              </a:prstGeom>
              <a:blipFill>
                <a:blip r:embed="rId4"/>
                <a:stretch>
                  <a:fillRect l="-6250" r="-6250" b="-26087"/>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C7FE49B6-ABD6-93E0-F9B5-B2A8E1B9C1E9}"/>
              </a:ext>
            </a:extLst>
          </p:cNvPr>
          <p:cNvSpPr txBox="1"/>
          <p:nvPr/>
        </p:nvSpPr>
        <p:spPr>
          <a:xfrm>
            <a:off x="6096000" y="1594770"/>
            <a:ext cx="5667910" cy="3170099"/>
          </a:xfrm>
          <a:prstGeom prst="rect">
            <a:avLst/>
          </a:prstGeom>
          <a:noFill/>
        </p:spPr>
        <p:txBody>
          <a:bodyPr wrap="square" rtlCol="0">
            <a:spAutoFit/>
          </a:bodyPr>
          <a:lstStyle/>
          <a:p>
            <a:r>
              <a:rPr lang="en-US" dirty="0">
                <a:solidFill>
                  <a:srgbClr val="000000"/>
                </a:solidFill>
                <a:effectLst/>
                <a:latin typeface="Helvetica" pitchFamily="2" charset="0"/>
              </a:rPr>
              <a:t>A single </a:t>
            </a:r>
            <a:r>
              <a:rPr lang="en-US" dirty="0" err="1">
                <a:solidFill>
                  <a:srgbClr val="000000"/>
                </a:solidFill>
                <a:effectLst/>
                <a:latin typeface="Helvetica" pitchFamily="2" charset="0"/>
              </a:rPr>
              <a:t>SumThreshold</a:t>
            </a:r>
            <a:r>
              <a:rPr lang="en-US" dirty="0">
                <a:solidFill>
                  <a:srgbClr val="000000"/>
                </a:solidFill>
                <a:effectLst/>
                <a:latin typeface="Helvetica" pitchFamily="2" charset="0"/>
              </a:rPr>
              <a:t> iteration</a:t>
            </a:r>
          </a:p>
          <a:p>
            <a:pPr marL="285750" indent="-285750">
              <a:buFont typeface="Arial" panose="020B0604020202020204" pitchFamily="34" charset="0"/>
              <a:buChar char="•"/>
            </a:pPr>
            <a:r>
              <a:rPr lang="en-US" sz="1400" dirty="0">
                <a:solidFill>
                  <a:srgbClr val="000000"/>
                </a:solidFill>
                <a:effectLst/>
                <a:latin typeface="Helvetica" pitchFamily="2" charset="0"/>
              </a:rPr>
              <a:t>Slide a window over the data, with size equal to the sub-sequence size M to be tested in this iteration.</a:t>
            </a:r>
          </a:p>
          <a:p>
            <a:pPr marL="285750" indent="-285750">
              <a:buFont typeface="Arial" panose="020B0604020202020204" pitchFamily="34" charset="0"/>
              <a:buChar char="•"/>
            </a:pPr>
            <a:r>
              <a:rPr lang="en-US" sz="1400" dirty="0">
                <a:solidFill>
                  <a:srgbClr val="000000"/>
                </a:solidFill>
                <a:effectLst/>
                <a:latin typeface="Helvetica" pitchFamily="2" charset="0"/>
              </a:rPr>
              <a:t>Maintain the sum and the number of unflagged samples in the window. In particular, when moving the window one sample to the right:</a:t>
            </a:r>
          </a:p>
          <a:p>
            <a:pPr marL="742950" lvl="1" indent="-285750">
              <a:buFont typeface="System Font Regular"/>
              <a:buChar char="-"/>
            </a:pPr>
            <a:r>
              <a:rPr lang="en-US" sz="1400" dirty="0">
                <a:solidFill>
                  <a:srgbClr val="000000"/>
                </a:solidFill>
                <a:effectLst/>
                <a:latin typeface="Helvetica" pitchFamily="2" charset="0"/>
              </a:rPr>
              <a:t>If the sample to the right was not flagged in previous iterations, add it to the sum and increase the counter.</a:t>
            </a:r>
          </a:p>
          <a:p>
            <a:pPr marL="742950" lvl="1" indent="-285750">
              <a:buFont typeface="System Font Regular"/>
              <a:buChar char="-"/>
            </a:pPr>
            <a:r>
              <a:rPr lang="en-US" sz="1400" dirty="0">
                <a:solidFill>
                  <a:srgbClr val="000000"/>
                </a:solidFill>
                <a:effectLst/>
                <a:latin typeface="Helvetica" pitchFamily="2" charset="0"/>
              </a:rPr>
              <a:t>If the sample to the left was not flagged in previous iterations, subtracted it from the sum and decrease the counter.</a:t>
            </a:r>
          </a:p>
          <a:p>
            <a:pPr marL="285750" indent="-285750">
              <a:buFont typeface="Arial" panose="020B0604020202020204" pitchFamily="34" charset="0"/>
              <a:buChar char="•"/>
            </a:pPr>
            <a:r>
              <a:rPr lang="en-US" sz="1400" dirty="0">
                <a:solidFill>
                  <a:srgbClr val="000000"/>
                </a:solidFill>
                <a:effectLst/>
                <a:latin typeface="Helvetica" pitchFamily="2" charset="0"/>
              </a:rPr>
              <a:t>For each window position, the average can be calculated by dividing the sum with the counter. If this average exceeds the threshold </a:t>
            </a:r>
            <a:r>
              <a:rPr lang="el-GR" sz="1400" dirty="0">
                <a:solidFill>
                  <a:srgbClr val="000000"/>
                </a:solidFill>
                <a:effectLst/>
                <a:latin typeface="Helvetica" pitchFamily="2" charset="0"/>
              </a:rPr>
              <a:t>χ, </a:t>
            </a:r>
            <a:r>
              <a:rPr lang="en-US" sz="1400" dirty="0">
                <a:solidFill>
                  <a:srgbClr val="000000"/>
                </a:solidFill>
                <a:effectLst/>
                <a:latin typeface="Helvetica" pitchFamily="2" charset="0"/>
              </a:rPr>
              <a:t>flag all samples in the window.</a:t>
            </a:r>
          </a:p>
        </p:txBody>
      </p:sp>
      <p:pic>
        <p:nvPicPr>
          <p:cNvPr id="10" name="Picture 9">
            <a:extLst>
              <a:ext uri="{FF2B5EF4-FFF2-40B4-BE49-F238E27FC236}">
                <a16:creationId xmlns:a16="http://schemas.microsoft.com/office/drawing/2014/main" id="{1B099CD3-1720-4C28-F99C-4A8BFE77FA8D}"/>
              </a:ext>
            </a:extLst>
          </p:cNvPr>
          <p:cNvPicPr>
            <a:picLocks noChangeAspect="1"/>
          </p:cNvPicPr>
          <p:nvPr/>
        </p:nvPicPr>
        <p:blipFill>
          <a:blip r:embed="rId5"/>
          <a:stretch>
            <a:fillRect/>
          </a:stretch>
        </p:blipFill>
        <p:spPr>
          <a:xfrm>
            <a:off x="955496" y="4100707"/>
            <a:ext cx="5054886" cy="1706703"/>
          </a:xfrm>
          <a:prstGeom prst="rect">
            <a:avLst/>
          </a:prstGeom>
        </p:spPr>
      </p:pic>
      <p:sp>
        <p:nvSpPr>
          <p:cNvPr id="12" name="TextBox 11">
            <a:extLst>
              <a:ext uri="{FF2B5EF4-FFF2-40B4-BE49-F238E27FC236}">
                <a16:creationId xmlns:a16="http://schemas.microsoft.com/office/drawing/2014/main" id="{A8061C8A-ECEF-A0A6-2860-CDCC0EB9563A}"/>
              </a:ext>
            </a:extLst>
          </p:cNvPr>
          <p:cNvSpPr txBox="1"/>
          <p:nvPr/>
        </p:nvSpPr>
        <p:spPr>
          <a:xfrm>
            <a:off x="875872" y="1659297"/>
            <a:ext cx="5054886" cy="646331"/>
          </a:xfrm>
          <a:prstGeom prst="rect">
            <a:avLst/>
          </a:prstGeom>
          <a:noFill/>
        </p:spPr>
        <p:txBody>
          <a:bodyPr wrap="square">
            <a:spAutoFit/>
          </a:bodyPr>
          <a:lstStyle/>
          <a:p>
            <a:r>
              <a:rPr lang="en-CN" dirty="0"/>
              <a:t>Define a set containing the number of samples that will be combined in each flag direction</a:t>
            </a:r>
          </a:p>
        </p:txBody>
      </p:sp>
      <p:sp>
        <p:nvSpPr>
          <p:cNvPr id="14" name="TextBox 13">
            <a:extLst>
              <a:ext uri="{FF2B5EF4-FFF2-40B4-BE49-F238E27FC236}">
                <a16:creationId xmlns:a16="http://schemas.microsoft.com/office/drawing/2014/main" id="{FC80D577-2A77-FF74-50DE-91477BCC2112}"/>
              </a:ext>
            </a:extLst>
          </p:cNvPr>
          <p:cNvSpPr txBox="1"/>
          <p:nvPr/>
        </p:nvSpPr>
        <p:spPr>
          <a:xfrm>
            <a:off x="875872" y="2819160"/>
            <a:ext cx="6107986" cy="646331"/>
          </a:xfrm>
          <a:prstGeom prst="rect">
            <a:avLst/>
          </a:prstGeom>
          <a:noFill/>
        </p:spPr>
        <p:txBody>
          <a:bodyPr wrap="square">
            <a:spAutoFit/>
          </a:bodyPr>
          <a:lstStyle/>
          <a:p>
            <a:r>
              <a:rPr lang="en-CN" dirty="0"/>
              <a:t>The set of thresholds for the different number of combinations M.</a:t>
            </a:r>
          </a:p>
        </p:txBody>
      </p:sp>
      <p:sp>
        <p:nvSpPr>
          <p:cNvPr id="15" name="TextBox 14">
            <a:extLst>
              <a:ext uri="{FF2B5EF4-FFF2-40B4-BE49-F238E27FC236}">
                <a16:creationId xmlns:a16="http://schemas.microsoft.com/office/drawing/2014/main" id="{A3662AE9-67B2-8D94-086B-93F679D5D091}"/>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SumThreshold Method</a:t>
            </a:r>
          </a:p>
        </p:txBody>
      </p:sp>
    </p:spTree>
    <p:extLst>
      <p:ext uri="{BB962C8B-B14F-4D97-AF65-F5344CB8AC3E}">
        <p14:creationId xmlns:p14="http://schemas.microsoft.com/office/powerpoint/2010/main" val="644300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38BB2C-3D87-8C29-D7BC-CF4659B5367F}"/>
              </a:ext>
            </a:extLst>
          </p:cNvPr>
          <p:cNvSpPr txBox="1"/>
          <p:nvPr/>
        </p:nvSpPr>
        <p:spPr>
          <a:xfrm>
            <a:off x="1492896" y="1212350"/>
            <a:ext cx="3377054" cy="369332"/>
          </a:xfrm>
          <a:prstGeom prst="rect">
            <a:avLst/>
          </a:prstGeom>
          <a:noFill/>
        </p:spPr>
        <p:txBody>
          <a:bodyPr wrap="square" rtlCol="0">
            <a:spAutoFit/>
          </a:bodyPr>
          <a:lstStyle/>
          <a:p>
            <a:r>
              <a:rPr lang="en-CN" dirty="0"/>
              <a:t>SumThreshold method example</a:t>
            </a:r>
          </a:p>
        </p:txBody>
      </p:sp>
      <p:pic>
        <p:nvPicPr>
          <p:cNvPr id="3" name="Picture 2">
            <a:extLst>
              <a:ext uri="{FF2B5EF4-FFF2-40B4-BE49-F238E27FC236}">
                <a16:creationId xmlns:a16="http://schemas.microsoft.com/office/drawing/2014/main" id="{A75EC373-832F-F319-F89F-BF3711293C81}"/>
              </a:ext>
            </a:extLst>
          </p:cNvPr>
          <p:cNvPicPr>
            <a:picLocks noChangeAspect="1"/>
          </p:cNvPicPr>
          <p:nvPr/>
        </p:nvPicPr>
        <p:blipFill>
          <a:blip r:embed="rId2"/>
          <a:stretch>
            <a:fillRect/>
          </a:stretch>
        </p:blipFill>
        <p:spPr>
          <a:xfrm>
            <a:off x="2389169" y="1772913"/>
            <a:ext cx="6317751" cy="4436384"/>
          </a:xfrm>
          <a:prstGeom prst="rect">
            <a:avLst/>
          </a:prstGeom>
        </p:spPr>
      </p:pic>
      <p:sp>
        <p:nvSpPr>
          <p:cNvPr id="4" name="TextBox 3">
            <a:extLst>
              <a:ext uri="{FF2B5EF4-FFF2-40B4-BE49-F238E27FC236}">
                <a16:creationId xmlns:a16="http://schemas.microsoft.com/office/drawing/2014/main" id="{A4042310-8FCF-1FA2-1547-E5C6EF9AF396}"/>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SumThreshold Method</a:t>
            </a:r>
          </a:p>
        </p:txBody>
      </p:sp>
    </p:spTree>
    <p:extLst>
      <p:ext uri="{BB962C8B-B14F-4D97-AF65-F5344CB8AC3E}">
        <p14:creationId xmlns:p14="http://schemas.microsoft.com/office/powerpoint/2010/main" val="168591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38BB2C-3D87-8C29-D7BC-CF4659B5367F}"/>
              </a:ext>
            </a:extLst>
          </p:cNvPr>
          <p:cNvSpPr txBox="1"/>
          <p:nvPr/>
        </p:nvSpPr>
        <p:spPr>
          <a:xfrm>
            <a:off x="1083923" y="1174747"/>
            <a:ext cx="4188712" cy="369332"/>
          </a:xfrm>
          <a:prstGeom prst="rect">
            <a:avLst/>
          </a:prstGeom>
          <a:noFill/>
        </p:spPr>
        <p:txBody>
          <a:bodyPr wrap="square" rtlCol="0">
            <a:spAutoFit/>
          </a:bodyPr>
          <a:lstStyle/>
          <a:p>
            <a:r>
              <a:rPr lang="en-CN" b="1" dirty="0"/>
              <a:t>Scale-Invariant Rank operator (SIR)</a:t>
            </a:r>
          </a:p>
        </p:txBody>
      </p:sp>
      <p:pic>
        <p:nvPicPr>
          <p:cNvPr id="4" name="Picture 3">
            <a:extLst>
              <a:ext uri="{FF2B5EF4-FFF2-40B4-BE49-F238E27FC236}">
                <a16:creationId xmlns:a16="http://schemas.microsoft.com/office/drawing/2014/main" id="{12DF7292-D494-8872-E5FF-3A6573C4142B}"/>
              </a:ext>
            </a:extLst>
          </p:cNvPr>
          <p:cNvPicPr>
            <a:picLocks noChangeAspect="1"/>
          </p:cNvPicPr>
          <p:nvPr/>
        </p:nvPicPr>
        <p:blipFill>
          <a:blip r:embed="rId2"/>
          <a:stretch>
            <a:fillRect/>
          </a:stretch>
        </p:blipFill>
        <p:spPr>
          <a:xfrm>
            <a:off x="2170991" y="2974895"/>
            <a:ext cx="7772400" cy="2942492"/>
          </a:xfrm>
          <a:prstGeom prst="rect">
            <a:avLst/>
          </a:prstGeom>
        </p:spPr>
      </p:pic>
      <p:sp>
        <p:nvSpPr>
          <p:cNvPr id="6" name="TextBox 5">
            <a:extLst>
              <a:ext uri="{FF2B5EF4-FFF2-40B4-BE49-F238E27FC236}">
                <a16:creationId xmlns:a16="http://schemas.microsoft.com/office/drawing/2014/main" id="{3FB9573B-907B-9912-86F3-02E4320E3B53}"/>
              </a:ext>
            </a:extLst>
          </p:cNvPr>
          <p:cNvSpPr txBox="1"/>
          <p:nvPr/>
        </p:nvSpPr>
        <p:spPr>
          <a:xfrm>
            <a:off x="6267236" y="2804844"/>
            <a:ext cx="3256908" cy="369332"/>
          </a:xfrm>
          <a:prstGeom prst="rect">
            <a:avLst/>
          </a:prstGeom>
          <a:noFill/>
        </p:spPr>
        <p:txBody>
          <a:bodyPr wrap="square" rtlCol="0">
            <a:spAutoFit/>
          </a:bodyPr>
          <a:lstStyle/>
          <a:p>
            <a:r>
              <a:rPr lang="en-CN" dirty="0"/>
              <a:t>SumThreshod             SIR</a:t>
            </a:r>
          </a:p>
        </p:txBody>
      </p:sp>
      <p:sp>
        <p:nvSpPr>
          <p:cNvPr id="8" name="TextBox 7">
            <a:extLst>
              <a:ext uri="{FF2B5EF4-FFF2-40B4-BE49-F238E27FC236}">
                <a16:creationId xmlns:a16="http://schemas.microsoft.com/office/drawing/2014/main" id="{A8C9D4E9-A777-BE17-974D-DE508D56B893}"/>
              </a:ext>
            </a:extLst>
          </p:cNvPr>
          <p:cNvSpPr txBox="1"/>
          <p:nvPr/>
        </p:nvSpPr>
        <p:spPr>
          <a:xfrm>
            <a:off x="1083923" y="1705489"/>
            <a:ext cx="10366625" cy="923330"/>
          </a:xfrm>
          <a:prstGeom prst="rect">
            <a:avLst/>
          </a:prstGeom>
          <a:noFill/>
        </p:spPr>
        <p:txBody>
          <a:bodyPr wrap="square">
            <a:spAutoFit/>
          </a:bodyPr>
          <a:lstStyle/>
          <a:p>
            <a:r>
              <a:rPr lang="en-US" dirty="0">
                <a:solidFill>
                  <a:srgbClr val="151518"/>
                </a:solidFill>
                <a:effectLst/>
                <a:latin typeface="Times"/>
              </a:rPr>
              <a:t>The operator considers a sample to be contaminated with RFI when the sample is in a subsequence of mostly flagged samples. To be more precise, it will flag a subsequence when more than (1</a:t>
            </a:r>
            <a:r>
              <a:rPr lang="en-US" dirty="0">
                <a:solidFill>
                  <a:srgbClr val="151518"/>
                </a:solidFill>
                <a:effectLst/>
                <a:latin typeface="Helvetica" pitchFamily="2" charset="0"/>
              </a:rPr>
              <a:t>−</a:t>
            </a:r>
            <a:r>
              <a:rPr lang="el-GR" dirty="0">
                <a:solidFill>
                  <a:srgbClr val="151518"/>
                </a:solidFill>
                <a:effectLst/>
                <a:latin typeface="Helvetica" pitchFamily="2" charset="0"/>
              </a:rPr>
              <a:t>η</a:t>
            </a:r>
            <a:r>
              <a:rPr lang="el-GR" dirty="0">
                <a:solidFill>
                  <a:srgbClr val="151518"/>
                </a:solidFill>
                <a:effectLst/>
                <a:latin typeface="Times"/>
              </a:rPr>
              <a:t>)</a:t>
            </a:r>
            <a:r>
              <a:rPr lang="en-US" i="1" dirty="0">
                <a:solidFill>
                  <a:srgbClr val="151518"/>
                </a:solidFill>
                <a:effectLst/>
                <a:latin typeface="Times"/>
              </a:rPr>
              <a:t>N </a:t>
            </a:r>
            <a:r>
              <a:rPr lang="en-US" dirty="0">
                <a:solidFill>
                  <a:srgbClr val="151518"/>
                </a:solidFill>
                <a:effectLst/>
                <a:latin typeface="Times"/>
              </a:rPr>
              <a:t>of its samples are flagged, with </a:t>
            </a:r>
            <a:r>
              <a:rPr lang="en-US" i="1" dirty="0">
                <a:solidFill>
                  <a:srgbClr val="151518"/>
                </a:solidFill>
                <a:effectLst/>
                <a:latin typeface="Times"/>
              </a:rPr>
              <a:t>N </a:t>
            </a:r>
            <a:r>
              <a:rPr lang="en-US" dirty="0">
                <a:solidFill>
                  <a:srgbClr val="151518"/>
                </a:solidFill>
                <a:effectLst/>
                <a:latin typeface="Times"/>
              </a:rPr>
              <a:t>the number of samples in the subsequence and </a:t>
            </a:r>
            <a:r>
              <a:rPr lang="el-GR" dirty="0">
                <a:solidFill>
                  <a:srgbClr val="151518"/>
                </a:solidFill>
                <a:effectLst/>
                <a:latin typeface="Helvetica" pitchFamily="2" charset="0"/>
              </a:rPr>
              <a:t>η </a:t>
            </a:r>
            <a:r>
              <a:rPr lang="en-US" dirty="0">
                <a:solidFill>
                  <a:srgbClr val="151518"/>
                </a:solidFill>
                <a:effectLst/>
                <a:latin typeface="Times"/>
              </a:rPr>
              <a:t>a constant, 0 </a:t>
            </a:r>
            <a:r>
              <a:rPr lang="en-US" dirty="0">
                <a:solidFill>
                  <a:srgbClr val="151518"/>
                </a:solidFill>
                <a:effectLst/>
                <a:latin typeface="Helvetica" pitchFamily="2" charset="0"/>
              </a:rPr>
              <a:t>≤ </a:t>
            </a:r>
            <a:r>
              <a:rPr lang="el-GR" dirty="0">
                <a:solidFill>
                  <a:srgbClr val="151518"/>
                </a:solidFill>
                <a:effectLst/>
                <a:latin typeface="Helvetica" pitchFamily="2" charset="0"/>
              </a:rPr>
              <a:t>η ≤ </a:t>
            </a:r>
            <a:r>
              <a:rPr lang="el-GR" dirty="0">
                <a:solidFill>
                  <a:srgbClr val="151518"/>
                </a:solidFill>
                <a:effectLst/>
                <a:latin typeface="Times"/>
              </a:rPr>
              <a:t>1.</a:t>
            </a:r>
          </a:p>
        </p:txBody>
      </p:sp>
      <p:sp>
        <p:nvSpPr>
          <p:cNvPr id="9" name="TextBox 8">
            <a:extLst>
              <a:ext uri="{FF2B5EF4-FFF2-40B4-BE49-F238E27FC236}">
                <a16:creationId xmlns:a16="http://schemas.microsoft.com/office/drawing/2014/main" id="{BE94D868-9FDA-4C90-EE4F-A44CB16D05CA}"/>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SIR Method</a:t>
            </a:r>
          </a:p>
        </p:txBody>
      </p:sp>
    </p:spTree>
    <p:extLst>
      <p:ext uri="{BB962C8B-B14F-4D97-AF65-F5344CB8AC3E}">
        <p14:creationId xmlns:p14="http://schemas.microsoft.com/office/powerpoint/2010/main" val="2402952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3E2EAE-25FD-752F-9924-5EB5B44D2413}"/>
              </a:ext>
            </a:extLst>
          </p:cNvPr>
          <p:cNvPicPr>
            <a:picLocks noChangeAspect="1"/>
          </p:cNvPicPr>
          <p:nvPr/>
        </p:nvPicPr>
        <p:blipFill>
          <a:blip r:embed="rId2"/>
          <a:stretch>
            <a:fillRect/>
          </a:stretch>
        </p:blipFill>
        <p:spPr>
          <a:xfrm>
            <a:off x="2209800" y="1593539"/>
            <a:ext cx="7772400" cy="4472297"/>
          </a:xfrm>
          <a:prstGeom prst="rect">
            <a:avLst/>
          </a:prstGeom>
        </p:spPr>
      </p:pic>
      <p:sp>
        <p:nvSpPr>
          <p:cNvPr id="6" name="TextBox 5">
            <a:extLst>
              <a:ext uri="{FF2B5EF4-FFF2-40B4-BE49-F238E27FC236}">
                <a16:creationId xmlns:a16="http://schemas.microsoft.com/office/drawing/2014/main" id="{6B3122A9-52CE-C56A-6620-55C846AA9E3F}"/>
              </a:ext>
            </a:extLst>
          </p:cNvPr>
          <p:cNvSpPr txBox="1"/>
          <p:nvPr/>
        </p:nvSpPr>
        <p:spPr>
          <a:xfrm>
            <a:off x="3719245" y="1037151"/>
            <a:ext cx="5430748" cy="369332"/>
          </a:xfrm>
          <a:prstGeom prst="rect">
            <a:avLst/>
          </a:prstGeom>
          <a:noFill/>
        </p:spPr>
        <p:txBody>
          <a:bodyPr wrap="square">
            <a:spAutoFit/>
          </a:bodyPr>
          <a:lstStyle/>
          <a:p>
            <a:r>
              <a:rPr lang="en-US" dirty="0">
                <a:solidFill>
                  <a:srgbClr val="111010"/>
                </a:solidFill>
                <a:effectLst/>
                <a:latin typeface="Helvetica" pitchFamily="2" charset="0"/>
              </a:rPr>
              <a:t>The LOFAR interference detection pipeline</a:t>
            </a:r>
          </a:p>
        </p:txBody>
      </p:sp>
      <p:sp>
        <p:nvSpPr>
          <p:cNvPr id="7" name="TextBox 6">
            <a:extLst>
              <a:ext uri="{FF2B5EF4-FFF2-40B4-BE49-F238E27FC236}">
                <a16:creationId xmlns:a16="http://schemas.microsoft.com/office/drawing/2014/main" id="{8A6FB881-458C-F48E-4210-6BE846FA6F1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Example RFI Detetion Pipeline</a:t>
            </a:r>
          </a:p>
        </p:txBody>
      </p:sp>
    </p:spTree>
    <p:extLst>
      <p:ext uri="{BB962C8B-B14F-4D97-AF65-F5344CB8AC3E}">
        <p14:creationId xmlns:p14="http://schemas.microsoft.com/office/powerpoint/2010/main" val="1889297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003B4C5D-92B7-C267-75AB-468CD2B5E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627" y="2397401"/>
            <a:ext cx="4118665" cy="3088999"/>
          </a:xfrm>
          <a:prstGeom prst="rect">
            <a:avLst/>
          </a:prstGeom>
        </p:spPr>
      </p:pic>
      <p:pic>
        <p:nvPicPr>
          <p:cNvPr id="5" name="Picture 4">
            <a:extLst>
              <a:ext uri="{FF2B5EF4-FFF2-40B4-BE49-F238E27FC236}">
                <a16:creationId xmlns:a16="http://schemas.microsoft.com/office/drawing/2014/main" id="{71985571-1FCA-94B1-F237-375ACD20F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1681" y="2397400"/>
            <a:ext cx="4118665" cy="3088999"/>
          </a:xfrm>
          <a:prstGeom prst="rect">
            <a:avLst/>
          </a:prstGeom>
        </p:spPr>
      </p:pic>
      <p:pic>
        <p:nvPicPr>
          <p:cNvPr id="7" name="Picture 6">
            <a:extLst>
              <a:ext uri="{FF2B5EF4-FFF2-40B4-BE49-F238E27FC236}">
                <a16:creationId xmlns:a16="http://schemas.microsoft.com/office/drawing/2014/main" id="{D2C8D099-63AA-B53E-37E9-6061B22A29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6773" y="2397399"/>
            <a:ext cx="4118665" cy="3088999"/>
          </a:xfrm>
          <a:prstGeom prst="rect">
            <a:avLst/>
          </a:prstGeom>
        </p:spPr>
      </p:pic>
      <p:sp>
        <p:nvSpPr>
          <p:cNvPr id="8" name="TextBox 7">
            <a:extLst>
              <a:ext uri="{FF2B5EF4-FFF2-40B4-BE49-F238E27FC236}">
                <a16:creationId xmlns:a16="http://schemas.microsoft.com/office/drawing/2014/main" id="{7A8FD054-57C9-9CE1-8AE4-1F6FEE3352B6}"/>
              </a:ext>
            </a:extLst>
          </p:cNvPr>
          <p:cNvSpPr txBox="1"/>
          <p:nvPr/>
        </p:nvSpPr>
        <p:spPr>
          <a:xfrm>
            <a:off x="1297969" y="2028069"/>
            <a:ext cx="9596062" cy="369332"/>
          </a:xfrm>
          <a:prstGeom prst="rect">
            <a:avLst/>
          </a:prstGeom>
          <a:noFill/>
        </p:spPr>
        <p:txBody>
          <a:bodyPr wrap="square" rtlCol="0">
            <a:spAutoFit/>
          </a:bodyPr>
          <a:lstStyle/>
          <a:p>
            <a:r>
              <a:rPr lang="en-US" dirty="0"/>
              <a:t>Observational data                                  </a:t>
            </a:r>
            <a:r>
              <a:rPr lang="en-US" dirty="0" err="1"/>
              <a:t>SumThreshold</a:t>
            </a:r>
            <a:r>
              <a:rPr lang="en-US" dirty="0"/>
              <a:t>                                            SIR</a:t>
            </a:r>
          </a:p>
        </p:txBody>
      </p:sp>
      <p:sp>
        <p:nvSpPr>
          <p:cNvPr id="10" name="TextBox 9">
            <a:extLst>
              <a:ext uri="{FF2B5EF4-FFF2-40B4-BE49-F238E27FC236}">
                <a16:creationId xmlns:a16="http://schemas.microsoft.com/office/drawing/2014/main" id="{2628E06C-9C40-043D-C420-EF4C5910218F}"/>
              </a:ext>
            </a:extLst>
          </p:cNvPr>
          <p:cNvSpPr txBox="1"/>
          <p:nvPr/>
        </p:nvSpPr>
        <p:spPr>
          <a:xfrm>
            <a:off x="5146575" y="1186935"/>
            <a:ext cx="2268876" cy="369332"/>
          </a:xfrm>
          <a:prstGeom prst="rect">
            <a:avLst/>
          </a:prstGeom>
          <a:noFill/>
        </p:spPr>
        <p:txBody>
          <a:bodyPr wrap="square">
            <a:spAutoFit/>
          </a:bodyPr>
          <a:lstStyle/>
          <a:p>
            <a:r>
              <a:rPr lang="en-US" b="1" dirty="0" err="1"/>
              <a:t>Tianlai</a:t>
            </a:r>
            <a:r>
              <a:rPr lang="en-US" b="1" dirty="0"/>
              <a:t> RFI example</a:t>
            </a:r>
            <a:endParaRPr lang="en-CN" b="1" dirty="0"/>
          </a:p>
        </p:txBody>
      </p:sp>
      <p:sp>
        <p:nvSpPr>
          <p:cNvPr id="11" name="TextBox 10">
            <a:extLst>
              <a:ext uri="{FF2B5EF4-FFF2-40B4-BE49-F238E27FC236}">
                <a16:creationId xmlns:a16="http://schemas.microsoft.com/office/drawing/2014/main" id="{F503B078-4624-E6A4-F24F-A662D0E02403}"/>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Tianlai Example</a:t>
            </a:r>
          </a:p>
        </p:txBody>
      </p:sp>
    </p:spTree>
    <p:extLst>
      <p:ext uri="{BB962C8B-B14F-4D97-AF65-F5344CB8AC3E}">
        <p14:creationId xmlns:p14="http://schemas.microsoft.com/office/powerpoint/2010/main" val="27297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8FD054-57C9-9CE1-8AE4-1F6FEE3352B6}"/>
              </a:ext>
            </a:extLst>
          </p:cNvPr>
          <p:cNvSpPr txBox="1"/>
          <p:nvPr/>
        </p:nvSpPr>
        <p:spPr>
          <a:xfrm>
            <a:off x="1297969" y="2028069"/>
            <a:ext cx="9596062" cy="369332"/>
          </a:xfrm>
          <a:prstGeom prst="rect">
            <a:avLst/>
          </a:prstGeom>
          <a:noFill/>
        </p:spPr>
        <p:txBody>
          <a:bodyPr wrap="square" rtlCol="0">
            <a:spAutoFit/>
          </a:bodyPr>
          <a:lstStyle/>
          <a:p>
            <a:r>
              <a:rPr lang="en-US" dirty="0"/>
              <a:t>Observational data                                  </a:t>
            </a:r>
            <a:r>
              <a:rPr lang="en-US" dirty="0" err="1"/>
              <a:t>SumThreshold</a:t>
            </a:r>
            <a:r>
              <a:rPr lang="en-US" dirty="0"/>
              <a:t>                                            SIR</a:t>
            </a:r>
          </a:p>
        </p:txBody>
      </p:sp>
      <p:sp>
        <p:nvSpPr>
          <p:cNvPr id="10" name="TextBox 9">
            <a:extLst>
              <a:ext uri="{FF2B5EF4-FFF2-40B4-BE49-F238E27FC236}">
                <a16:creationId xmlns:a16="http://schemas.microsoft.com/office/drawing/2014/main" id="{2628E06C-9C40-043D-C420-EF4C5910218F}"/>
              </a:ext>
            </a:extLst>
          </p:cNvPr>
          <p:cNvSpPr txBox="1"/>
          <p:nvPr/>
        </p:nvSpPr>
        <p:spPr>
          <a:xfrm>
            <a:off x="5486400" y="1289405"/>
            <a:ext cx="2434975" cy="369332"/>
          </a:xfrm>
          <a:prstGeom prst="rect">
            <a:avLst/>
          </a:prstGeom>
          <a:noFill/>
        </p:spPr>
        <p:txBody>
          <a:bodyPr wrap="square">
            <a:spAutoFit/>
          </a:bodyPr>
          <a:lstStyle/>
          <a:p>
            <a:r>
              <a:rPr lang="en-US" b="1" dirty="0"/>
              <a:t>FAST RFI example</a:t>
            </a:r>
            <a:endParaRPr lang="en-CN" b="1" dirty="0"/>
          </a:p>
        </p:txBody>
      </p:sp>
      <p:pic>
        <p:nvPicPr>
          <p:cNvPr id="4" name="Content Placeholder 3">
            <a:extLst>
              <a:ext uri="{FF2B5EF4-FFF2-40B4-BE49-F238E27FC236}">
                <a16:creationId xmlns:a16="http://schemas.microsoft.com/office/drawing/2014/main" id="{F3D6DC96-A81F-3692-F6FA-0447ACAF5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773" y="2603450"/>
            <a:ext cx="3828189" cy="2871142"/>
          </a:xfrm>
          <a:prstGeom prst="rect">
            <a:avLst/>
          </a:prstGeom>
        </p:spPr>
      </p:pic>
      <p:pic>
        <p:nvPicPr>
          <p:cNvPr id="6" name="Picture 5">
            <a:extLst>
              <a:ext uri="{FF2B5EF4-FFF2-40B4-BE49-F238E27FC236}">
                <a16:creationId xmlns:a16="http://schemas.microsoft.com/office/drawing/2014/main" id="{770C49E1-BA07-431B-A119-B7EBF183D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603" y="2603450"/>
            <a:ext cx="3828189" cy="2871142"/>
          </a:xfrm>
          <a:prstGeom prst="rect">
            <a:avLst/>
          </a:prstGeom>
        </p:spPr>
      </p:pic>
      <p:pic>
        <p:nvPicPr>
          <p:cNvPr id="9" name="Picture 8">
            <a:extLst>
              <a:ext uri="{FF2B5EF4-FFF2-40B4-BE49-F238E27FC236}">
                <a16:creationId xmlns:a16="http://schemas.microsoft.com/office/drawing/2014/main" id="{B8164B0B-E6A8-08A5-DF7D-19F1837FCA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1792" y="2603450"/>
            <a:ext cx="3828189" cy="2871142"/>
          </a:xfrm>
          <a:prstGeom prst="rect">
            <a:avLst/>
          </a:prstGeom>
        </p:spPr>
      </p:pic>
      <p:sp>
        <p:nvSpPr>
          <p:cNvPr id="11" name="TextBox 10">
            <a:extLst>
              <a:ext uri="{FF2B5EF4-FFF2-40B4-BE49-F238E27FC236}">
                <a16:creationId xmlns:a16="http://schemas.microsoft.com/office/drawing/2014/main" id="{860792CC-EA1E-D44A-F7C5-96ED806CB62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Fast Example</a:t>
            </a:r>
          </a:p>
        </p:txBody>
      </p:sp>
    </p:spTree>
    <p:extLst>
      <p:ext uri="{BB962C8B-B14F-4D97-AF65-F5344CB8AC3E}">
        <p14:creationId xmlns:p14="http://schemas.microsoft.com/office/powerpoint/2010/main" val="274133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747AAFD-3918-F320-EBF2-59A57C178548}"/>
              </a:ext>
            </a:extLst>
          </p:cNvPr>
          <p:cNvPicPr>
            <a:picLocks noChangeAspect="1"/>
          </p:cNvPicPr>
          <p:nvPr/>
        </p:nvPicPr>
        <p:blipFill>
          <a:blip r:embed="rId2"/>
          <a:stretch>
            <a:fillRect/>
          </a:stretch>
        </p:blipFill>
        <p:spPr>
          <a:xfrm>
            <a:off x="2592028" y="1548225"/>
            <a:ext cx="7007944" cy="4351338"/>
          </a:xfrm>
          <a:prstGeom prst="rect">
            <a:avLst/>
          </a:prstGeom>
        </p:spPr>
      </p:pic>
      <p:sp>
        <p:nvSpPr>
          <p:cNvPr id="6" name="TextBox 5">
            <a:extLst>
              <a:ext uri="{FF2B5EF4-FFF2-40B4-BE49-F238E27FC236}">
                <a16:creationId xmlns:a16="http://schemas.microsoft.com/office/drawing/2014/main" id="{C277BCD9-96F5-6AB5-AD65-35F7A65E2945}"/>
              </a:ext>
            </a:extLst>
          </p:cNvPr>
          <p:cNvSpPr txBox="1"/>
          <p:nvPr/>
        </p:nvSpPr>
        <p:spPr>
          <a:xfrm>
            <a:off x="1934110" y="1263992"/>
            <a:ext cx="6107986" cy="369332"/>
          </a:xfrm>
          <a:prstGeom prst="rect">
            <a:avLst/>
          </a:prstGeom>
          <a:noFill/>
        </p:spPr>
        <p:txBody>
          <a:bodyPr wrap="square">
            <a:spAutoFit/>
          </a:bodyPr>
          <a:lstStyle/>
          <a:p>
            <a:r>
              <a:rPr lang="en-US" dirty="0"/>
              <a:t>U-net   </a:t>
            </a:r>
            <a:r>
              <a:rPr lang="en-US" sz="1800" dirty="0"/>
              <a:t>arXiv:1609.09077</a:t>
            </a:r>
            <a:r>
              <a:rPr lang="en-US" dirty="0"/>
              <a:t> </a:t>
            </a:r>
            <a:endParaRPr lang="en-CN" dirty="0"/>
          </a:p>
        </p:txBody>
      </p:sp>
      <p:sp>
        <p:nvSpPr>
          <p:cNvPr id="3" name="TextBox 2">
            <a:extLst>
              <a:ext uri="{FF2B5EF4-FFF2-40B4-BE49-F238E27FC236}">
                <a16:creationId xmlns:a16="http://schemas.microsoft.com/office/drawing/2014/main" id="{B2A0CC28-13D6-CE6E-A5F6-1D0D29AE43FD}"/>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Neural Network Method</a:t>
            </a:r>
          </a:p>
        </p:txBody>
      </p:sp>
    </p:spTree>
    <p:extLst>
      <p:ext uri="{BB962C8B-B14F-4D97-AF65-F5344CB8AC3E}">
        <p14:creationId xmlns:p14="http://schemas.microsoft.com/office/powerpoint/2010/main" val="4135487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81E778E5-3EE1-F62F-2B1D-C4E42746DED1}"/>
              </a:ext>
            </a:extLst>
          </p:cNvPr>
          <p:cNvPicPr>
            <a:picLocks noChangeAspect="1"/>
          </p:cNvPicPr>
          <p:nvPr/>
        </p:nvPicPr>
        <p:blipFill>
          <a:blip r:embed="rId2"/>
          <a:stretch>
            <a:fillRect/>
          </a:stretch>
        </p:blipFill>
        <p:spPr>
          <a:xfrm>
            <a:off x="2232609" y="1579049"/>
            <a:ext cx="7726782" cy="4351338"/>
          </a:xfrm>
          <a:prstGeom prst="rect">
            <a:avLst/>
          </a:prstGeom>
        </p:spPr>
      </p:pic>
      <p:sp>
        <p:nvSpPr>
          <p:cNvPr id="5" name="TextBox 4">
            <a:extLst>
              <a:ext uri="{FF2B5EF4-FFF2-40B4-BE49-F238E27FC236}">
                <a16:creationId xmlns:a16="http://schemas.microsoft.com/office/drawing/2014/main" id="{71890B18-0F3D-DF7E-C28B-C628E7A86C04}"/>
              </a:ext>
            </a:extLst>
          </p:cNvPr>
          <p:cNvSpPr txBox="1"/>
          <p:nvPr/>
        </p:nvSpPr>
        <p:spPr>
          <a:xfrm>
            <a:off x="1835509" y="1209717"/>
            <a:ext cx="6107986" cy="369332"/>
          </a:xfrm>
          <a:prstGeom prst="rect">
            <a:avLst/>
          </a:prstGeom>
          <a:noFill/>
        </p:spPr>
        <p:txBody>
          <a:bodyPr wrap="square">
            <a:spAutoFit/>
          </a:bodyPr>
          <a:lstStyle/>
          <a:p>
            <a:r>
              <a:rPr lang="en-US" dirty="0"/>
              <a:t>R-Net   </a:t>
            </a:r>
            <a:r>
              <a:rPr lang="en-US" sz="1800" dirty="0"/>
              <a:t>arXiv:2005.08992</a:t>
            </a:r>
            <a:r>
              <a:rPr lang="en-US" dirty="0"/>
              <a:t> </a:t>
            </a:r>
            <a:endParaRPr lang="en-CN" dirty="0"/>
          </a:p>
        </p:txBody>
      </p:sp>
      <p:sp>
        <p:nvSpPr>
          <p:cNvPr id="2" name="TextBox 1">
            <a:extLst>
              <a:ext uri="{FF2B5EF4-FFF2-40B4-BE49-F238E27FC236}">
                <a16:creationId xmlns:a16="http://schemas.microsoft.com/office/drawing/2014/main" id="{8FF8466D-CBAB-BB20-934B-0916F7C332D8}"/>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Neural Network Method</a:t>
            </a:r>
          </a:p>
        </p:txBody>
      </p:sp>
    </p:spTree>
    <p:extLst>
      <p:ext uri="{BB962C8B-B14F-4D97-AF65-F5344CB8AC3E}">
        <p14:creationId xmlns:p14="http://schemas.microsoft.com/office/powerpoint/2010/main" val="3193379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5" name="图片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 y="0"/>
            <a:ext cx="12192000"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p:cNvSpPr txBox="1">
            <a:spLocks noChangeArrowheads="1"/>
          </p:cNvSpPr>
          <p:nvPr/>
        </p:nvSpPr>
        <p:spPr bwMode="auto">
          <a:xfrm>
            <a:off x="2312250" y="787400"/>
            <a:ext cx="8184232" cy="51911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zh-CN"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主</a:t>
            </a:r>
            <a:r>
              <a:rPr kumimoji="0" lang="en-US"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r>
              <a:rPr kumimoji="0" lang="zh-CN"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要</a:t>
            </a:r>
            <a:r>
              <a:rPr kumimoji="0" lang="en-US"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r>
              <a:rPr kumimoji="0" lang="zh-CN"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内</a:t>
            </a:r>
            <a:r>
              <a:rPr kumimoji="0" lang="en-US"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a:t>
            </a:r>
            <a:r>
              <a:rPr kumimoji="0" lang="zh-CN" altLang="zh-CN" sz="5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容</a:t>
            </a: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24" y="5669010"/>
            <a:ext cx="12259324" cy="1188990"/>
          </a:xfrm>
          <a:prstGeom prst="rect">
            <a:avLst/>
          </a:prstGeom>
        </p:spPr>
      </p:pic>
      <p:sp>
        <p:nvSpPr>
          <p:cNvPr id="38" name="Text Box 4"/>
          <p:cNvSpPr txBox="1">
            <a:spLocks noChangeArrowheads="1"/>
          </p:cNvSpPr>
          <p:nvPr/>
        </p:nvSpPr>
        <p:spPr bwMode="auto">
          <a:xfrm>
            <a:off x="6404366" y="1808086"/>
            <a:ext cx="5635365" cy="431284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lnRef>
          <a:fillRef idx="1">
            <a:schemeClr val="lt1"/>
          </a:fillRef>
          <a:effectRef idx="0">
            <a:schemeClr val="accent5"/>
          </a:effectRef>
          <a:fontRef idx="minor">
            <a:schemeClr val="dk1"/>
          </a:fontRef>
        </p:style>
        <p:txBody>
          <a:bodyPr wrap="square">
            <a:spAutoFit/>
          </a:bodyPr>
          <a:lstStyle>
            <a:defPPr>
              <a:defRPr lang="zh-CN"/>
            </a:defPPr>
            <a:lvl1pPr algn="ctr" eaLnBrk="1" hangingPunct="1">
              <a:lnSpc>
                <a:spcPct val="150000"/>
              </a:lnSpc>
              <a:spcBef>
                <a:spcPts val="1200"/>
              </a:spcBef>
              <a:spcAft>
                <a:spcPts val="600"/>
              </a:spcAft>
              <a:defRPr sz="3200" b="1">
                <a:solidFill>
                  <a:srgbClr val="003BB0"/>
                </a:solidFill>
                <a:latin typeface="+mn-lt"/>
                <a:ea typeface="华文中宋" panose="02010600040101010101" pitchFamily="2" charset="-122"/>
              </a:defRPr>
            </a:lvl1pPr>
          </a:lstStyle>
          <a:p>
            <a:pPr marL="0" marR="0" lvl="0" indent="0" algn="l" defTabSz="914400" rtl="0" eaLnBrk="1" fontAlgn="auto" latinLnBrk="0" hangingPunct="1">
              <a:lnSpc>
                <a:spcPct val="150000"/>
              </a:lnSpc>
              <a:spcBef>
                <a:spcPts val="900"/>
              </a:spcBef>
              <a:spcAft>
                <a:spcPts val="600"/>
              </a:spcAft>
              <a:buClrTx/>
              <a:buSzTx/>
              <a:buFontTx/>
              <a:buNone/>
              <a:tabLst/>
              <a:defRPr/>
            </a:pPr>
            <a:r>
              <a:rPr kumimoji="0" lang="zh-CN" altLang="en-US" sz="2400" b="1" i="0" u="none" strike="noStrike" kern="1200" cap="none" spc="100" normalizeH="0" baseline="0" noProof="0" dirty="0">
                <a:ln>
                  <a:noFill/>
                </a:ln>
                <a:solidFill>
                  <a:srgbClr val="003BB0"/>
                </a:solidFill>
                <a:effectLst/>
                <a:uLnTx/>
                <a:uFillTx/>
                <a:latin typeface="微软雅黑" panose="020B0503020204020204" pitchFamily="34" charset="-122"/>
                <a:ea typeface="微软雅黑" panose="020B0503020204020204" pitchFamily="34" charset="-122"/>
                <a:cs typeface="+mn-cs"/>
              </a:rPr>
              <a:t>一、</a:t>
            </a:r>
            <a:r>
              <a:rPr kumimoji="0" lang="en-US" altLang="zh-CN" sz="2400" b="1" i="0" u="none" strike="noStrike" kern="1200" cap="none" spc="100" normalizeH="0" baseline="0" noProof="0" dirty="0">
                <a:ln>
                  <a:noFill/>
                </a:ln>
                <a:solidFill>
                  <a:srgbClr val="003BB0"/>
                </a:solidFill>
                <a:effectLst/>
                <a:uLnTx/>
                <a:uFillTx/>
                <a:latin typeface="微软雅黑" panose="020B0503020204020204" pitchFamily="34" charset="-122"/>
                <a:ea typeface="微软雅黑" panose="020B0503020204020204" pitchFamily="34" charset="-122"/>
                <a:cs typeface="+mn-cs"/>
              </a:rPr>
              <a:t>Introduction</a:t>
            </a:r>
          </a:p>
          <a:p>
            <a:pPr marL="0" marR="0" lvl="0" indent="0" algn="l" defTabSz="914400" rtl="0" eaLnBrk="1" fontAlgn="auto" latinLnBrk="0" hangingPunct="1">
              <a:lnSpc>
                <a:spcPct val="150000"/>
              </a:lnSpc>
              <a:spcBef>
                <a:spcPts val="900"/>
              </a:spcBef>
              <a:spcAft>
                <a:spcPts val="600"/>
              </a:spcAft>
              <a:buClrTx/>
              <a:buSzTx/>
              <a:buFontTx/>
              <a:buNone/>
              <a:tabLst/>
              <a:defRPr/>
            </a:pPr>
            <a:r>
              <a:rPr lang="zh-CN" altLang="en-US" sz="2400" spc="100" dirty="0">
                <a:latin typeface="微软雅黑" panose="020B0503020204020204" pitchFamily="34" charset="-122"/>
                <a:ea typeface="微软雅黑" panose="020B0503020204020204" pitchFamily="34" charset="-122"/>
              </a:rPr>
              <a:t>二、</a:t>
            </a:r>
            <a:r>
              <a:rPr lang="en-US" altLang="zh-CN" sz="2400" spc="100" dirty="0">
                <a:latin typeface="微软雅黑" panose="020B0503020204020204" pitchFamily="34" charset="-122"/>
                <a:ea typeface="微软雅黑" panose="020B0503020204020204" pitchFamily="34" charset="-122"/>
              </a:rPr>
              <a:t>RFI</a:t>
            </a:r>
            <a:endParaRPr lang="zh-CN" altLang="en-US" sz="2400" spc="1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900"/>
              </a:spcBef>
              <a:spcAft>
                <a:spcPts val="600"/>
              </a:spcAft>
              <a:buClrTx/>
              <a:buSzTx/>
              <a:buFontTx/>
              <a:buNone/>
              <a:tabLst/>
              <a:defRPr/>
            </a:pPr>
            <a:r>
              <a:rPr lang="zh-CN" altLang="en-US" sz="2400" spc="100" dirty="0">
                <a:latin typeface="微软雅黑" panose="020B0503020204020204" pitchFamily="34" charset="-122"/>
                <a:ea typeface="微软雅黑" panose="020B0503020204020204" pitchFamily="34" charset="-122"/>
              </a:rPr>
              <a:t>三、</a:t>
            </a:r>
            <a:r>
              <a:rPr lang="en-US" altLang="zh-CN" sz="2400" spc="100" dirty="0">
                <a:latin typeface="微软雅黑" panose="020B0503020204020204" pitchFamily="34" charset="-122"/>
                <a:ea typeface="微软雅黑" panose="020B0503020204020204" pitchFamily="34" charset="-122"/>
              </a:rPr>
              <a:t>Calibration</a:t>
            </a:r>
          </a:p>
          <a:p>
            <a:pPr marL="0" marR="0" lvl="0" indent="0" algn="l" defTabSz="914400" rtl="0" eaLnBrk="1" fontAlgn="auto" latinLnBrk="0" hangingPunct="1">
              <a:lnSpc>
                <a:spcPct val="150000"/>
              </a:lnSpc>
              <a:spcBef>
                <a:spcPts val="900"/>
              </a:spcBef>
              <a:spcAft>
                <a:spcPts val="600"/>
              </a:spcAft>
              <a:buClrTx/>
              <a:buSzTx/>
              <a:buFontTx/>
              <a:buNone/>
              <a:tabLst/>
              <a:defRPr/>
            </a:pPr>
            <a:r>
              <a:rPr lang="zh-CN" altLang="en-US" sz="2400" spc="100" dirty="0">
                <a:latin typeface="微软雅黑" panose="020B0503020204020204" pitchFamily="34" charset="-122"/>
                <a:ea typeface="微软雅黑" panose="020B0503020204020204" pitchFamily="34" charset="-122"/>
              </a:rPr>
              <a:t>四、</a:t>
            </a:r>
            <a:r>
              <a:rPr lang="en-US" altLang="zh-CN" sz="2400" spc="100" dirty="0">
                <a:latin typeface="微软雅黑" panose="020B0503020204020204" pitchFamily="34" charset="-122"/>
                <a:ea typeface="微软雅黑" panose="020B0503020204020204" pitchFamily="34" charset="-122"/>
              </a:rPr>
              <a:t>Coupling Effects</a:t>
            </a:r>
          </a:p>
          <a:p>
            <a:pPr algn="l">
              <a:spcBef>
                <a:spcPts val="900"/>
              </a:spcBef>
              <a:defRPr/>
            </a:pPr>
            <a:r>
              <a:rPr lang="zh-CN" altLang="en-US" sz="2400" spc="100" dirty="0">
                <a:latin typeface="微软雅黑" panose="020B0503020204020204" pitchFamily="34" charset="-122"/>
                <a:ea typeface="微软雅黑" panose="020B0503020204020204" pitchFamily="34" charset="-122"/>
              </a:rPr>
              <a:t>五、</a:t>
            </a:r>
            <a:r>
              <a:rPr lang="en-US" altLang="zh-CN" sz="2400" spc="100" dirty="0">
                <a:latin typeface="微软雅黑" panose="020B0503020204020204" pitchFamily="34" charset="-122"/>
                <a:ea typeface="微软雅黑" panose="020B0503020204020204" pitchFamily="34" charset="-122"/>
              </a:rPr>
              <a:t> Ionosphere</a:t>
            </a:r>
          </a:p>
          <a:p>
            <a:pPr algn="l">
              <a:spcBef>
                <a:spcPts val="900"/>
              </a:spcBef>
              <a:defRPr/>
            </a:pPr>
            <a:r>
              <a:rPr lang="zh-CN" altLang="en-US" sz="2400" spc="100" dirty="0">
                <a:latin typeface="微软雅黑" panose="020B0503020204020204" pitchFamily="34" charset="-122"/>
                <a:ea typeface="微软雅黑" panose="020B0503020204020204" pitchFamily="34" charset="-122"/>
              </a:rPr>
              <a:t>六、</a:t>
            </a:r>
            <a:r>
              <a:rPr lang="en-US" altLang="zh-CN" sz="2400" spc="100" dirty="0">
                <a:latin typeface="微软雅黑" panose="020B0503020204020204" pitchFamily="34" charset="-122"/>
                <a:ea typeface="微软雅黑" panose="020B0503020204020204" pitchFamily="34" charset="-122"/>
              </a:rPr>
              <a:t>Tools</a:t>
            </a:r>
          </a:p>
        </p:txBody>
      </p:sp>
      <p:sp>
        <p:nvSpPr>
          <p:cNvPr id="2" name="灯片编号占位符 1"/>
          <p:cNvSpPr>
            <a:spLocks noGrp="1"/>
          </p:cNvSpPr>
          <p:nvPr>
            <p:ph type="sldNum" sz="quarter" idx="4"/>
          </p:nvPr>
        </p:nvSpPr>
        <p:spPr>
          <a:xfrm>
            <a:off x="-5965" y="6492875"/>
            <a:ext cx="557349" cy="365125"/>
          </a:xfrm>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2</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pic>
        <p:nvPicPr>
          <p:cNvPr id="8" name="图片 7">
            <a:extLst>
              <a:ext uri="{FF2B5EF4-FFF2-40B4-BE49-F238E27FC236}">
                <a16:creationId xmlns:a16="http://schemas.microsoft.com/office/drawing/2014/main" id="{F8F04C8D-0C50-4D5D-BE24-8BC09858BA63}"/>
              </a:ext>
            </a:extLst>
          </p:cNvPr>
          <p:cNvPicPr>
            <a:picLocks noChangeAspect="1"/>
          </p:cNvPicPr>
          <p:nvPr/>
        </p:nvPicPr>
        <p:blipFill>
          <a:blip r:embed="rId5" cstate="print"/>
          <a:stretch>
            <a:fillRect/>
          </a:stretch>
        </p:blipFill>
        <p:spPr>
          <a:xfrm>
            <a:off x="919053" y="2117869"/>
            <a:ext cx="4513505" cy="33851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DDAF6FFE-2BD4-81B3-72BA-B58ACF7C0170}"/>
              </a:ext>
            </a:extLst>
          </p:cNvPr>
          <p:cNvPicPr>
            <a:picLocks noChangeAspect="1"/>
          </p:cNvPicPr>
          <p:nvPr/>
        </p:nvPicPr>
        <p:blipFill>
          <a:blip r:embed="rId2"/>
          <a:stretch>
            <a:fillRect/>
          </a:stretch>
        </p:blipFill>
        <p:spPr>
          <a:xfrm>
            <a:off x="3155907" y="1589323"/>
            <a:ext cx="5880186" cy="4351338"/>
          </a:xfrm>
          <a:prstGeom prst="rect">
            <a:avLst/>
          </a:prstGeom>
        </p:spPr>
      </p:pic>
      <p:sp>
        <p:nvSpPr>
          <p:cNvPr id="5" name="TextBox 4">
            <a:extLst>
              <a:ext uri="{FF2B5EF4-FFF2-40B4-BE49-F238E27FC236}">
                <a16:creationId xmlns:a16="http://schemas.microsoft.com/office/drawing/2014/main" id="{048D0E59-29B6-1EDC-C013-00F9A2A4E0AB}"/>
              </a:ext>
            </a:extLst>
          </p:cNvPr>
          <p:cNvSpPr txBox="1"/>
          <p:nvPr/>
        </p:nvSpPr>
        <p:spPr>
          <a:xfrm>
            <a:off x="1985481" y="1150976"/>
            <a:ext cx="6107986" cy="369332"/>
          </a:xfrm>
          <a:prstGeom prst="rect">
            <a:avLst/>
          </a:prstGeom>
          <a:noFill/>
        </p:spPr>
        <p:txBody>
          <a:bodyPr wrap="square">
            <a:spAutoFit/>
          </a:bodyPr>
          <a:lstStyle/>
          <a:p>
            <a:r>
              <a:rPr lang="en-US" dirty="0"/>
              <a:t>Amplitude-phase DFCN     </a:t>
            </a:r>
            <a:r>
              <a:rPr lang="en-US" sz="1050" dirty="0"/>
              <a:t>arXiv:1902.08244</a:t>
            </a:r>
            <a:endParaRPr lang="en-CN" dirty="0"/>
          </a:p>
        </p:txBody>
      </p:sp>
      <p:sp>
        <p:nvSpPr>
          <p:cNvPr id="2" name="TextBox 1">
            <a:extLst>
              <a:ext uri="{FF2B5EF4-FFF2-40B4-BE49-F238E27FC236}">
                <a16:creationId xmlns:a16="http://schemas.microsoft.com/office/drawing/2014/main" id="{F0461357-6FDE-E652-0948-E91CEA51D513}"/>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Neural Network Method</a:t>
            </a:r>
          </a:p>
        </p:txBody>
      </p:sp>
    </p:spTree>
    <p:extLst>
      <p:ext uri="{BB962C8B-B14F-4D97-AF65-F5344CB8AC3E}">
        <p14:creationId xmlns:p14="http://schemas.microsoft.com/office/powerpoint/2010/main" val="2286529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9EF92A9F-0DB3-3A83-AC22-9B2D635D89E3}"/>
              </a:ext>
            </a:extLst>
          </p:cNvPr>
          <p:cNvPicPr>
            <a:picLocks noChangeAspect="1"/>
          </p:cNvPicPr>
          <p:nvPr/>
        </p:nvPicPr>
        <p:blipFill>
          <a:blip r:embed="rId2"/>
          <a:stretch>
            <a:fillRect/>
          </a:stretch>
        </p:blipFill>
        <p:spPr>
          <a:xfrm>
            <a:off x="4193447" y="1402079"/>
            <a:ext cx="4436745" cy="5073650"/>
          </a:xfrm>
          <a:prstGeom prst="rect">
            <a:avLst/>
          </a:prstGeom>
        </p:spPr>
      </p:pic>
      <p:sp>
        <p:nvSpPr>
          <p:cNvPr id="5" name="TextBox 4">
            <a:extLst>
              <a:ext uri="{FF2B5EF4-FFF2-40B4-BE49-F238E27FC236}">
                <a16:creationId xmlns:a16="http://schemas.microsoft.com/office/drawing/2014/main" id="{0FA52BC8-533C-6427-DBBF-F4D7DA999CBD}"/>
              </a:ext>
            </a:extLst>
          </p:cNvPr>
          <p:cNvSpPr txBox="1"/>
          <p:nvPr/>
        </p:nvSpPr>
        <p:spPr>
          <a:xfrm>
            <a:off x="1898745" y="1140701"/>
            <a:ext cx="6107986" cy="369332"/>
          </a:xfrm>
          <a:prstGeom prst="rect">
            <a:avLst/>
          </a:prstGeom>
          <a:noFill/>
        </p:spPr>
        <p:txBody>
          <a:bodyPr wrap="square">
            <a:spAutoFit/>
          </a:bodyPr>
          <a:lstStyle/>
          <a:p>
            <a:r>
              <a:rPr lang="en-US" dirty="0"/>
              <a:t>RFI-Net     </a:t>
            </a:r>
            <a:r>
              <a:rPr lang="en-US" sz="1800" dirty="0"/>
              <a:t>arXiv:2001.06669</a:t>
            </a:r>
            <a:endParaRPr lang="en-CN" dirty="0"/>
          </a:p>
        </p:txBody>
      </p:sp>
      <p:sp>
        <p:nvSpPr>
          <p:cNvPr id="2" name="TextBox 1">
            <a:extLst>
              <a:ext uri="{FF2B5EF4-FFF2-40B4-BE49-F238E27FC236}">
                <a16:creationId xmlns:a16="http://schemas.microsoft.com/office/drawing/2014/main" id="{857C0F81-22C9-EAA7-F7DF-BE45807E15BE}"/>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Neural Network Method</a:t>
            </a:r>
          </a:p>
        </p:txBody>
      </p:sp>
    </p:spTree>
    <p:extLst>
      <p:ext uri="{BB962C8B-B14F-4D97-AF65-F5344CB8AC3E}">
        <p14:creationId xmlns:p14="http://schemas.microsoft.com/office/powerpoint/2010/main" val="3969046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A47BBA-8B45-809F-480E-4557905D0360}"/>
              </a:ext>
            </a:extLst>
          </p:cNvPr>
          <p:cNvPicPr>
            <a:picLocks noChangeAspect="1"/>
          </p:cNvPicPr>
          <p:nvPr/>
        </p:nvPicPr>
        <p:blipFill>
          <a:blip r:embed="rId2"/>
          <a:stretch>
            <a:fillRect/>
          </a:stretch>
        </p:blipFill>
        <p:spPr>
          <a:xfrm>
            <a:off x="8410688" y="897327"/>
            <a:ext cx="2818966" cy="5479248"/>
          </a:xfrm>
          <a:prstGeom prst="rect">
            <a:avLst/>
          </a:prstGeom>
        </p:spPr>
      </p:pic>
      <p:sp>
        <p:nvSpPr>
          <p:cNvPr id="5" name="TextBox 4">
            <a:extLst>
              <a:ext uri="{FF2B5EF4-FFF2-40B4-BE49-F238E27FC236}">
                <a16:creationId xmlns:a16="http://schemas.microsoft.com/office/drawing/2014/main" id="{5107AACB-A112-7A67-2D92-E2305BA7EE88}"/>
              </a:ext>
            </a:extLst>
          </p:cNvPr>
          <p:cNvSpPr txBox="1"/>
          <p:nvPr/>
        </p:nvSpPr>
        <p:spPr>
          <a:xfrm>
            <a:off x="629292" y="1289877"/>
            <a:ext cx="6107986" cy="646331"/>
          </a:xfrm>
          <a:prstGeom prst="rect">
            <a:avLst/>
          </a:prstGeom>
          <a:noFill/>
        </p:spPr>
        <p:txBody>
          <a:bodyPr wrap="square">
            <a:spAutoFit/>
          </a:bodyPr>
          <a:lstStyle/>
          <a:p>
            <a:r>
              <a:rPr lang="en-US" dirty="0">
                <a:solidFill>
                  <a:srgbClr val="000000"/>
                </a:solidFill>
                <a:effectLst/>
                <a:latin typeface="Times"/>
              </a:rPr>
              <a:t>While some RFIs can be removed in the data analysis, this risks</a:t>
            </a:r>
          </a:p>
          <a:p>
            <a:r>
              <a:rPr lang="en-US" dirty="0">
                <a:solidFill>
                  <a:srgbClr val="000000"/>
                </a:solidFill>
                <a:effectLst/>
                <a:latin typeface="Times"/>
              </a:rPr>
              <a:t>removing sky signal as well.</a:t>
            </a:r>
          </a:p>
        </p:txBody>
      </p:sp>
      <p:sp>
        <p:nvSpPr>
          <p:cNvPr id="7" name="TextBox 6">
            <a:extLst>
              <a:ext uri="{FF2B5EF4-FFF2-40B4-BE49-F238E27FC236}">
                <a16:creationId xmlns:a16="http://schemas.microsoft.com/office/drawing/2014/main" id="{8FAA0ABE-7ADE-17AC-9F0C-0BB7AAE06C8E}"/>
              </a:ext>
            </a:extLst>
          </p:cNvPr>
          <p:cNvSpPr txBox="1"/>
          <p:nvPr/>
        </p:nvSpPr>
        <p:spPr>
          <a:xfrm>
            <a:off x="629292" y="2250578"/>
            <a:ext cx="6107986" cy="646331"/>
          </a:xfrm>
          <a:prstGeom prst="rect">
            <a:avLst/>
          </a:prstGeom>
          <a:noFill/>
        </p:spPr>
        <p:txBody>
          <a:bodyPr wrap="square">
            <a:spAutoFit/>
          </a:bodyPr>
          <a:lstStyle/>
          <a:p>
            <a:r>
              <a:rPr lang="en-US" dirty="0">
                <a:solidFill>
                  <a:srgbClr val="000000"/>
                </a:solidFill>
                <a:effectLst/>
                <a:latin typeface="Times"/>
              </a:rPr>
              <a:t>Ideally, one would prevent RFIs from occurring at all by identifying and correcting the physical sources.</a:t>
            </a:r>
          </a:p>
        </p:txBody>
      </p:sp>
      <p:sp>
        <p:nvSpPr>
          <p:cNvPr id="9" name="TextBox 8">
            <a:extLst>
              <a:ext uri="{FF2B5EF4-FFF2-40B4-BE49-F238E27FC236}">
                <a16:creationId xmlns:a16="http://schemas.microsoft.com/office/drawing/2014/main" id="{AC9B200A-59B1-F117-DE98-267B5294CFA7}"/>
              </a:ext>
            </a:extLst>
          </p:cNvPr>
          <p:cNvSpPr txBox="1"/>
          <p:nvPr/>
        </p:nvSpPr>
        <p:spPr>
          <a:xfrm>
            <a:off x="629292" y="3211279"/>
            <a:ext cx="6107986" cy="646331"/>
          </a:xfrm>
          <a:prstGeom prst="rect">
            <a:avLst/>
          </a:prstGeom>
          <a:noFill/>
        </p:spPr>
        <p:txBody>
          <a:bodyPr wrap="square">
            <a:spAutoFit/>
          </a:bodyPr>
          <a:lstStyle/>
          <a:p>
            <a:r>
              <a:rPr lang="en-US" dirty="0">
                <a:solidFill>
                  <a:srgbClr val="000000"/>
                </a:solidFill>
                <a:effectLst/>
                <a:latin typeface="Times"/>
              </a:rPr>
              <a:t>An interferometer GMRT is able to make images of the near-field, and create maps of bright RFI sources near the array itself.</a:t>
            </a:r>
          </a:p>
        </p:txBody>
      </p:sp>
      <p:sp>
        <p:nvSpPr>
          <p:cNvPr id="11" name="TextBox 10">
            <a:extLst>
              <a:ext uri="{FF2B5EF4-FFF2-40B4-BE49-F238E27FC236}">
                <a16:creationId xmlns:a16="http://schemas.microsoft.com/office/drawing/2014/main" id="{3A2F1826-8592-FE5E-0CCE-6520AF7E77B1}"/>
              </a:ext>
            </a:extLst>
          </p:cNvPr>
          <p:cNvSpPr txBox="1"/>
          <p:nvPr/>
        </p:nvSpPr>
        <p:spPr>
          <a:xfrm>
            <a:off x="629292" y="4054432"/>
            <a:ext cx="6107986" cy="1477328"/>
          </a:xfrm>
          <a:prstGeom prst="rect">
            <a:avLst/>
          </a:prstGeom>
          <a:noFill/>
        </p:spPr>
        <p:txBody>
          <a:bodyPr wrap="square">
            <a:spAutoFit/>
          </a:bodyPr>
          <a:lstStyle/>
          <a:p>
            <a:r>
              <a:rPr lang="en-US" dirty="0">
                <a:solidFill>
                  <a:srgbClr val="000000"/>
                </a:solidFill>
                <a:effectLst/>
                <a:latin typeface="Times"/>
              </a:rPr>
              <a:t>Candidate sources detected by a single baseline appear as a hyperbola of equal light arrival time in near-field images of a single SVD mode. When a source is detected by many baselines, the corresponding hyperbolas intersect at a single point in the image.</a:t>
            </a:r>
          </a:p>
        </p:txBody>
      </p:sp>
      <p:sp>
        <p:nvSpPr>
          <p:cNvPr id="12" name="TextBox 11">
            <a:extLst>
              <a:ext uri="{FF2B5EF4-FFF2-40B4-BE49-F238E27FC236}">
                <a16:creationId xmlns:a16="http://schemas.microsoft.com/office/drawing/2014/main" id="{F36B307C-9AB3-7A45-1F42-8F58FA6E3281}"/>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RFI Source Idendification </a:t>
            </a:r>
          </a:p>
        </p:txBody>
      </p:sp>
    </p:spTree>
    <p:extLst>
      <p:ext uri="{BB962C8B-B14F-4D97-AF65-F5344CB8AC3E}">
        <p14:creationId xmlns:p14="http://schemas.microsoft.com/office/powerpoint/2010/main" val="253389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F30801-DBD5-EA6A-2609-F75A3B945E2D}"/>
              </a:ext>
            </a:extLst>
          </p:cNvPr>
          <p:cNvPicPr>
            <a:picLocks noChangeAspect="1"/>
          </p:cNvPicPr>
          <p:nvPr/>
        </p:nvPicPr>
        <p:blipFill>
          <a:blip r:embed="rId2"/>
          <a:stretch>
            <a:fillRect/>
          </a:stretch>
        </p:blipFill>
        <p:spPr>
          <a:xfrm>
            <a:off x="418315" y="1704439"/>
            <a:ext cx="4996089" cy="3766549"/>
          </a:xfrm>
          <a:prstGeom prst="rect">
            <a:avLst/>
          </a:prstGeom>
        </p:spPr>
      </p:pic>
      <p:pic>
        <p:nvPicPr>
          <p:cNvPr id="4" name="Picture 3">
            <a:extLst>
              <a:ext uri="{FF2B5EF4-FFF2-40B4-BE49-F238E27FC236}">
                <a16:creationId xmlns:a16="http://schemas.microsoft.com/office/drawing/2014/main" id="{53D961A7-C3D9-3196-30DF-E7E1C5C98159}"/>
              </a:ext>
            </a:extLst>
          </p:cNvPr>
          <p:cNvPicPr>
            <a:picLocks noChangeAspect="1"/>
          </p:cNvPicPr>
          <p:nvPr/>
        </p:nvPicPr>
        <p:blipFill>
          <a:blip r:embed="rId3"/>
          <a:stretch>
            <a:fillRect/>
          </a:stretch>
        </p:blipFill>
        <p:spPr>
          <a:xfrm>
            <a:off x="5699640" y="1092842"/>
            <a:ext cx="2828365" cy="2112695"/>
          </a:xfrm>
          <a:prstGeom prst="rect">
            <a:avLst/>
          </a:prstGeom>
        </p:spPr>
      </p:pic>
      <p:pic>
        <p:nvPicPr>
          <p:cNvPr id="5" name="Picture 4">
            <a:extLst>
              <a:ext uri="{FF2B5EF4-FFF2-40B4-BE49-F238E27FC236}">
                <a16:creationId xmlns:a16="http://schemas.microsoft.com/office/drawing/2014/main" id="{35C9D3D3-5E51-9C9D-ABA0-9AB3A5E84AAF}"/>
              </a:ext>
            </a:extLst>
          </p:cNvPr>
          <p:cNvPicPr>
            <a:picLocks noChangeAspect="1"/>
          </p:cNvPicPr>
          <p:nvPr/>
        </p:nvPicPr>
        <p:blipFill>
          <a:blip r:embed="rId4"/>
          <a:stretch>
            <a:fillRect/>
          </a:stretch>
        </p:blipFill>
        <p:spPr>
          <a:xfrm>
            <a:off x="8514939" y="1092842"/>
            <a:ext cx="3512822" cy="1850776"/>
          </a:xfrm>
          <a:prstGeom prst="rect">
            <a:avLst/>
          </a:prstGeom>
        </p:spPr>
      </p:pic>
      <p:pic>
        <p:nvPicPr>
          <p:cNvPr id="6" name="Picture 5">
            <a:extLst>
              <a:ext uri="{FF2B5EF4-FFF2-40B4-BE49-F238E27FC236}">
                <a16:creationId xmlns:a16="http://schemas.microsoft.com/office/drawing/2014/main" id="{02099628-2EC8-C1B5-21BE-9491AD3D41F2}"/>
              </a:ext>
            </a:extLst>
          </p:cNvPr>
          <p:cNvPicPr>
            <a:picLocks noChangeAspect="1"/>
          </p:cNvPicPr>
          <p:nvPr/>
        </p:nvPicPr>
        <p:blipFill>
          <a:blip r:embed="rId5"/>
          <a:stretch>
            <a:fillRect/>
          </a:stretch>
        </p:blipFill>
        <p:spPr>
          <a:xfrm>
            <a:off x="5699640" y="3429000"/>
            <a:ext cx="2815299" cy="2112695"/>
          </a:xfrm>
          <a:prstGeom prst="rect">
            <a:avLst/>
          </a:prstGeom>
        </p:spPr>
      </p:pic>
      <p:pic>
        <p:nvPicPr>
          <p:cNvPr id="7" name="Picture 6">
            <a:extLst>
              <a:ext uri="{FF2B5EF4-FFF2-40B4-BE49-F238E27FC236}">
                <a16:creationId xmlns:a16="http://schemas.microsoft.com/office/drawing/2014/main" id="{9A4D399F-6BD9-CA09-6D74-30CB34FC6E6E}"/>
              </a:ext>
            </a:extLst>
          </p:cNvPr>
          <p:cNvPicPr>
            <a:picLocks noChangeAspect="1"/>
          </p:cNvPicPr>
          <p:nvPr/>
        </p:nvPicPr>
        <p:blipFill>
          <a:blip r:embed="rId6"/>
          <a:stretch>
            <a:fillRect/>
          </a:stretch>
        </p:blipFill>
        <p:spPr>
          <a:xfrm>
            <a:off x="9315675" y="3110572"/>
            <a:ext cx="1911350" cy="2749549"/>
          </a:xfrm>
          <a:prstGeom prst="rect">
            <a:avLst/>
          </a:prstGeom>
        </p:spPr>
      </p:pic>
      <p:sp>
        <p:nvSpPr>
          <p:cNvPr id="9" name="TextBox 8">
            <a:extLst>
              <a:ext uri="{FF2B5EF4-FFF2-40B4-BE49-F238E27FC236}">
                <a16:creationId xmlns:a16="http://schemas.microsoft.com/office/drawing/2014/main" id="{AD38C1AC-42DC-5308-C83B-F78F3968526A}"/>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Physical Removal</a:t>
            </a:r>
          </a:p>
        </p:txBody>
      </p:sp>
      <p:sp>
        <p:nvSpPr>
          <p:cNvPr id="10" name="TextBox 9">
            <a:extLst>
              <a:ext uri="{FF2B5EF4-FFF2-40B4-BE49-F238E27FC236}">
                <a16:creationId xmlns:a16="http://schemas.microsoft.com/office/drawing/2014/main" id="{0535CDCA-B506-CBC3-07EA-D0DBC9647D88}"/>
              </a:ext>
            </a:extLst>
          </p:cNvPr>
          <p:cNvSpPr txBox="1"/>
          <p:nvPr/>
        </p:nvSpPr>
        <p:spPr>
          <a:xfrm>
            <a:off x="842481" y="1092842"/>
            <a:ext cx="4181582" cy="369332"/>
          </a:xfrm>
          <a:prstGeom prst="rect">
            <a:avLst/>
          </a:prstGeom>
          <a:noFill/>
        </p:spPr>
        <p:txBody>
          <a:bodyPr wrap="square" rtlCol="0">
            <a:spAutoFit/>
          </a:bodyPr>
          <a:lstStyle/>
          <a:p>
            <a:r>
              <a:rPr lang="en-CN" dirty="0"/>
              <a:t>GMRT example</a:t>
            </a:r>
          </a:p>
        </p:txBody>
      </p:sp>
    </p:spTree>
    <p:extLst>
      <p:ext uri="{BB962C8B-B14F-4D97-AF65-F5344CB8AC3E}">
        <p14:creationId xmlns:p14="http://schemas.microsoft.com/office/powerpoint/2010/main" val="1292754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lang="en-US" altLang="zh-CN" sz="4400" b="1"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Calibration</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24</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extLst>
      <p:ext uri="{BB962C8B-B14F-4D97-AF65-F5344CB8AC3E}">
        <p14:creationId xmlns:p14="http://schemas.microsoft.com/office/powerpoint/2010/main" val="191562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F0120E-EF21-ABD8-3A30-9AAEE006FEED}"/>
              </a:ext>
            </a:extLst>
          </p:cNvPr>
          <p:cNvSpPr txBox="1"/>
          <p:nvPr/>
        </p:nvSpPr>
        <p:spPr>
          <a:xfrm>
            <a:off x="1313379" y="1979456"/>
            <a:ext cx="4244939" cy="2585323"/>
          </a:xfrm>
          <a:prstGeom prst="rect">
            <a:avLst/>
          </a:prstGeom>
          <a:noFill/>
        </p:spPr>
        <p:txBody>
          <a:bodyPr wrap="square">
            <a:spAutoFit/>
          </a:bodyPr>
          <a:lstStyle/>
          <a:p>
            <a:r>
              <a:rPr lang="en-US" dirty="0"/>
              <a:t>The purpose of calibration is to remove, insofar as possible, the effects of instrumental and atmospheric factors in the measurements. Such factors depend largely on the individual antennas or antenna pairs and their associated electronics, so correction must be applied to the visibility data before they are combined into an image.</a:t>
            </a:r>
          </a:p>
        </p:txBody>
      </p:sp>
      <p:sp>
        <p:nvSpPr>
          <p:cNvPr id="3" name="TextBox 2">
            <a:extLst>
              <a:ext uri="{FF2B5EF4-FFF2-40B4-BE49-F238E27FC236}">
                <a16:creationId xmlns:a16="http://schemas.microsoft.com/office/drawing/2014/main" id="{BC9DE193-B196-05E9-03D7-41C89F4BB78D}"/>
              </a:ext>
            </a:extLst>
          </p:cNvPr>
          <p:cNvSpPr txBox="1"/>
          <p:nvPr/>
        </p:nvSpPr>
        <p:spPr>
          <a:xfrm>
            <a:off x="1313379" y="1273996"/>
            <a:ext cx="5436742" cy="369332"/>
          </a:xfrm>
          <a:prstGeom prst="rect">
            <a:avLst/>
          </a:prstGeom>
          <a:noFill/>
        </p:spPr>
        <p:txBody>
          <a:bodyPr wrap="square" rtlCol="0">
            <a:spAutoFit/>
          </a:bodyPr>
          <a:lstStyle/>
          <a:p>
            <a:r>
              <a:rPr lang="en-CN" b="1" dirty="0"/>
              <a:t>What is calibration?</a:t>
            </a:r>
          </a:p>
        </p:txBody>
      </p:sp>
      <p:pic>
        <p:nvPicPr>
          <p:cNvPr id="5" name="Picture 4">
            <a:extLst>
              <a:ext uri="{FF2B5EF4-FFF2-40B4-BE49-F238E27FC236}">
                <a16:creationId xmlns:a16="http://schemas.microsoft.com/office/drawing/2014/main" id="{13A33860-7313-BA43-9DEF-FDB69599E899}"/>
              </a:ext>
            </a:extLst>
          </p:cNvPr>
          <p:cNvPicPr>
            <a:picLocks noChangeAspect="1"/>
          </p:cNvPicPr>
          <p:nvPr/>
        </p:nvPicPr>
        <p:blipFill>
          <a:blip r:embed="rId2"/>
          <a:stretch>
            <a:fillRect/>
          </a:stretch>
        </p:blipFill>
        <p:spPr>
          <a:xfrm>
            <a:off x="5903733" y="2382678"/>
            <a:ext cx="5436742" cy="3407691"/>
          </a:xfrm>
          <a:prstGeom prst="rect">
            <a:avLst/>
          </a:prstGeom>
        </p:spPr>
      </p:pic>
      <p:sp>
        <p:nvSpPr>
          <p:cNvPr id="6" name="Arc 5">
            <a:extLst>
              <a:ext uri="{FF2B5EF4-FFF2-40B4-BE49-F238E27FC236}">
                <a16:creationId xmlns:a16="http://schemas.microsoft.com/office/drawing/2014/main" id="{FA0B9BDC-7E63-94CF-620D-762BC8DBB511}"/>
              </a:ext>
            </a:extLst>
          </p:cNvPr>
          <p:cNvSpPr/>
          <p:nvPr/>
        </p:nvSpPr>
        <p:spPr>
          <a:xfrm rot="20261299">
            <a:off x="4128436" y="763313"/>
            <a:ext cx="7874533" cy="6977294"/>
          </a:xfrm>
          <a:prstGeom prst="arc">
            <a:avLst/>
          </a:prstGeom>
          <a:ln w="25400"/>
        </p:spPr>
        <p:style>
          <a:lnRef idx="1">
            <a:schemeClr val="dk1"/>
          </a:lnRef>
          <a:fillRef idx="0">
            <a:schemeClr val="dk1"/>
          </a:fillRef>
          <a:effectRef idx="0">
            <a:schemeClr val="dk1"/>
          </a:effectRef>
          <a:fontRef idx="minor">
            <a:schemeClr val="tx1"/>
          </a:fontRef>
        </p:style>
        <p:txBody>
          <a:bodyPr rtlCol="0" anchor="ctr"/>
          <a:lstStyle/>
          <a:p>
            <a:pPr algn="ctr"/>
            <a:endParaRPr lang="en-CN" dirty="0"/>
          </a:p>
        </p:txBody>
      </p:sp>
      <p:sp>
        <p:nvSpPr>
          <p:cNvPr id="7" name="5-Point Star 6">
            <a:extLst>
              <a:ext uri="{FF2B5EF4-FFF2-40B4-BE49-F238E27FC236}">
                <a16:creationId xmlns:a16="http://schemas.microsoft.com/office/drawing/2014/main" id="{FD052FFA-7234-BC55-D404-AEEDC539AA2D}"/>
              </a:ext>
            </a:extLst>
          </p:cNvPr>
          <p:cNvSpPr/>
          <p:nvPr/>
        </p:nvSpPr>
        <p:spPr>
          <a:xfrm>
            <a:off x="9431382" y="561777"/>
            <a:ext cx="653143" cy="75938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8" name="TextBox 7">
            <a:extLst>
              <a:ext uri="{FF2B5EF4-FFF2-40B4-BE49-F238E27FC236}">
                <a16:creationId xmlns:a16="http://schemas.microsoft.com/office/drawing/2014/main" id="{C7BF2E94-772B-9EE7-D560-000B755FA43E}"/>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Calibration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9B6AEA-9446-D3A3-781B-372A8D30F6EB}"/>
              </a:ext>
            </a:extLst>
          </p:cNvPr>
          <p:cNvSpPr txBox="1"/>
          <p:nvPr/>
        </p:nvSpPr>
        <p:spPr>
          <a:xfrm>
            <a:off x="1345916" y="1264125"/>
            <a:ext cx="3606229" cy="369332"/>
          </a:xfrm>
          <a:prstGeom prst="rect">
            <a:avLst/>
          </a:prstGeom>
          <a:noFill/>
        </p:spPr>
        <p:txBody>
          <a:bodyPr wrap="square" rtlCol="0">
            <a:spAutoFit/>
          </a:bodyPr>
          <a:lstStyle/>
          <a:p>
            <a:r>
              <a:rPr lang="en-CN" b="1" dirty="0"/>
              <a:t>Use sky model</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E62FFB3-FA4B-56F3-CE72-9FDFC8C1943C}"/>
                  </a:ext>
                </a:extLst>
              </p:cNvPr>
              <p:cNvSpPr txBox="1"/>
              <p:nvPr/>
            </p:nvSpPr>
            <p:spPr>
              <a:xfrm>
                <a:off x="3795966" y="1910725"/>
                <a:ext cx="4798173"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m:rPr>
                              <m:sty m:val="p"/>
                            </m:rPr>
                            <a:rPr lang="en-US" b="0" i="0" smtClean="0">
                              <a:latin typeface="Cambria Math" panose="02040503050406030204" pitchFamily="18" charset="0"/>
                            </a:rPr>
                            <m:t>obs</m:t>
                          </m:r>
                        </m:sup>
                      </m:sSub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𝑖𝑗</m:t>
                          </m:r>
                        </m:sub>
                      </m:sSub>
                      <m:nary>
                        <m:naryPr>
                          <m:limLoc m:val="undOvr"/>
                          <m:subHide m:val="on"/>
                          <m:supHide m:val="on"/>
                          <m:ctrlPr>
                            <a:rPr lang="en-US" i="1">
                              <a:latin typeface="Cambria Math" panose="02040503050406030204" pitchFamily="18" charset="0"/>
                            </a:rPr>
                          </m:ctrlPr>
                        </m:naryPr>
                        <m:sub/>
                        <m:sup/>
                        <m:e>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𝑖</m:t>
                              </m:r>
                            </m:sub>
                          </m:sSub>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i="1">
                                  <a:latin typeface="Cambria Math" panose="02040503050406030204" pitchFamily="18" charset="0"/>
                                </a:rPr>
                                <m:t>𝑗</m:t>
                              </m:r>
                            </m:sub>
                            <m:sup>
                              <m:r>
                                <a:rPr lang="en-US" i="1">
                                  <a:latin typeface="Cambria Math" panose="02040503050406030204" pitchFamily="18" charset="0"/>
                                </a:rPr>
                                <m:t>∗</m:t>
                              </m:r>
                            </m:sup>
                          </m:sSubSup>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i="1">
                              <a:latin typeface="Cambria Math" panose="02040503050406030204" pitchFamily="18" charset="0"/>
                            </a:rPr>
                            <m:t>𝑇</m:t>
                          </m:r>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𝑖</m:t>
                              </m:r>
                              <m:acc>
                                <m:accPr>
                                  <m:chr m:val="̂"/>
                                  <m:ctrlPr>
                                    <a:rPr lang="en-US" b="1" i="1">
                                      <a:latin typeface="Cambria Math" panose="02040503050406030204" pitchFamily="18" charset="0"/>
                                    </a:rPr>
                                  </m:ctrlPr>
                                </m:accPr>
                                <m:e>
                                  <m:r>
                                    <a:rPr lang="en-US" b="1" i="1">
                                      <a:latin typeface="Cambria Math" panose="02040503050406030204" pitchFamily="18" charset="0"/>
                                    </a:rPr>
                                    <m:t>𝒏</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b="1" i="1">
                                      <a:latin typeface="Cambria Math" panose="02040503050406030204" pitchFamily="18" charset="0"/>
                                    </a:rPr>
                                    <m:t>𝒖</m:t>
                                  </m:r>
                                </m:e>
                                <m:sub>
                                  <m:r>
                                    <a:rPr lang="en-US" i="1">
                                      <a:latin typeface="Cambria Math" panose="02040503050406030204" pitchFamily="18" charset="0"/>
                                    </a:rPr>
                                    <m:t>𝑖𝑗</m:t>
                                  </m:r>
                                </m:sub>
                              </m:sSub>
                            </m:sup>
                          </m:sSup>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2</m:t>
                              </m:r>
                            </m:sup>
                          </m:sSup>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𝑖𝑗</m:t>
                          </m:r>
                        </m:sub>
                      </m:sSub>
                    </m:oMath>
                  </m:oMathPara>
                </a14:m>
                <a:endParaRPr lang="en-CN" dirty="0"/>
              </a:p>
            </p:txBody>
          </p:sp>
        </mc:Choice>
        <mc:Fallback xmlns="">
          <p:sp>
            <p:nvSpPr>
              <p:cNvPr id="4" name="TextBox 3">
                <a:extLst>
                  <a:ext uri="{FF2B5EF4-FFF2-40B4-BE49-F238E27FC236}">
                    <a16:creationId xmlns:a16="http://schemas.microsoft.com/office/drawing/2014/main" id="{9E62FFB3-FA4B-56F3-CE72-9FDFC8C1943C}"/>
                  </a:ext>
                </a:extLst>
              </p:cNvPr>
              <p:cNvSpPr txBox="1">
                <a:spLocks noRot="1" noChangeAspect="1" noMove="1" noResize="1" noEditPoints="1" noAdjustHandles="1" noChangeArrowheads="1" noChangeShapeType="1" noTextEdit="1"/>
              </p:cNvSpPr>
              <p:nvPr/>
            </p:nvSpPr>
            <p:spPr>
              <a:xfrm>
                <a:off x="3795966" y="1910725"/>
                <a:ext cx="4798173" cy="726481"/>
              </a:xfrm>
              <a:prstGeom prst="rect">
                <a:avLst/>
              </a:prstGeom>
              <a:blipFill>
                <a:blip r:embed="rId2"/>
                <a:stretch>
                  <a:fillRect l="-529" t="-155172" r="-265" b="-218966"/>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B136B4C-6741-3E2A-02C7-1851212592A9}"/>
                  </a:ext>
                </a:extLst>
              </p:cNvPr>
              <p:cNvSpPr txBox="1"/>
              <p:nvPr/>
            </p:nvSpPr>
            <p:spPr>
              <a:xfrm>
                <a:off x="1345916" y="2822410"/>
                <a:ext cx="9606336" cy="668645"/>
              </a:xfrm>
              <a:prstGeom prst="rect">
                <a:avLst/>
              </a:prstGeom>
              <a:noFill/>
            </p:spPr>
            <p:txBody>
              <a:bodyPr wrap="square" rtlCol="0">
                <a:spAutoFit/>
              </a:bodyPr>
              <a:lstStyle/>
              <a:p>
                <a:r>
                  <a:rPr lang="en-CN" dirty="0"/>
                  <a:t>The complex gain factor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oMath>
                </a14:m>
                <a:r>
                  <a:rPr lang="en-CN" dirty="0"/>
                  <a:t> is the function of the antenna pair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𝑗</m:t>
                    </m:r>
                    <m:r>
                      <a:rPr lang="en-US" b="0" i="1" smtClean="0">
                        <a:latin typeface="Cambria Math" panose="02040503050406030204" pitchFamily="18" charset="0"/>
                      </a:rPr>
                      <m:t>)</m:t>
                    </m:r>
                  </m:oMath>
                </a14:m>
                <a:r>
                  <a:rPr lang="en-CN" dirty="0"/>
                  <a:t> and, as a result of unwanted effects, may vary with time.</a:t>
                </a:r>
              </a:p>
            </p:txBody>
          </p:sp>
        </mc:Choice>
        <mc:Fallback xmlns="">
          <p:sp>
            <p:nvSpPr>
              <p:cNvPr id="6" name="TextBox 5">
                <a:extLst>
                  <a:ext uri="{FF2B5EF4-FFF2-40B4-BE49-F238E27FC236}">
                    <a16:creationId xmlns:a16="http://schemas.microsoft.com/office/drawing/2014/main" id="{AB136B4C-6741-3E2A-02C7-1851212592A9}"/>
                  </a:ext>
                </a:extLst>
              </p:cNvPr>
              <p:cNvSpPr txBox="1">
                <a:spLocks noRot="1" noChangeAspect="1" noMove="1" noResize="1" noEditPoints="1" noAdjustHandles="1" noChangeArrowheads="1" noChangeShapeType="1" noTextEdit="1"/>
              </p:cNvSpPr>
              <p:nvPr/>
            </p:nvSpPr>
            <p:spPr>
              <a:xfrm>
                <a:off x="1345916" y="2822410"/>
                <a:ext cx="9606336" cy="668645"/>
              </a:xfrm>
              <a:prstGeom prst="rect">
                <a:avLst/>
              </a:prstGeom>
              <a:blipFill>
                <a:blip r:embed="rId3"/>
                <a:stretch>
                  <a:fillRect l="-661" t="-3704" r="-1189" b="-1296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8BCCC2E-AF27-1C52-94F1-A6B30327D27D}"/>
                  </a:ext>
                </a:extLst>
              </p:cNvPr>
              <p:cNvSpPr txBox="1"/>
              <p:nvPr/>
            </p:nvSpPr>
            <p:spPr>
              <a:xfrm>
                <a:off x="5413955" y="3827521"/>
                <a:ext cx="1778371" cy="337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𝑖𝑗</m:t>
                          </m:r>
                        </m:sub>
                      </m:sSub>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model</m:t>
                          </m:r>
                        </m:sup>
                      </m:sSubSup>
                    </m:oMath>
                  </m:oMathPara>
                </a14:m>
                <a:endParaRPr lang="en-CN" dirty="0"/>
              </a:p>
            </p:txBody>
          </p:sp>
        </mc:Choice>
        <mc:Fallback xmlns="">
          <p:sp>
            <p:nvSpPr>
              <p:cNvPr id="7" name="TextBox 6">
                <a:extLst>
                  <a:ext uri="{FF2B5EF4-FFF2-40B4-BE49-F238E27FC236}">
                    <a16:creationId xmlns:a16="http://schemas.microsoft.com/office/drawing/2014/main" id="{78BCCC2E-AF27-1C52-94F1-A6B30327D27D}"/>
                  </a:ext>
                </a:extLst>
              </p:cNvPr>
              <p:cNvSpPr txBox="1">
                <a:spLocks noRot="1" noChangeAspect="1" noMove="1" noResize="1" noEditPoints="1" noAdjustHandles="1" noChangeArrowheads="1" noChangeShapeType="1" noTextEdit="1"/>
              </p:cNvSpPr>
              <p:nvPr/>
            </p:nvSpPr>
            <p:spPr>
              <a:xfrm>
                <a:off x="5413955" y="3827521"/>
                <a:ext cx="1778371" cy="337913"/>
              </a:xfrm>
              <a:prstGeom prst="rect">
                <a:avLst/>
              </a:prstGeom>
              <a:blipFill>
                <a:blip r:embed="rId4"/>
                <a:stretch>
                  <a:fillRect l="-2128" r="-709" b="-2222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27D1062-AE61-3DFC-1F31-EB8567A598B1}"/>
                  </a:ext>
                </a:extLst>
              </p:cNvPr>
              <p:cNvSpPr txBox="1"/>
              <p:nvPr/>
            </p:nvSpPr>
            <p:spPr>
              <a:xfrm>
                <a:off x="5640683" y="4507239"/>
                <a:ext cx="1324914" cy="7161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model</m:t>
                              </m:r>
                            </m:sup>
                          </m:sSubSup>
                        </m:den>
                      </m:f>
                    </m:oMath>
                  </m:oMathPara>
                </a14:m>
                <a:endParaRPr lang="en-CN" dirty="0"/>
              </a:p>
            </p:txBody>
          </p:sp>
        </mc:Choice>
        <mc:Fallback xmlns="">
          <p:sp>
            <p:nvSpPr>
              <p:cNvPr id="11" name="TextBox 10">
                <a:extLst>
                  <a:ext uri="{FF2B5EF4-FFF2-40B4-BE49-F238E27FC236}">
                    <a16:creationId xmlns:a16="http://schemas.microsoft.com/office/drawing/2014/main" id="{727D1062-AE61-3DFC-1F31-EB8567A598B1}"/>
                  </a:ext>
                </a:extLst>
              </p:cNvPr>
              <p:cNvSpPr txBox="1">
                <a:spLocks noRot="1" noChangeAspect="1" noMove="1" noResize="1" noEditPoints="1" noAdjustHandles="1" noChangeArrowheads="1" noChangeShapeType="1" noTextEdit="1"/>
              </p:cNvSpPr>
              <p:nvPr/>
            </p:nvSpPr>
            <p:spPr>
              <a:xfrm>
                <a:off x="5640683" y="4507239"/>
                <a:ext cx="1324914" cy="716158"/>
              </a:xfrm>
              <a:prstGeom prst="rect">
                <a:avLst/>
              </a:prstGeom>
              <a:blipFill>
                <a:blip r:embed="rId5"/>
                <a:stretch>
                  <a:fillRect l="-3810" r="-952" b="-10345"/>
                </a:stretch>
              </a:blipFill>
            </p:spPr>
            <p:txBody>
              <a:bodyPr/>
              <a:lstStyle/>
              <a:p>
                <a:r>
                  <a:rPr lang="en-CN">
                    <a:noFill/>
                  </a:rPr>
                  <a:t> </a:t>
                </a:r>
              </a:p>
            </p:txBody>
          </p:sp>
        </mc:Fallback>
      </mc:AlternateContent>
      <p:sp>
        <p:nvSpPr>
          <p:cNvPr id="12" name="TextBox 11">
            <a:extLst>
              <a:ext uri="{FF2B5EF4-FFF2-40B4-BE49-F238E27FC236}">
                <a16:creationId xmlns:a16="http://schemas.microsoft.com/office/drawing/2014/main" id="{CBF17654-16A8-233F-E768-BE11A4167F78}"/>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Calibration with a Sky Model</a:t>
            </a:r>
          </a:p>
        </p:txBody>
      </p:sp>
    </p:spTree>
    <p:extLst>
      <p:ext uri="{BB962C8B-B14F-4D97-AF65-F5344CB8AC3E}">
        <p14:creationId xmlns:p14="http://schemas.microsoft.com/office/powerpoint/2010/main" val="4195102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E2EE2F-CD72-7667-029C-4B4491E71F66}"/>
              </a:ext>
            </a:extLst>
          </p:cNvPr>
          <p:cNvSpPr txBox="1"/>
          <p:nvPr/>
        </p:nvSpPr>
        <p:spPr>
          <a:xfrm>
            <a:off x="1159267" y="1726062"/>
            <a:ext cx="9873465" cy="646331"/>
          </a:xfrm>
          <a:prstGeom prst="rect">
            <a:avLst/>
          </a:prstGeom>
          <a:noFill/>
        </p:spPr>
        <p:txBody>
          <a:bodyPr wrap="square">
            <a:spAutoFit/>
          </a:bodyPr>
          <a:lstStyle/>
          <a:p>
            <a:r>
              <a:rPr lang="en-US" dirty="0">
                <a:solidFill>
                  <a:srgbClr val="000000"/>
                </a:solidFill>
                <a:effectLst/>
                <a:latin typeface="Helvetica" pitchFamily="2" charset="0"/>
              </a:rPr>
              <a:t>Data taken on unresolved calibration sources (calibrator) are particularly useful here, since the response to such a source is predictable and should vary only slowly and smoothly with time.</a:t>
            </a:r>
          </a:p>
        </p:txBody>
      </p:sp>
      <p:sp>
        <p:nvSpPr>
          <p:cNvPr id="3" name="TextBox 2">
            <a:extLst>
              <a:ext uri="{FF2B5EF4-FFF2-40B4-BE49-F238E27FC236}">
                <a16:creationId xmlns:a16="http://schemas.microsoft.com/office/drawing/2014/main" id="{A0443730-64D3-EFC7-4714-788A7F5CF332}"/>
              </a:ext>
            </a:extLst>
          </p:cNvPr>
          <p:cNvSpPr txBox="1"/>
          <p:nvPr/>
        </p:nvSpPr>
        <p:spPr>
          <a:xfrm>
            <a:off x="1159265" y="1126268"/>
            <a:ext cx="3431569" cy="369332"/>
          </a:xfrm>
          <a:prstGeom prst="rect">
            <a:avLst/>
          </a:prstGeom>
          <a:noFill/>
        </p:spPr>
        <p:txBody>
          <a:bodyPr wrap="square" rtlCol="0">
            <a:spAutoFit/>
          </a:bodyPr>
          <a:lstStyle/>
          <a:p>
            <a:r>
              <a:rPr lang="en-CN" b="1" dirty="0"/>
              <a:t>Use calibrator</a:t>
            </a:r>
          </a:p>
        </p:txBody>
      </p:sp>
      <p:sp>
        <p:nvSpPr>
          <p:cNvPr id="7" name="TextBox 6">
            <a:extLst>
              <a:ext uri="{FF2B5EF4-FFF2-40B4-BE49-F238E27FC236}">
                <a16:creationId xmlns:a16="http://schemas.microsoft.com/office/drawing/2014/main" id="{F569FBA6-DD1D-E37A-2273-0A091F45A7A5}"/>
              </a:ext>
            </a:extLst>
          </p:cNvPr>
          <p:cNvSpPr txBox="1"/>
          <p:nvPr/>
        </p:nvSpPr>
        <p:spPr>
          <a:xfrm>
            <a:off x="1159266" y="2507972"/>
            <a:ext cx="9873465" cy="923330"/>
          </a:xfrm>
          <a:prstGeom prst="rect">
            <a:avLst/>
          </a:prstGeom>
          <a:noFill/>
        </p:spPr>
        <p:txBody>
          <a:bodyPr wrap="square">
            <a:spAutoFit/>
          </a:bodyPr>
          <a:lstStyle/>
          <a:p>
            <a:r>
              <a:rPr lang="en-US" dirty="0">
                <a:solidFill>
                  <a:srgbClr val="000000"/>
                </a:solidFill>
                <a:effectLst/>
                <a:latin typeface="Helvetica" pitchFamily="2" charset="0"/>
              </a:rPr>
              <a:t>To observe the calibration source, it is usually placed at the phase center of its field. Then assuming that the calibrator is unresolved, the phase is a direct measure of the instrumental phase. </a:t>
            </a:r>
          </a:p>
        </p:txBody>
      </p:sp>
      <p:sp>
        <p:nvSpPr>
          <p:cNvPr id="9" name="TextBox 8">
            <a:extLst>
              <a:ext uri="{FF2B5EF4-FFF2-40B4-BE49-F238E27FC236}">
                <a16:creationId xmlns:a16="http://schemas.microsoft.com/office/drawing/2014/main" id="{36A1BD35-B895-66DD-EDA1-106DC05FDBEB}"/>
              </a:ext>
            </a:extLst>
          </p:cNvPr>
          <p:cNvSpPr txBox="1"/>
          <p:nvPr/>
        </p:nvSpPr>
        <p:spPr>
          <a:xfrm>
            <a:off x="1159266" y="3688694"/>
            <a:ext cx="6107986" cy="369332"/>
          </a:xfrm>
          <a:prstGeom prst="rect">
            <a:avLst/>
          </a:prstGeom>
          <a:noFill/>
        </p:spPr>
        <p:txBody>
          <a:bodyPr wrap="square">
            <a:spAutoFit/>
          </a:bodyPr>
          <a:lstStyle/>
          <a:p>
            <a:r>
              <a:rPr lang="en-US" dirty="0">
                <a:solidFill>
                  <a:srgbClr val="000000"/>
                </a:solidFill>
                <a:effectLst/>
                <a:latin typeface="Helvetica" pitchFamily="2" charset="0"/>
              </a:rPr>
              <a:t>For an unresolved calibrator, the measured response is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4EB390-2561-4CF9-05F3-03F75DCCEE1D}"/>
                  </a:ext>
                </a:extLst>
              </p:cNvPr>
              <p:cNvSpPr txBox="1"/>
              <p:nvPr/>
            </p:nvSpPr>
            <p:spPr>
              <a:xfrm>
                <a:off x="4858255" y="4152007"/>
                <a:ext cx="1163908" cy="326821"/>
              </a:xfrm>
              <a:prstGeom prst="rect">
                <a:avLst/>
              </a:prstGeom>
              <a:noFill/>
            </p:spPr>
            <p:txBody>
              <a:bodyPr wrap="none" lIns="0" tIns="0" rIns="0" bIns="0" rtlCol="0">
                <a:spAutoFit/>
              </a:bodyPr>
              <a:lstStyle/>
              <a:p>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a:rPr lang="en-US" b="0" i="1" smtClean="0">
                            <a:latin typeface="Cambria Math" panose="02040503050406030204" pitchFamily="18" charset="0"/>
                          </a:rPr>
                          <m:t>𝐶</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r>
                          <a:rPr lang="en-US" b="0" i="1" smtClean="0">
                            <a:latin typeface="Cambria Math" panose="02040503050406030204" pitchFamily="18" charset="0"/>
                          </a:rPr>
                          <m:t> </m:t>
                        </m:r>
                      </m:sub>
                    </m:sSub>
                  </m:oMath>
                </a14:m>
                <a:r>
                  <a:rPr lang="en-CN" dirty="0"/>
                  <a:t>,</a:t>
                </a:r>
              </a:p>
            </p:txBody>
          </p:sp>
        </mc:Choice>
        <mc:Fallback xmlns="">
          <p:sp>
            <p:nvSpPr>
              <p:cNvPr id="10" name="TextBox 9">
                <a:extLst>
                  <a:ext uri="{FF2B5EF4-FFF2-40B4-BE49-F238E27FC236}">
                    <a16:creationId xmlns:a16="http://schemas.microsoft.com/office/drawing/2014/main" id="{944EB390-2561-4CF9-05F3-03F75DCCEE1D}"/>
                  </a:ext>
                </a:extLst>
              </p:cNvPr>
              <p:cNvSpPr txBox="1">
                <a:spLocks noRot="1" noChangeAspect="1" noMove="1" noResize="1" noEditPoints="1" noAdjustHandles="1" noChangeArrowheads="1" noChangeShapeType="1" noTextEdit="1"/>
              </p:cNvSpPr>
              <p:nvPr/>
            </p:nvSpPr>
            <p:spPr>
              <a:xfrm>
                <a:off x="4858255" y="4152007"/>
                <a:ext cx="1163908" cy="326821"/>
              </a:xfrm>
              <a:prstGeom prst="rect">
                <a:avLst/>
              </a:prstGeom>
              <a:blipFill>
                <a:blip r:embed="rId2"/>
                <a:stretch>
                  <a:fillRect l="-6452" t="-14815" r="-10753" b="-29630"/>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EA6899C-D83E-7456-85C7-2FF17CEA3EA4}"/>
                  </a:ext>
                </a:extLst>
              </p:cNvPr>
              <p:cNvSpPr txBox="1"/>
              <p:nvPr/>
            </p:nvSpPr>
            <p:spPr>
              <a:xfrm>
                <a:off x="1159265" y="4642239"/>
                <a:ext cx="9873465" cy="369332"/>
              </a:xfrm>
              <a:prstGeom prst="rect">
                <a:avLst/>
              </a:prstGeom>
              <a:noFill/>
            </p:spPr>
            <p:txBody>
              <a:bodyPr wrap="square">
                <a:spAutoFit/>
              </a:bodyPr>
              <a:lstStyle/>
              <a:p>
                <a:r>
                  <a:rPr lang="en-US" dirty="0">
                    <a:solidFill>
                      <a:srgbClr val="000000"/>
                    </a:solidFill>
                    <a:effectLst/>
                    <a:latin typeface="Helvetica" pitchFamily="2" charset="0"/>
                  </a:rPr>
                  <a:t>where the subscript </a:t>
                </a:r>
                <a14:m>
                  <m:oMath xmlns:m="http://schemas.openxmlformats.org/officeDocument/2006/math">
                    <m:r>
                      <a:rPr lang="en-US" b="0" i="1" smtClean="0">
                        <a:solidFill>
                          <a:srgbClr val="000000"/>
                        </a:solidFill>
                        <a:effectLst/>
                        <a:latin typeface="Cambria Math" panose="02040503050406030204" pitchFamily="18" charset="0"/>
                      </a:rPr>
                      <m:t>𝑐</m:t>
                    </m:r>
                  </m:oMath>
                </a14:m>
                <a:r>
                  <a:rPr lang="en-US" dirty="0">
                    <a:solidFill>
                      <a:srgbClr val="000000"/>
                    </a:solidFill>
                    <a:effectLst/>
                    <a:latin typeface="Helvetica" pitchFamily="2" charset="0"/>
                  </a:rPr>
                  <a:t> indicates a calibrator, and </a:t>
                </a:r>
                <a14:m>
                  <m:oMath xmlns:m="http://schemas.openxmlformats.org/officeDocument/2006/math">
                    <m:sSub>
                      <m:sSubPr>
                        <m:ctrlPr>
                          <a:rPr lang="en-US" b="0" i="1" smtClean="0">
                            <a:solidFill>
                              <a:srgbClr val="000000"/>
                            </a:solidFill>
                            <a:effectLst/>
                            <a:latin typeface="Cambria Math" panose="02040503050406030204" pitchFamily="18" charset="0"/>
                          </a:rPr>
                        </m:ctrlPr>
                      </m:sSubPr>
                      <m:e>
                        <m:r>
                          <a:rPr lang="en-US" b="0" i="1" smtClean="0">
                            <a:solidFill>
                              <a:srgbClr val="000000"/>
                            </a:solidFill>
                            <a:effectLst/>
                            <a:latin typeface="Cambria Math" panose="02040503050406030204" pitchFamily="18" charset="0"/>
                          </a:rPr>
                          <m:t>𝑆</m:t>
                        </m:r>
                      </m:e>
                      <m:sub>
                        <m:r>
                          <a:rPr lang="en-US" b="0" i="1" smtClean="0">
                            <a:solidFill>
                              <a:srgbClr val="000000"/>
                            </a:solidFill>
                            <a:effectLst/>
                            <a:latin typeface="Cambria Math" panose="02040503050406030204" pitchFamily="18" charset="0"/>
                          </a:rPr>
                          <m:t>𝑐</m:t>
                        </m:r>
                      </m:sub>
                    </m:sSub>
                  </m:oMath>
                </a14:m>
                <a:r>
                  <a:rPr lang="en-US" dirty="0">
                    <a:solidFill>
                      <a:srgbClr val="000000"/>
                    </a:solidFill>
                    <a:effectLst/>
                    <a:latin typeface="Helvetica" pitchFamily="2" charset="0"/>
                  </a:rPr>
                  <a:t> is the flux density of the calibrator.</a:t>
                </a:r>
              </a:p>
            </p:txBody>
          </p:sp>
        </mc:Choice>
        <mc:Fallback xmlns="">
          <p:sp>
            <p:nvSpPr>
              <p:cNvPr id="12" name="TextBox 11">
                <a:extLst>
                  <a:ext uri="{FF2B5EF4-FFF2-40B4-BE49-F238E27FC236}">
                    <a16:creationId xmlns:a16="http://schemas.microsoft.com/office/drawing/2014/main" id="{6EA6899C-D83E-7456-85C7-2FF17CEA3EA4}"/>
                  </a:ext>
                </a:extLst>
              </p:cNvPr>
              <p:cNvSpPr txBox="1">
                <a:spLocks noRot="1" noChangeAspect="1" noMove="1" noResize="1" noEditPoints="1" noAdjustHandles="1" noChangeArrowheads="1" noChangeShapeType="1" noTextEdit="1"/>
              </p:cNvSpPr>
              <p:nvPr/>
            </p:nvSpPr>
            <p:spPr>
              <a:xfrm>
                <a:off x="1159265" y="4642239"/>
                <a:ext cx="9873465" cy="369332"/>
              </a:xfrm>
              <a:prstGeom prst="rect">
                <a:avLst/>
              </a:prstGeom>
              <a:blipFill>
                <a:blip r:embed="rId3"/>
                <a:stretch>
                  <a:fillRect l="-514" t="-6667" b="-26667"/>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4E15824-3E0B-75BD-BC47-2847BAEB3C8D}"/>
                  </a:ext>
                </a:extLst>
              </p:cNvPr>
              <p:cNvSpPr txBox="1"/>
              <p:nvPr/>
            </p:nvSpPr>
            <p:spPr>
              <a:xfrm>
                <a:off x="2386216" y="5174982"/>
                <a:ext cx="6107986" cy="79759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cal</m:t>
                          </m:r>
                        </m:sup>
                      </m:sSubSup>
                      <m:r>
                        <a:rPr lang="en-US" i="1">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a:rPr lang="en-US" i="1">
                                  <a:latin typeface="Cambria Math" panose="02040503050406030204" pitchFamily="18" charset="0"/>
                                </a:rPr>
                                <m:t>𝐶</m:t>
                              </m:r>
                            </m:sup>
                          </m:sSubSup>
                        </m:den>
                      </m:f>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sub>
                      </m:sSub>
                    </m:oMath>
                  </m:oMathPara>
                </a14:m>
                <a:endParaRPr lang="en-CN" dirty="0"/>
              </a:p>
            </p:txBody>
          </p:sp>
        </mc:Choice>
        <mc:Fallback xmlns="">
          <p:sp>
            <p:nvSpPr>
              <p:cNvPr id="15" name="TextBox 14">
                <a:extLst>
                  <a:ext uri="{FF2B5EF4-FFF2-40B4-BE49-F238E27FC236}">
                    <a16:creationId xmlns:a16="http://schemas.microsoft.com/office/drawing/2014/main" id="{24E15824-3E0B-75BD-BC47-2847BAEB3C8D}"/>
                  </a:ext>
                </a:extLst>
              </p:cNvPr>
              <p:cNvSpPr txBox="1">
                <a:spLocks noRot="1" noChangeAspect="1" noMove="1" noResize="1" noEditPoints="1" noAdjustHandles="1" noChangeArrowheads="1" noChangeShapeType="1" noTextEdit="1"/>
              </p:cNvSpPr>
              <p:nvPr/>
            </p:nvSpPr>
            <p:spPr>
              <a:xfrm>
                <a:off x="2386216" y="5174982"/>
                <a:ext cx="6107986" cy="797591"/>
              </a:xfrm>
              <a:prstGeom prst="rect">
                <a:avLst/>
              </a:prstGeom>
              <a:blipFill>
                <a:blip r:embed="rId4"/>
                <a:stretch>
                  <a:fillRect/>
                </a:stretch>
              </a:blipFill>
            </p:spPr>
            <p:txBody>
              <a:bodyPr/>
              <a:lstStyle/>
              <a:p>
                <a:r>
                  <a:rPr lang="en-CN">
                    <a:noFill/>
                  </a:rPr>
                  <a:t> </a:t>
                </a:r>
              </a:p>
            </p:txBody>
          </p:sp>
        </mc:Fallback>
      </mc:AlternateContent>
      <p:sp>
        <p:nvSpPr>
          <p:cNvPr id="16" name="TextBox 15">
            <a:extLst>
              <a:ext uri="{FF2B5EF4-FFF2-40B4-BE49-F238E27FC236}">
                <a16:creationId xmlns:a16="http://schemas.microsoft.com/office/drawing/2014/main" id="{089C1D5F-E5B7-A36C-8B4E-B1A97E04E7DC}"/>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Calibration with a Calibrator</a:t>
            </a:r>
          </a:p>
        </p:txBody>
      </p:sp>
    </p:spTree>
    <p:extLst>
      <p:ext uri="{BB962C8B-B14F-4D97-AF65-F5344CB8AC3E}">
        <p14:creationId xmlns:p14="http://schemas.microsoft.com/office/powerpoint/2010/main" val="2673189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E40B7D-581A-B487-3A20-D4A0E541DD22}"/>
              </a:ext>
            </a:extLst>
          </p:cNvPr>
          <p:cNvSpPr txBox="1"/>
          <p:nvPr/>
        </p:nvSpPr>
        <p:spPr>
          <a:xfrm>
            <a:off x="976043" y="1234108"/>
            <a:ext cx="6462447" cy="2585323"/>
          </a:xfrm>
          <a:prstGeom prst="rect">
            <a:avLst/>
          </a:prstGeom>
          <a:noFill/>
        </p:spPr>
        <p:txBody>
          <a:bodyPr wrap="square">
            <a:spAutoFit/>
          </a:bodyPr>
          <a:lstStyle/>
          <a:p>
            <a:r>
              <a:rPr lang="en-US" dirty="0">
                <a:solidFill>
                  <a:srgbClr val="000000"/>
                </a:solidFill>
                <a:effectLst/>
                <a:latin typeface="Helvetica" pitchFamily="2" charset="0"/>
              </a:rPr>
              <a:t>The desirable characteristics of a calibration source are the following.</a:t>
            </a:r>
          </a:p>
          <a:p>
            <a:pPr marL="285750" indent="-285750">
              <a:buFont typeface="Arial" panose="020B0604020202020204" pitchFamily="34" charset="0"/>
              <a:buChar char="•"/>
            </a:pPr>
            <a:r>
              <a:rPr lang="en-US" i="1" dirty="0">
                <a:solidFill>
                  <a:srgbClr val="000000"/>
                </a:solidFill>
                <a:effectLst/>
                <a:latin typeface="Helvetica" pitchFamily="2" charset="0"/>
              </a:rPr>
              <a:t>Flux density.</a:t>
            </a:r>
            <a:r>
              <a:rPr lang="en-US" dirty="0">
                <a:solidFill>
                  <a:srgbClr val="000000"/>
                </a:solidFill>
                <a:effectLst/>
                <a:latin typeface="Helvetica" pitchFamily="2" charset="0"/>
              </a:rPr>
              <a:t>   The calibrator should be strong, so that a good signal-to-noise ratio is obtained in a short time.</a:t>
            </a:r>
          </a:p>
          <a:p>
            <a:pPr marL="285750" indent="-285750">
              <a:buFont typeface="Arial" panose="020B0604020202020204" pitchFamily="34" charset="0"/>
              <a:buChar char="•"/>
            </a:pPr>
            <a:r>
              <a:rPr lang="en-US" i="1" dirty="0">
                <a:solidFill>
                  <a:srgbClr val="000000"/>
                </a:solidFill>
                <a:effectLst/>
                <a:latin typeface="Helvetica" pitchFamily="2" charset="0"/>
              </a:rPr>
              <a:t>Angular width.   </a:t>
            </a:r>
            <a:r>
              <a:rPr lang="en-US" dirty="0">
                <a:solidFill>
                  <a:srgbClr val="000000"/>
                </a:solidFill>
                <a:effectLst/>
                <a:latin typeface="Helvetica" pitchFamily="2" charset="0"/>
              </a:rPr>
              <a:t>The calibrator should, if possible, be unresolved so that precise details of its visibility are not required.</a:t>
            </a:r>
          </a:p>
          <a:p>
            <a:pPr marL="285750" indent="-285750">
              <a:buFont typeface="Arial" panose="020B0604020202020204" pitchFamily="34" charset="0"/>
              <a:buChar char="•"/>
            </a:pPr>
            <a:r>
              <a:rPr lang="en-US" i="1" dirty="0">
                <a:solidFill>
                  <a:srgbClr val="000000"/>
                </a:solidFill>
                <a:effectLst/>
                <a:latin typeface="Helvetica" pitchFamily="2" charset="0"/>
              </a:rPr>
              <a:t>Position. </a:t>
            </a:r>
            <a:r>
              <a:rPr lang="en-US" dirty="0">
                <a:solidFill>
                  <a:srgbClr val="000000"/>
                </a:solidFill>
                <a:effectLst/>
                <a:latin typeface="Helvetica" pitchFamily="2" charset="0"/>
              </a:rPr>
              <a:t>  The position of the calibrator should be close to that of the target source.</a:t>
            </a:r>
          </a:p>
        </p:txBody>
      </p:sp>
      <p:sp>
        <p:nvSpPr>
          <p:cNvPr id="6" name="TextBox 5">
            <a:extLst>
              <a:ext uri="{FF2B5EF4-FFF2-40B4-BE49-F238E27FC236}">
                <a16:creationId xmlns:a16="http://schemas.microsoft.com/office/drawing/2014/main" id="{506BD8FB-9543-D9DF-340E-F5E24199F41C}"/>
              </a:ext>
            </a:extLst>
          </p:cNvPr>
          <p:cNvSpPr txBox="1"/>
          <p:nvPr/>
        </p:nvSpPr>
        <p:spPr>
          <a:xfrm>
            <a:off x="976044" y="4315549"/>
            <a:ext cx="6462446" cy="646331"/>
          </a:xfrm>
          <a:prstGeom prst="rect">
            <a:avLst/>
          </a:prstGeom>
          <a:noFill/>
        </p:spPr>
        <p:txBody>
          <a:bodyPr wrap="square" rtlCol="0">
            <a:spAutoFit/>
          </a:bodyPr>
          <a:lstStyle/>
          <a:p>
            <a:r>
              <a:rPr lang="en-CN" dirty="0"/>
              <a:t>Some commonly used calibrators: Cassiopeia A (Cas A), Cygnus A (Cyg A), Virgo A (Vir A), 3C 48, 3C 147, 3C 286, …</a:t>
            </a:r>
          </a:p>
        </p:txBody>
      </p:sp>
      <p:pic>
        <p:nvPicPr>
          <p:cNvPr id="7" name="Picture 6">
            <a:extLst>
              <a:ext uri="{FF2B5EF4-FFF2-40B4-BE49-F238E27FC236}">
                <a16:creationId xmlns:a16="http://schemas.microsoft.com/office/drawing/2014/main" id="{4A0855BC-6C24-5ABF-FFCA-4CE4DC2B7412}"/>
              </a:ext>
            </a:extLst>
          </p:cNvPr>
          <p:cNvPicPr>
            <a:picLocks noChangeAspect="1"/>
          </p:cNvPicPr>
          <p:nvPr/>
        </p:nvPicPr>
        <p:blipFill>
          <a:blip r:embed="rId2"/>
          <a:stretch>
            <a:fillRect/>
          </a:stretch>
        </p:blipFill>
        <p:spPr>
          <a:xfrm>
            <a:off x="7582327" y="1548997"/>
            <a:ext cx="4238946" cy="3109610"/>
          </a:xfrm>
          <a:prstGeom prst="rect">
            <a:avLst/>
          </a:prstGeom>
        </p:spPr>
      </p:pic>
      <p:sp>
        <p:nvSpPr>
          <p:cNvPr id="8" name="TextBox 7">
            <a:extLst>
              <a:ext uri="{FF2B5EF4-FFF2-40B4-BE49-F238E27FC236}">
                <a16:creationId xmlns:a16="http://schemas.microsoft.com/office/drawing/2014/main" id="{9065BA79-1A8A-579C-60E3-813E823B5393}"/>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Calibrators</a:t>
            </a:r>
          </a:p>
        </p:txBody>
      </p:sp>
    </p:spTree>
    <p:extLst>
      <p:ext uri="{BB962C8B-B14F-4D97-AF65-F5344CB8AC3E}">
        <p14:creationId xmlns:p14="http://schemas.microsoft.com/office/powerpoint/2010/main" val="3541071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1D4CF7-2996-00F3-8EDF-F05F9EF2B9BD}"/>
              </a:ext>
            </a:extLst>
          </p:cNvPr>
          <p:cNvSpPr txBox="1"/>
          <p:nvPr/>
        </p:nvSpPr>
        <p:spPr>
          <a:xfrm>
            <a:off x="1294545" y="1367135"/>
            <a:ext cx="9154273" cy="646331"/>
          </a:xfrm>
          <a:prstGeom prst="rect">
            <a:avLst/>
          </a:prstGeom>
          <a:noFill/>
        </p:spPr>
        <p:txBody>
          <a:bodyPr wrap="square">
            <a:spAutoFit/>
          </a:bodyPr>
          <a:lstStyle/>
          <a:p>
            <a:r>
              <a:rPr lang="en-US" dirty="0"/>
              <a:t>The measured gains for antenna pairs can be used to determine gain factors for the individual antennas.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82E571C-6D16-DAC1-B511-4A12747FA98B}"/>
                  </a:ext>
                </a:extLst>
              </p:cNvPr>
              <p:cNvSpPr txBox="1"/>
              <p:nvPr/>
            </p:nvSpPr>
            <p:spPr>
              <a:xfrm>
                <a:off x="5332288" y="2303995"/>
                <a:ext cx="1094402" cy="30854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oMath>
                  </m:oMathPara>
                </a14:m>
                <a:endParaRPr lang="en-CN" dirty="0"/>
              </a:p>
            </p:txBody>
          </p:sp>
        </mc:Choice>
        <mc:Fallback xmlns="">
          <p:sp>
            <p:nvSpPr>
              <p:cNvPr id="7" name="TextBox 6">
                <a:extLst>
                  <a:ext uri="{FF2B5EF4-FFF2-40B4-BE49-F238E27FC236}">
                    <a16:creationId xmlns:a16="http://schemas.microsoft.com/office/drawing/2014/main" id="{682E571C-6D16-DAC1-B511-4A12747FA98B}"/>
                  </a:ext>
                </a:extLst>
              </p:cNvPr>
              <p:cNvSpPr txBox="1">
                <a:spLocks noRot="1" noChangeAspect="1" noMove="1" noResize="1" noEditPoints="1" noAdjustHandles="1" noChangeArrowheads="1" noChangeShapeType="1" noTextEdit="1"/>
              </p:cNvSpPr>
              <p:nvPr/>
            </p:nvSpPr>
            <p:spPr>
              <a:xfrm>
                <a:off x="5332288" y="2303995"/>
                <a:ext cx="1094402" cy="308546"/>
              </a:xfrm>
              <a:prstGeom prst="rect">
                <a:avLst/>
              </a:prstGeom>
              <a:blipFill>
                <a:blip r:embed="rId2"/>
                <a:stretch>
                  <a:fillRect l="-4651" r="-1163" b="-24000"/>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41334EC1-3758-C319-AF1E-3E1776415BB9}"/>
              </a:ext>
            </a:extLst>
          </p:cNvPr>
          <p:cNvSpPr txBox="1"/>
          <p:nvPr/>
        </p:nvSpPr>
        <p:spPr>
          <a:xfrm>
            <a:off x="1294545" y="2903070"/>
            <a:ext cx="9154272" cy="1200329"/>
          </a:xfrm>
          <a:prstGeom prst="rect">
            <a:avLst/>
          </a:prstGeom>
          <a:noFill/>
        </p:spPr>
        <p:txBody>
          <a:bodyPr wrap="square">
            <a:spAutoFit/>
          </a:bodyPr>
          <a:lstStyle/>
          <a:p>
            <a:r>
              <a:rPr lang="en-US" dirty="0"/>
              <a:t>Using the individual antenna gain factors rather than the baseline gain factors reduces the calibration data to be stored and helps in monitoring the performance of individual antennas. Also, with this technique, some of the spacings can be omitted from the calibration observation so long as each of the antennas is included</a:t>
            </a:r>
          </a:p>
        </p:txBody>
      </p:sp>
      <p:sp>
        <p:nvSpPr>
          <p:cNvPr id="10" name="TextBox 9">
            <a:extLst>
              <a:ext uri="{FF2B5EF4-FFF2-40B4-BE49-F238E27FC236}">
                <a16:creationId xmlns:a16="http://schemas.microsoft.com/office/drawing/2014/main" id="{39E36694-34DF-6037-3B82-9F1A86B9E071}"/>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Gain</a:t>
            </a:r>
          </a:p>
        </p:txBody>
      </p:sp>
    </p:spTree>
    <p:extLst>
      <p:ext uri="{BB962C8B-B14F-4D97-AF65-F5344CB8AC3E}">
        <p14:creationId xmlns:p14="http://schemas.microsoft.com/office/powerpoint/2010/main" val="153637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kumimoji="0" lang="en-US" altLang="zh-CN"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Introduction</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3</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FC1104-1117-FE59-3CA3-6846847D182E}"/>
              </a:ext>
            </a:extLst>
          </p:cNvPr>
          <p:cNvSpPr txBox="1"/>
          <p:nvPr/>
        </p:nvSpPr>
        <p:spPr>
          <a:xfrm>
            <a:off x="1253447" y="1140431"/>
            <a:ext cx="5599416" cy="369332"/>
          </a:xfrm>
          <a:prstGeom prst="rect">
            <a:avLst/>
          </a:prstGeom>
          <a:noFill/>
        </p:spPr>
        <p:txBody>
          <a:bodyPr wrap="square" rtlCol="0">
            <a:spAutoFit/>
          </a:bodyPr>
          <a:lstStyle/>
          <a:p>
            <a:r>
              <a:rPr lang="en-CN" b="1" dirty="0"/>
              <a:t>Eigenvector-based calibration method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39C5D53-7BCB-2D4C-6B66-E4F7B87CD55E}"/>
                  </a:ext>
                </a:extLst>
              </p:cNvPr>
              <p:cNvSpPr txBox="1"/>
              <p:nvPr/>
            </p:nvSpPr>
            <p:spPr>
              <a:xfrm>
                <a:off x="5053053" y="2315314"/>
                <a:ext cx="2085891" cy="3293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a:rPr lang="en-US" b="0" i="1" smtClean="0">
                              <a:latin typeface="Cambria Math" panose="02040503050406030204" pitchFamily="18" charset="0"/>
                            </a:rPr>
                            <m:t>𝐶</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𝑖𝑗</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r>
                            <a:rPr lang="en-US" b="0" i="1" smtClean="0">
                              <a:latin typeface="Cambria Math" panose="02040503050406030204" pitchFamily="18" charset="0"/>
                            </a:rPr>
                            <m:t> </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g</m:t>
                          </m:r>
                        </m:e>
                        <m:sub>
                          <m:r>
                            <m:rPr>
                              <m:sty m:val="p"/>
                            </m:rPr>
                            <a:rPr lang="en-US" b="0" i="0" smtClean="0">
                              <a:latin typeface="Cambria Math" panose="02040503050406030204" pitchFamily="18" charset="0"/>
                            </a:rPr>
                            <m:t>i</m:t>
                          </m:r>
                        </m:sub>
                      </m:sSub>
                      <m:sSubSup>
                        <m:sSubSupPr>
                          <m:ctrlPr>
                            <a:rPr lang="en-US" b="0" i="1" smtClean="0">
                              <a:latin typeface="Cambria Math" panose="02040503050406030204" pitchFamily="18" charset="0"/>
                            </a:rPr>
                          </m:ctrlPr>
                        </m:sSubSupPr>
                        <m:e>
                          <m:r>
                            <m:rPr>
                              <m:sty m:val="p"/>
                            </m:rPr>
                            <a:rPr lang="en-US" b="0" i="0" smtClean="0">
                              <a:latin typeface="Cambria Math" panose="02040503050406030204" pitchFamily="18" charset="0"/>
                            </a:rPr>
                            <m:t>g</m:t>
                          </m:r>
                        </m:e>
                        <m:sub>
                          <m:r>
                            <m:rPr>
                              <m:sty m:val="p"/>
                            </m:rPr>
                            <a:rPr lang="en-US" b="0" i="0" smtClean="0">
                              <a:latin typeface="Cambria Math" panose="02040503050406030204" pitchFamily="18" charset="0"/>
                            </a:rPr>
                            <m:t>j</m:t>
                          </m:r>
                        </m:sub>
                        <m:sup>
                          <m:r>
                            <a:rPr lang="en-US" b="0" i="0" smtClean="0">
                              <a:latin typeface="Cambria Math" panose="02040503050406030204" pitchFamily="18" charset="0"/>
                            </a:rPr>
                            <m:t>∗</m:t>
                          </m:r>
                        </m:sup>
                      </m:sSubSup>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S</m:t>
                          </m:r>
                        </m:e>
                        <m:sub>
                          <m:r>
                            <m:rPr>
                              <m:sty m:val="p"/>
                            </m:rPr>
                            <a:rPr lang="en-US" b="0" i="0" smtClean="0">
                              <a:latin typeface="Cambria Math" panose="02040503050406030204" pitchFamily="18" charset="0"/>
                            </a:rPr>
                            <m:t>c</m:t>
                          </m:r>
                        </m:sub>
                      </m:sSub>
                    </m:oMath>
                  </m:oMathPara>
                </a14:m>
                <a:endParaRPr lang="en-CN" dirty="0"/>
              </a:p>
            </p:txBody>
          </p:sp>
        </mc:Choice>
        <mc:Fallback xmlns="">
          <p:sp>
            <p:nvSpPr>
              <p:cNvPr id="3" name="TextBox 2">
                <a:extLst>
                  <a:ext uri="{FF2B5EF4-FFF2-40B4-BE49-F238E27FC236}">
                    <a16:creationId xmlns:a16="http://schemas.microsoft.com/office/drawing/2014/main" id="{839C5D53-7BCB-2D4C-6B66-E4F7B87CD55E}"/>
                  </a:ext>
                </a:extLst>
              </p:cNvPr>
              <p:cNvSpPr txBox="1">
                <a:spLocks noRot="1" noChangeAspect="1" noMove="1" noResize="1" noEditPoints="1" noAdjustHandles="1" noChangeArrowheads="1" noChangeShapeType="1" noTextEdit="1"/>
              </p:cNvSpPr>
              <p:nvPr/>
            </p:nvSpPr>
            <p:spPr>
              <a:xfrm>
                <a:off x="5053053" y="2315314"/>
                <a:ext cx="2085891" cy="329321"/>
              </a:xfrm>
              <a:prstGeom prst="rect">
                <a:avLst/>
              </a:prstGeom>
              <a:blipFill>
                <a:blip r:embed="rId2"/>
                <a:stretch>
                  <a:fillRect l="-1205" b="-1851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6788BBE-5AD1-610E-2488-3277A5C56DC5}"/>
                  </a:ext>
                </a:extLst>
              </p:cNvPr>
              <p:cNvSpPr txBox="1"/>
              <p:nvPr/>
            </p:nvSpPr>
            <p:spPr>
              <a:xfrm>
                <a:off x="5524593" y="3429000"/>
                <a:ext cx="1142813" cy="284117"/>
              </a:xfrm>
              <a:prstGeom prst="rect">
                <a:avLst/>
              </a:prstGeom>
              <a:noFill/>
            </p:spPr>
            <p:txBody>
              <a:bodyPr wrap="none" lIns="0" tIns="0" rIns="0" bIns="0" rtlCol="0">
                <a:spAutoFit/>
              </a:bodyPr>
              <a:lstStyle/>
              <a:p>
                <a14:m>
                  <m:oMath xmlns:m="http://schemas.openxmlformats.org/officeDocument/2006/math">
                    <m:r>
                      <a:rPr lang="en-US" b="1" i="1" smtClean="0">
                        <a:latin typeface="Cambria Math" panose="02040503050406030204" pitchFamily="18" charset="0"/>
                      </a:rPr>
                      <m:t>𝑽</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sub>
                    </m:sSub>
                    <m:r>
                      <a:rPr lang="en-US" b="1" i="1" smtClean="0">
                        <a:latin typeface="Cambria Math" panose="02040503050406030204" pitchFamily="18" charset="0"/>
                      </a:rPr>
                      <m:t>𝒈</m:t>
                    </m:r>
                    <m:sSup>
                      <m:sSupPr>
                        <m:ctrlPr>
                          <a:rPr lang="en-US" b="0" i="1" smtClean="0">
                            <a:latin typeface="Cambria Math" panose="02040503050406030204" pitchFamily="18" charset="0"/>
                          </a:rPr>
                        </m:ctrlPr>
                      </m:sSupPr>
                      <m:e>
                        <m:r>
                          <a:rPr lang="en-US" b="1" i="1" smtClean="0">
                            <a:latin typeface="Cambria Math" panose="02040503050406030204" pitchFamily="18" charset="0"/>
                          </a:rPr>
                          <m:t>𝒈</m:t>
                        </m:r>
                      </m:e>
                      <m:sup>
                        <m:r>
                          <a:rPr lang="en-US" b="0" i="1" smtClean="0">
                            <a:latin typeface="Cambria Math" panose="02040503050406030204" pitchFamily="18" charset="0"/>
                            <a:ea typeface="Cambria Math" panose="02040503050406030204" pitchFamily="18" charset="0"/>
                          </a:rPr>
                          <m:t>†</m:t>
                        </m:r>
                      </m:sup>
                    </m:sSup>
                  </m:oMath>
                </a14:m>
                <a:r>
                  <a:rPr lang="en-CN" dirty="0"/>
                  <a:t> </a:t>
                </a:r>
              </a:p>
            </p:txBody>
          </p:sp>
        </mc:Choice>
        <mc:Fallback xmlns="">
          <p:sp>
            <p:nvSpPr>
              <p:cNvPr id="5" name="TextBox 4">
                <a:extLst>
                  <a:ext uri="{FF2B5EF4-FFF2-40B4-BE49-F238E27FC236}">
                    <a16:creationId xmlns:a16="http://schemas.microsoft.com/office/drawing/2014/main" id="{06788BBE-5AD1-610E-2488-3277A5C56DC5}"/>
                  </a:ext>
                </a:extLst>
              </p:cNvPr>
              <p:cNvSpPr txBox="1">
                <a:spLocks noRot="1" noChangeAspect="1" noMove="1" noResize="1" noEditPoints="1" noAdjustHandles="1" noChangeArrowheads="1" noChangeShapeType="1" noTextEdit="1"/>
              </p:cNvSpPr>
              <p:nvPr/>
            </p:nvSpPr>
            <p:spPr>
              <a:xfrm>
                <a:off x="5524593" y="3429000"/>
                <a:ext cx="1142813" cy="284117"/>
              </a:xfrm>
              <a:prstGeom prst="rect">
                <a:avLst/>
              </a:prstGeom>
              <a:blipFill>
                <a:blip r:embed="rId3"/>
                <a:stretch>
                  <a:fillRect l="-6522" t="-4348" b="-26087"/>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9443610-5993-2AE3-A558-AF58F0BE9CDC}"/>
                  </a:ext>
                </a:extLst>
              </p:cNvPr>
              <p:cNvSpPr txBox="1"/>
              <p:nvPr/>
            </p:nvSpPr>
            <p:spPr>
              <a:xfrm>
                <a:off x="4850593" y="4011479"/>
                <a:ext cx="2490810" cy="2863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𝑽𝒈</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sub>
                      </m:sSub>
                      <m:r>
                        <a:rPr lang="en-US" b="1" i="1">
                          <a:latin typeface="Cambria Math" panose="02040503050406030204" pitchFamily="18" charset="0"/>
                        </a:rPr>
                        <m:t>𝒈</m:t>
                      </m:r>
                      <m:sSup>
                        <m:sSupPr>
                          <m:ctrlPr>
                            <a:rPr lang="en-US" i="1">
                              <a:latin typeface="Cambria Math" panose="02040503050406030204" pitchFamily="18" charset="0"/>
                            </a:rPr>
                          </m:ctrlPr>
                        </m:sSupPr>
                        <m:e>
                          <m:r>
                            <a:rPr lang="en-US" b="1" i="1">
                              <a:latin typeface="Cambria Math" panose="02040503050406030204" pitchFamily="18" charset="0"/>
                            </a:rPr>
                            <m:t>𝒈</m:t>
                          </m:r>
                        </m:e>
                        <m:sup>
                          <m:r>
                            <a:rPr lang="en-US" i="1">
                              <a:latin typeface="Cambria Math" panose="02040503050406030204" pitchFamily="18" charset="0"/>
                              <a:ea typeface="Cambria Math" panose="02040503050406030204" pitchFamily="18" charset="0"/>
                            </a:rPr>
                            <m:t>†</m:t>
                          </m:r>
                        </m:sup>
                      </m:sSup>
                      <m:r>
                        <a:rPr lang="en-US" b="1" i="1">
                          <a:latin typeface="Cambria Math" panose="02040503050406030204" pitchFamily="18" charset="0"/>
                        </a:rPr>
                        <m:t>𝒈</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𝑐</m:t>
                          </m:r>
                        </m:sub>
                      </m:sSub>
                      <m:sSup>
                        <m:sSupPr>
                          <m:ctrlPr>
                            <a:rPr lang="en-US" i="1" smtClean="0">
                              <a:latin typeface="Cambria Math" panose="02040503050406030204" pitchFamily="18" charset="0"/>
                            </a:rPr>
                          </m:ctrlPr>
                        </m:sSupPr>
                        <m:e>
                          <m:r>
                            <m:rPr>
                              <m:nor/>
                            </m:rPr>
                            <a:rPr lang="en-CN" dirty="0"/>
                            <m:t>|</m:t>
                          </m:r>
                          <m:r>
                            <a:rPr lang="en-US" b="1" i="1">
                              <a:latin typeface="Cambria Math" panose="02040503050406030204" pitchFamily="18" charset="0"/>
                            </a:rPr>
                            <m:t>𝒈</m:t>
                          </m:r>
                          <m:r>
                            <m:rPr>
                              <m:nor/>
                            </m:rPr>
                            <a:rPr lang="en-CN" dirty="0"/>
                            <m:t>|</m:t>
                          </m:r>
                        </m:e>
                        <m:sup>
                          <m:r>
                            <a:rPr lang="en-US" b="0" i="1" smtClean="0">
                              <a:latin typeface="Cambria Math" panose="02040503050406030204" pitchFamily="18" charset="0"/>
                            </a:rPr>
                            <m:t>2</m:t>
                          </m:r>
                        </m:sup>
                      </m:sSup>
                      <m:r>
                        <a:rPr lang="en-US" b="1" i="1">
                          <a:latin typeface="Cambria Math" panose="02040503050406030204" pitchFamily="18" charset="0"/>
                        </a:rPr>
                        <m:t>𝒈</m:t>
                      </m:r>
                    </m:oMath>
                  </m:oMathPara>
                </a14:m>
                <a:endParaRPr lang="en-CN" dirty="0"/>
              </a:p>
            </p:txBody>
          </p:sp>
        </mc:Choice>
        <mc:Fallback xmlns="">
          <p:sp>
            <p:nvSpPr>
              <p:cNvPr id="6" name="TextBox 5">
                <a:extLst>
                  <a:ext uri="{FF2B5EF4-FFF2-40B4-BE49-F238E27FC236}">
                    <a16:creationId xmlns:a16="http://schemas.microsoft.com/office/drawing/2014/main" id="{A9443610-5993-2AE3-A558-AF58F0BE9CDC}"/>
                  </a:ext>
                </a:extLst>
              </p:cNvPr>
              <p:cNvSpPr txBox="1">
                <a:spLocks noRot="1" noChangeAspect="1" noMove="1" noResize="1" noEditPoints="1" noAdjustHandles="1" noChangeArrowheads="1" noChangeShapeType="1" noTextEdit="1"/>
              </p:cNvSpPr>
              <p:nvPr/>
            </p:nvSpPr>
            <p:spPr>
              <a:xfrm>
                <a:off x="4850593" y="4011479"/>
                <a:ext cx="2490810" cy="286360"/>
              </a:xfrm>
              <a:prstGeom prst="rect">
                <a:avLst/>
              </a:prstGeom>
              <a:blipFill>
                <a:blip r:embed="rId4"/>
                <a:stretch>
                  <a:fillRect l="-2551" r="-2041" b="-3333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EA106EB-2717-A206-8881-78D780021B2D}"/>
                  </a:ext>
                </a:extLst>
              </p:cNvPr>
              <p:cNvSpPr txBox="1"/>
              <p:nvPr/>
            </p:nvSpPr>
            <p:spPr>
              <a:xfrm>
                <a:off x="5524593" y="5125395"/>
                <a:ext cx="96180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𝑴𝒙</m:t>
                      </m:r>
                      <m:r>
                        <a:rPr lang="en-US" b="0" i="1" smtClean="0">
                          <a:latin typeface="Cambria Math" panose="02040503050406030204" pitchFamily="18" charset="0"/>
                        </a:rPr>
                        <m:t>=</m:t>
                      </m:r>
                      <m:r>
                        <a:rPr lang="en-US" b="0" i="1" smtClean="0">
                          <a:latin typeface="Cambria Math" panose="02040503050406030204" pitchFamily="18" charset="0"/>
                        </a:rPr>
                        <m:t>𝜆</m:t>
                      </m:r>
                      <m:r>
                        <a:rPr lang="en-US" b="1" i="1" smtClean="0">
                          <a:latin typeface="Cambria Math" panose="02040503050406030204" pitchFamily="18" charset="0"/>
                        </a:rPr>
                        <m:t>𝒙</m:t>
                      </m:r>
                    </m:oMath>
                  </m:oMathPara>
                </a14:m>
                <a:endParaRPr lang="en-CN" b="1" dirty="0"/>
              </a:p>
            </p:txBody>
          </p:sp>
        </mc:Choice>
        <mc:Fallback xmlns="">
          <p:sp>
            <p:nvSpPr>
              <p:cNvPr id="7" name="TextBox 6">
                <a:extLst>
                  <a:ext uri="{FF2B5EF4-FFF2-40B4-BE49-F238E27FC236}">
                    <a16:creationId xmlns:a16="http://schemas.microsoft.com/office/drawing/2014/main" id="{1EA106EB-2717-A206-8881-78D780021B2D}"/>
                  </a:ext>
                </a:extLst>
              </p:cNvPr>
              <p:cNvSpPr txBox="1">
                <a:spLocks noRot="1" noChangeAspect="1" noMove="1" noResize="1" noEditPoints="1" noAdjustHandles="1" noChangeArrowheads="1" noChangeShapeType="1" noTextEdit="1"/>
              </p:cNvSpPr>
              <p:nvPr/>
            </p:nvSpPr>
            <p:spPr>
              <a:xfrm>
                <a:off x="5524593" y="5125395"/>
                <a:ext cx="961802" cy="276999"/>
              </a:xfrm>
              <a:prstGeom prst="rect">
                <a:avLst/>
              </a:prstGeom>
              <a:blipFill>
                <a:blip r:embed="rId5"/>
                <a:stretch>
                  <a:fillRect l="-3896" r="-2597" b="-8696"/>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3F1883F7-3132-C034-1750-5A9E1766D339}"/>
              </a:ext>
            </a:extLst>
          </p:cNvPr>
          <p:cNvSpPr txBox="1"/>
          <p:nvPr/>
        </p:nvSpPr>
        <p:spPr>
          <a:xfrm>
            <a:off x="1233418" y="1740182"/>
            <a:ext cx="10119526" cy="646331"/>
          </a:xfrm>
          <a:prstGeom prst="rect">
            <a:avLst/>
          </a:prstGeom>
          <a:noFill/>
        </p:spPr>
        <p:txBody>
          <a:bodyPr wrap="square">
            <a:spAutoFit/>
          </a:bodyPr>
          <a:lstStyle/>
          <a:p>
            <a:r>
              <a:rPr lang="en-US" dirty="0"/>
              <a:t>Using the individual antenna gain factors, for an unresolved calibrator, the measured response is</a:t>
            </a:r>
          </a:p>
          <a:p>
            <a:endParaRPr lang="en-CN" dirty="0"/>
          </a:p>
        </p:txBody>
      </p:sp>
      <p:sp>
        <p:nvSpPr>
          <p:cNvPr id="10" name="TextBox 9">
            <a:extLst>
              <a:ext uri="{FF2B5EF4-FFF2-40B4-BE49-F238E27FC236}">
                <a16:creationId xmlns:a16="http://schemas.microsoft.com/office/drawing/2014/main" id="{2ACBD928-D37B-CB67-6152-C0F63D541007}"/>
              </a:ext>
            </a:extLst>
          </p:cNvPr>
          <p:cNvSpPr txBox="1"/>
          <p:nvPr/>
        </p:nvSpPr>
        <p:spPr>
          <a:xfrm>
            <a:off x="1233418" y="2859604"/>
            <a:ext cx="8146888" cy="369332"/>
          </a:xfrm>
          <a:prstGeom prst="rect">
            <a:avLst/>
          </a:prstGeom>
          <a:noFill/>
        </p:spPr>
        <p:txBody>
          <a:bodyPr wrap="square" rtlCol="0">
            <a:spAutoFit/>
          </a:bodyPr>
          <a:lstStyle/>
          <a:p>
            <a:r>
              <a:rPr lang="en-CN" dirty="0"/>
              <a:t>Now if we arrange the observed visibilities into a matrix, we have</a:t>
            </a:r>
          </a:p>
        </p:txBody>
      </p:sp>
      <p:sp>
        <p:nvSpPr>
          <p:cNvPr id="11" name="TextBox 10">
            <a:extLst>
              <a:ext uri="{FF2B5EF4-FFF2-40B4-BE49-F238E27FC236}">
                <a16:creationId xmlns:a16="http://schemas.microsoft.com/office/drawing/2014/main" id="{8008242A-E3BE-A3AD-AF46-406F6B479F75}"/>
              </a:ext>
            </a:extLst>
          </p:cNvPr>
          <p:cNvSpPr txBox="1"/>
          <p:nvPr/>
        </p:nvSpPr>
        <p:spPr>
          <a:xfrm>
            <a:off x="1233418" y="4596201"/>
            <a:ext cx="4582274" cy="369332"/>
          </a:xfrm>
          <a:prstGeom prst="rect">
            <a:avLst/>
          </a:prstGeom>
          <a:noFill/>
        </p:spPr>
        <p:txBody>
          <a:bodyPr wrap="square" rtlCol="0">
            <a:spAutoFit/>
          </a:bodyPr>
          <a:lstStyle/>
          <a:p>
            <a:r>
              <a:rPr lang="en-CN" dirty="0"/>
              <a:t>This is in the form of</a:t>
            </a:r>
          </a:p>
        </p:txBody>
      </p:sp>
      <p:sp>
        <p:nvSpPr>
          <p:cNvPr id="12" name="TextBox 11">
            <a:extLst>
              <a:ext uri="{FF2B5EF4-FFF2-40B4-BE49-F238E27FC236}">
                <a16:creationId xmlns:a16="http://schemas.microsoft.com/office/drawing/2014/main" id="{6E4C33B2-B174-2E8A-91A0-3E55E8961FC7}"/>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Eigenvector-based Calibration</a:t>
            </a:r>
          </a:p>
        </p:txBody>
      </p:sp>
    </p:spTree>
    <p:extLst>
      <p:ext uri="{BB962C8B-B14F-4D97-AF65-F5344CB8AC3E}">
        <p14:creationId xmlns:p14="http://schemas.microsoft.com/office/powerpoint/2010/main" val="1430435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FC1104-1117-FE59-3CA3-6846847D182E}"/>
              </a:ext>
            </a:extLst>
          </p:cNvPr>
          <p:cNvSpPr txBox="1"/>
          <p:nvPr/>
        </p:nvSpPr>
        <p:spPr>
          <a:xfrm>
            <a:off x="1253447" y="1119883"/>
            <a:ext cx="5599416" cy="369332"/>
          </a:xfrm>
          <a:prstGeom prst="rect">
            <a:avLst/>
          </a:prstGeom>
          <a:noFill/>
        </p:spPr>
        <p:txBody>
          <a:bodyPr wrap="square" rtlCol="0">
            <a:spAutoFit/>
          </a:bodyPr>
          <a:lstStyle/>
          <a:p>
            <a:r>
              <a:rPr lang="en-US" dirty="0">
                <a:solidFill>
                  <a:srgbClr val="000000"/>
                </a:solidFill>
                <a:effectLst/>
                <a:latin typeface="Helvetica" pitchFamily="2" charset="0"/>
              </a:rPr>
              <a:t>Eigenvalues and Eigenvectors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EA106EB-2717-A206-8881-78D780021B2D}"/>
                  </a:ext>
                </a:extLst>
              </p:cNvPr>
              <p:cNvSpPr txBox="1"/>
              <p:nvPr/>
            </p:nvSpPr>
            <p:spPr>
              <a:xfrm>
                <a:off x="5290021" y="2278981"/>
                <a:ext cx="96180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𝑴𝒙</m:t>
                      </m:r>
                      <m:r>
                        <a:rPr lang="en-US" b="0" i="1" smtClean="0">
                          <a:latin typeface="Cambria Math" panose="02040503050406030204" pitchFamily="18" charset="0"/>
                        </a:rPr>
                        <m:t>=</m:t>
                      </m:r>
                      <m:r>
                        <a:rPr lang="en-US" b="0" i="1" smtClean="0">
                          <a:latin typeface="Cambria Math" panose="02040503050406030204" pitchFamily="18" charset="0"/>
                        </a:rPr>
                        <m:t>𝜆</m:t>
                      </m:r>
                      <m:r>
                        <a:rPr lang="en-US" b="1" i="1" smtClean="0">
                          <a:latin typeface="Cambria Math" panose="02040503050406030204" pitchFamily="18" charset="0"/>
                        </a:rPr>
                        <m:t>𝒙</m:t>
                      </m:r>
                    </m:oMath>
                  </m:oMathPara>
                </a14:m>
                <a:endParaRPr lang="en-CN" b="1" dirty="0"/>
              </a:p>
            </p:txBody>
          </p:sp>
        </mc:Choice>
        <mc:Fallback xmlns="">
          <p:sp>
            <p:nvSpPr>
              <p:cNvPr id="7" name="TextBox 6">
                <a:extLst>
                  <a:ext uri="{FF2B5EF4-FFF2-40B4-BE49-F238E27FC236}">
                    <a16:creationId xmlns:a16="http://schemas.microsoft.com/office/drawing/2014/main" id="{1EA106EB-2717-A206-8881-78D780021B2D}"/>
                  </a:ext>
                </a:extLst>
              </p:cNvPr>
              <p:cNvSpPr txBox="1">
                <a:spLocks noRot="1" noChangeAspect="1" noMove="1" noResize="1" noEditPoints="1" noAdjustHandles="1" noChangeArrowheads="1" noChangeShapeType="1" noTextEdit="1"/>
              </p:cNvSpPr>
              <p:nvPr/>
            </p:nvSpPr>
            <p:spPr>
              <a:xfrm>
                <a:off x="5290021" y="2278981"/>
                <a:ext cx="961802" cy="276999"/>
              </a:xfrm>
              <a:prstGeom prst="rect">
                <a:avLst/>
              </a:prstGeom>
              <a:blipFill>
                <a:blip r:embed="rId2"/>
                <a:stretch>
                  <a:fillRect l="-3896" r="-1299" b="-8696"/>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2D1EF5F-4ACC-FA93-A18F-D29D7C40B518}"/>
                  </a:ext>
                </a:extLst>
              </p:cNvPr>
              <p:cNvSpPr txBox="1"/>
              <p:nvPr/>
            </p:nvSpPr>
            <p:spPr>
              <a:xfrm>
                <a:off x="1253446" y="1623317"/>
                <a:ext cx="9996755" cy="646331"/>
              </a:xfrm>
              <a:prstGeom prst="rect">
                <a:avLst/>
              </a:prstGeom>
              <a:noFill/>
            </p:spPr>
            <p:txBody>
              <a:bodyPr wrap="square" rtlCol="0">
                <a:spAutoFit/>
              </a:bodyPr>
              <a:lstStyle/>
              <a:p>
                <a:r>
                  <a:rPr lang="en-CN" dirty="0"/>
                  <a:t>Let </a:t>
                </a:r>
                <a14:m>
                  <m:oMath xmlns:m="http://schemas.openxmlformats.org/officeDocument/2006/math">
                    <m:r>
                      <a:rPr lang="en-US" b="1" i="1" smtClean="0">
                        <a:latin typeface="Cambria Math" panose="02040503050406030204" pitchFamily="18" charset="0"/>
                      </a:rPr>
                      <m:t>𝑴</m:t>
                    </m:r>
                  </m:oMath>
                </a14:m>
                <a:r>
                  <a:rPr lang="en-CN" dirty="0"/>
                  <a:t> be an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𝑛</m:t>
                    </m:r>
                  </m:oMath>
                </a14:m>
                <a:r>
                  <a:rPr lang="en-CN" dirty="0"/>
                  <a:t> square matrix with complex entries. Then, </a:t>
                </a:r>
                <a14:m>
                  <m:oMath xmlns:m="http://schemas.openxmlformats.org/officeDocument/2006/math">
                    <m:r>
                      <a:rPr lang="en-US" b="0" i="1" smtClean="0">
                        <a:latin typeface="Cambria Math" panose="02040503050406030204" pitchFamily="18" charset="0"/>
                      </a:rPr>
                      <m:t>𝜆</m:t>
                    </m:r>
                  </m:oMath>
                </a14:m>
                <a:r>
                  <a:rPr lang="en-CN" dirty="0"/>
                  <a:t> is an eigenvalue of </a:t>
                </a:r>
                <a14:m>
                  <m:oMath xmlns:m="http://schemas.openxmlformats.org/officeDocument/2006/math">
                    <m:r>
                      <a:rPr lang="en-US" b="1" i="1" smtClean="0">
                        <a:latin typeface="Cambria Math" panose="02040503050406030204" pitchFamily="18" charset="0"/>
                      </a:rPr>
                      <m:t>𝑴</m:t>
                    </m:r>
                  </m:oMath>
                </a14:m>
                <a:r>
                  <a:rPr lang="en-CN" dirty="0"/>
                  <a:t> if there is a non-zero vector </a:t>
                </a:r>
                <a14:m>
                  <m:oMath xmlns:m="http://schemas.openxmlformats.org/officeDocument/2006/math">
                    <m:r>
                      <a:rPr lang="en-US" b="1" i="1" smtClean="0">
                        <a:latin typeface="Cambria Math" panose="02040503050406030204" pitchFamily="18" charset="0"/>
                      </a:rPr>
                      <m:t>𝒙</m:t>
                    </m:r>
                  </m:oMath>
                </a14:m>
                <a:r>
                  <a:rPr lang="en-CN" dirty="0"/>
                  <a:t> such that</a:t>
                </a:r>
              </a:p>
            </p:txBody>
          </p:sp>
        </mc:Choice>
        <mc:Fallback xmlns="">
          <p:sp>
            <p:nvSpPr>
              <p:cNvPr id="4" name="TextBox 3">
                <a:extLst>
                  <a:ext uri="{FF2B5EF4-FFF2-40B4-BE49-F238E27FC236}">
                    <a16:creationId xmlns:a16="http://schemas.microsoft.com/office/drawing/2014/main" id="{62D1EF5F-4ACC-FA93-A18F-D29D7C40B518}"/>
                  </a:ext>
                </a:extLst>
              </p:cNvPr>
              <p:cNvSpPr txBox="1">
                <a:spLocks noRot="1" noChangeAspect="1" noMove="1" noResize="1" noEditPoints="1" noAdjustHandles="1" noChangeArrowheads="1" noChangeShapeType="1" noTextEdit="1"/>
              </p:cNvSpPr>
              <p:nvPr/>
            </p:nvSpPr>
            <p:spPr>
              <a:xfrm>
                <a:off x="1253446" y="1623317"/>
                <a:ext cx="9996755" cy="646331"/>
              </a:xfrm>
              <a:prstGeom prst="rect">
                <a:avLst/>
              </a:prstGeom>
              <a:blipFill>
                <a:blip r:embed="rId3"/>
                <a:stretch>
                  <a:fillRect l="-507" t="-3846" b="-1346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1C25985-F0A1-3BD1-4CCD-F5D902210A41}"/>
                  </a:ext>
                </a:extLst>
              </p:cNvPr>
              <p:cNvSpPr txBox="1"/>
              <p:nvPr/>
            </p:nvSpPr>
            <p:spPr>
              <a:xfrm>
                <a:off x="1253446" y="2876764"/>
                <a:ext cx="9801547" cy="923330"/>
              </a:xfrm>
              <a:prstGeom prst="rect">
                <a:avLst/>
              </a:prstGeom>
              <a:noFill/>
            </p:spPr>
            <p:txBody>
              <a:bodyPr wrap="square" rtlCol="0">
                <a:spAutoFit/>
              </a:bodyPr>
              <a:lstStyle/>
              <a:p>
                <a:r>
                  <a:rPr lang="en-CN" dirty="0"/>
                  <a:t>This implies </a:t>
                </a:r>
                <a14:m>
                  <m:oMath xmlns:m="http://schemas.openxmlformats.org/officeDocument/2006/math">
                    <m:d>
                      <m:dPr>
                        <m:ctrlPr>
                          <a:rPr lang="en-US" b="0" i="1" smtClean="0">
                            <a:latin typeface="Cambria Math" panose="02040503050406030204" pitchFamily="18" charset="0"/>
                          </a:rPr>
                        </m:ctrlPr>
                      </m:dPr>
                      <m:e>
                        <m:r>
                          <a:rPr lang="en-US" b="1" i="1" smtClean="0">
                            <a:latin typeface="Cambria Math" panose="02040503050406030204" pitchFamily="18" charset="0"/>
                          </a:rPr>
                          <m:t>𝑴</m:t>
                        </m:r>
                        <m:r>
                          <a:rPr lang="en-US" b="0" i="1" smtClean="0">
                            <a:latin typeface="Cambria Math" panose="02040503050406030204" pitchFamily="18" charset="0"/>
                          </a:rPr>
                          <m:t>−</m:t>
                        </m:r>
                        <m:r>
                          <a:rPr lang="en-US" b="0" i="1" smtClean="0">
                            <a:latin typeface="Cambria Math" panose="02040503050406030204" pitchFamily="18" charset="0"/>
                          </a:rPr>
                          <m:t>𝜆</m:t>
                        </m:r>
                        <m:r>
                          <a:rPr lang="en-US" b="1" i="1" smtClean="0">
                            <a:latin typeface="Cambria Math" panose="02040503050406030204" pitchFamily="18" charset="0"/>
                          </a:rPr>
                          <m:t>𝑰</m:t>
                        </m:r>
                      </m:e>
                    </m:d>
                    <m:r>
                      <a:rPr lang="en-US" b="1" i="1" smtClean="0">
                        <a:latin typeface="Cambria Math" panose="02040503050406030204" pitchFamily="18" charset="0"/>
                      </a:rPr>
                      <m:t>𝒙</m:t>
                    </m:r>
                    <m:r>
                      <a:rPr lang="en-US" b="0" i="1" smtClean="0">
                        <a:latin typeface="Cambria Math" panose="02040503050406030204" pitchFamily="18" charset="0"/>
                      </a:rPr>
                      <m:t>=0</m:t>
                    </m:r>
                  </m:oMath>
                </a14:m>
                <a:r>
                  <a:rPr lang="en-CN" dirty="0"/>
                  <a:t>, which also means the determinant of </a:t>
                </a:r>
                <a14:m>
                  <m:oMath xmlns:m="http://schemas.openxmlformats.org/officeDocument/2006/math">
                    <m:r>
                      <a:rPr lang="en-US" b="1" i="1">
                        <a:latin typeface="Cambria Math" panose="02040503050406030204" pitchFamily="18" charset="0"/>
                      </a:rPr>
                      <m:t>𝑴</m:t>
                    </m:r>
                    <m:r>
                      <a:rPr lang="en-US" i="1">
                        <a:latin typeface="Cambria Math" panose="02040503050406030204" pitchFamily="18" charset="0"/>
                      </a:rPr>
                      <m:t>−</m:t>
                    </m:r>
                    <m:r>
                      <a:rPr lang="en-US" i="1">
                        <a:latin typeface="Cambria Math" panose="02040503050406030204" pitchFamily="18" charset="0"/>
                      </a:rPr>
                      <m:t>𝜆</m:t>
                    </m:r>
                    <m:r>
                      <a:rPr lang="en-US" b="1" i="1">
                        <a:latin typeface="Cambria Math" panose="02040503050406030204" pitchFamily="18" charset="0"/>
                      </a:rPr>
                      <m:t>𝑰</m:t>
                    </m:r>
                  </m:oMath>
                </a14:m>
                <a:r>
                  <a:rPr lang="en-CN" dirty="0"/>
                  <a:t> is zero. Since the determinant is a degree </a:t>
                </a:r>
                <a14:m>
                  <m:oMath xmlns:m="http://schemas.openxmlformats.org/officeDocument/2006/math">
                    <m:r>
                      <a:rPr lang="en-US" b="0" i="1" smtClean="0">
                        <a:latin typeface="Cambria Math" panose="02040503050406030204" pitchFamily="18" charset="0"/>
                      </a:rPr>
                      <m:t>𝑛</m:t>
                    </m:r>
                  </m:oMath>
                </a14:m>
                <a:r>
                  <a:rPr lang="en-CN" dirty="0"/>
                  <a:t> polynomial in </a:t>
                </a:r>
                <a14:m>
                  <m:oMath xmlns:m="http://schemas.openxmlformats.org/officeDocument/2006/math">
                    <m:r>
                      <a:rPr lang="en-US" b="0" i="1" smtClean="0">
                        <a:latin typeface="Cambria Math" panose="02040503050406030204" pitchFamily="18" charset="0"/>
                      </a:rPr>
                      <m:t>𝜆</m:t>
                    </m:r>
                  </m:oMath>
                </a14:m>
                <a:r>
                  <a:rPr lang="en-CN" dirty="0"/>
                  <a:t>, this show that any </a:t>
                </a:r>
                <a14:m>
                  <m:oMath xmlns:m="http://schemas.openxmlformats.org/officeDocument/2006/math">
                    <m:r>
                      <a:rPr lang="en-US" b="1" i="1">
                        <a:latin typeface="Cambria Math" panose="02040503050406030204" pitchFamily="18" charset="0"/>
                      </a:rPr>
                      <m:t>𝑴</m:t>
                    </m:r>
                  </m:oMath>
                </a14:m>
                <a:r>
                  <a:rPr lang="en-CN" dirty="0"/>
                  <a:t> has </a:t>
                </a:r>
                <a14:m>
                  <m:oMath xmlns:m="http://schemas.openxmlformats.org/officeDocument/2006/math">
                    <m:r>
                      <a:rPr lang="en-US" i="1">
                        <a:latin typeface="Cambria Math" panose="02040503050406030204" pitchFamily="18" charset="0"/>
                      </a:rPr>
                      <m:t>𝑛</m:t>
                    </m:r>
                  </m:oMath>
                </a14:m>
                <a:r>
                  <a:rPr lang="en-CN" dirty="0"/>
                  <a:t> real or complex eigenvalues.</a:t>
                </a:r>
              </a:p>
            </p:txBody>
          </p:sp>
        </mc:Choice>
        <mc:Fallback xmlns="">
          <p:sp>
            <p:nvSpPr>
              <p:cNvPr id="8" name="TextBox 7">
                <a:extLst>
                  <a:ext uri="{FF2B5EF4-FFF2-40B4-BE49-F238E27FC236}">
                    <a16:creationId xmlns:a16="http://schemas.microsoft.com/office/drawing/2014/main" id="{61C25985-F0A1-3BD1-4CCD-F5D902210A41}"/>
                  </a:ext>
                </a:extLst>
              </p:cNvPr>
              <p:cNvSpPr txBox="1">
                <a:spLocks noRot="1" noChangeAspect="1" noMove="1" noResize="1" noEditPoints="1" noAdjustHandles="1" noChangeArrowheads="1" noChangeShapeType="1" noTextEdit="1"/>
              </p:cNvSpPr>
              <p:nvPr/>
            </p:nvSpPr>
            <p:spPr>
              <a:xfrm>
                <a:off x="1253446" y="2876764"/>
                <a:ext cx="9801547" cy="923330"/>
              </a:xfrm>
              <a:prstGeom prst="rect">
                <a:avLst/>
              </a:prstGeom>
              <a:blipFill>
                <a:blip r:embed="rId4"/>
                <a:stretch>
                  <a:fillRect l="-517" t="-2703" b="-945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1FDA62A-40A9-4C0D-1061-5EFA97C85C56}"/>
                  </a:ext>
                </a:extLst>
              </p:cNvPr>
              <p:cNvSpPr txBox="1"/>
              <p:nvPr/>
            </p:nvSpPr>
            <p:spPr>
              <a:xfrm>
                <a:off x="1253446" y="3841971"/>
                <a:ext cx="9801547" cy="677878"/>
              </a:xfrm>
              <a:prstGeom prst="rect">
                <a:avLst/>
              </a:prstGeom>
              <a:noFill/>
            </p:spPr>
            <p:txBody>
              <a:bodyPr wrap="square" rtlCol="0">
                <a:spAutoFit/>
              </a:bodyPr>
              <a:lstStyle/>
              <a:p>
                <a:r>
                  <a:rPr lang="en-CN" dirty="0"/>
                  <a:t>A complex-valued matrix </a:t>
                </a:r>
                <a14:m>
                  <m:oMath xmlns:m="http://schemas.openxmlformats.org/officeDocument/2006/math">
                    <m:r>
                      <a:rPr lang="en-US" b="1" i="1" smtClean="0">
                        <a:latin typeface="Cambria Math" panose="02040503050406030204" pitchFamily="18" charset="0"/>
                      </a:rPr>
                      <m:t>𝑴</m:t>
                    </m:r>
                  </m:oMath>
                </a14:m>
                <a:r>
                  <a:rPr lang="en-CN" dirty="0"/>
                  <a:t> is said to be </a:t>
                </a:r>
                <a:r>
                  <a:rPr lang="en-CN" i="1" dirty="0"/>
                  <a:t>Hermitian</a:t>
                </a:r>
                <a:r>
                  <a:rPr lang="en-CN" dirty="0"/>
                  <a:t> if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𝑗</m:t>
                    </m:r>
                  </m:oMath>
                </a14:m>
                <a:r>
                  <a:rPr lang="en-CN" dirty="0"/>
                  <a:t>, we have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𝑀</m:t>
                        </m:r>
                      </m:e>
                      <m:sub>
                        <m:r>
                          <a:rPr lang="en-US" b="0" i="1" smtClean="0">
                            <a:latin typeface="Cambria Math" panose="02040503050406030204" pitchFamily="18" charset="0"/>
                          </a:rPr>
                          <m:t>𝑗𝑖</m:t>
                        </m:r>
                      </m:sub>
                      <m:sup>
                        <m:r>
                          <a:rPr lang="en-US" b="0" i="1" smtClean="0">
                            <a:latin typeface="Cambria Math" panose="02040503050406030204" pitchFamily="18" charset="0"/>
                          </a:rPr>
                          <m:t>∗</m:t>
                        </m:r>
                      </m:sup>
                    </m:sSubSup>
                  </m:oMath>
                </a14:m>
                <a:r>
                  <a:rPr lang="en-CN" dirty="0"/>
                  <a:t>. If the entries are all real numbers, this reduces to the definition of </a:t>
                </a:r>
                <a:r>
                  <a:rPr lang="en-CN" i="1" dirty="0"/>
                  <a:t>symmetric matrix</a:t>
                </a:r>
                <a:r>
                  <a:rPr lang="en-CN" dirty="0"/>
                  <a:t>.</a:t>
                </a:r>
              </a:p>
            </p:txBody>
          </p:sp>
        </mc:Choice>
        <mc:Fallback xmlns="">
          <p:sp>
            <p:nvSpPr>
              <p:cNvPr id="9" name="TextBox 8">
                <a:extLst>
                  <a:ext uri="{FF2B5EF4-FFF2-40B4-BE49-F238E27FC236}">
                    <a16:creationId xmlns:a16="http://schemas.microsoft.com/office/drawing/2014/main" id="{91FDA62A-40A9-4C0D-1061-5EFA97C85C56}"/>
                  </a:ext>
                </a:extLst>
              </p:cNvPr>
              <p:cNvSpPr txBox="1">
                <a:spLocks noRot="1" noChangeAspect="1" noMove="1" noResize="1" noEditPoints="1" noAdjustHandles="1" noChangeArrowheads="1" noChangeShapeType="1" noTextEdit="1"/>
              </p:cNvSpPr>
              <p:nvPr/>
            </p:nvSpPr>
            <p:spPr>
              <a:xfrm>
                <a:off x="1253446" y="3841971"/>
                <a:ext cx="9801547" cy="677878"/>
              </a:xfrm>
              <a:prstGeom prst="rect">
                <a:avLst/>
              </a:prstGeom>
              <a:blipFill>
                <a:blip r:embed="rId5"/>
                <a:stretch>
                  <a:fillRect l="-517" t="-3704" b="-1481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E6F311C-B1AA-BB10-2DCA-D3A7E2676F84}"/>
                  </a:ext>
                </a:extLst>
              </p:cNvPr>
              <p:cNvSpPr txBox="1"/>
              <p:nvPr/>
            </p:nvSpPr>
            <p:spPr>
              <a:xfrm>
                <a:off x="1253446" y="4802926"/>
                <a:ext cx="9215920" cy="369332"/>
              </a:xfrm>
              <a:prstGeom prst="rect">
                <a:avLst/>
              </a:prstGeom>
              <a:noFill/>
            </p:spPr>
            <p:txBody>
              <a:bodyPr wrap="square" rtlCol="0">
                <a:spAutoFit/>
              </a:bodyPr>
              <a:lstStyle/>
              <a:p>
                <a:r>
                  <a:rPr lang="en-CN" dirty="0">
                    <a:solidFill>
                      <a:srgbClr val="FF0000"/>
                    </a:solidFill>
                  </a:rPr>
                  <a:t>If </a:t>
                </a:r>
                <a14:m>
                  <m:oMath xmlns:m="http://schemas.openxmlformats.org/officeDocument/2006/math">
                    <m:r>
                      <a:rPr lang="en-US" b="1" i="1" smtClean="0">
                        <a:solidFill>
                          <a:srgbClr val="FF0000"/>
                        </a:solidFill>
                        <a:latin typeface="Cambria Math" panose="02040503050406030204" pitchFamily="18" charset="0"/>
                      </a:rPr>
                      <m:t>𝑴</m:t>
                    </m:r>
                  </m:oMath>
                </a14:m>
                <a:r>
                  <a:rPr lang="en-CN" dirty="0">
                    <a:solidFill>
                      <a:srgbClr val="FF0000"/>
                    </a:solidFill>
                  </a:rPr>
                  <a:t> is Hermitian, all its eigenvalues are real.</a:t>
                </a:r>
              </a:p>
            </p:txBody>
          </p:sp>
        </mc:Choice>
        <mc:Fallback xmlns="">
          <p:sp>
            <p:nvSpPr>
              <p:cNvPr id="10" name="TextBox 9">
                <a:extLst>
                  <a:ext uri="{FF2B5EF4-FFF2-40B4-BE49-F238E27FC236}">
                    <a16:creationId xmlns:a16="http://schemas.microsoft.com/office/drawing/2014/main" id="{2E6F311C-B1AA-BB10-2DCA-D3A7E2676F84}"/>
                  </a:ext>
                </a:extLst>
              </p:cNvPr>
              <p:cNvSpPr txBox="1">
                <a:spLocks noRot="1" noChangeAspect="1" noMove="1" noResize="1" noEditPoints="1" noAdjustHandles="1" noChangeArrowheads="1" noChangeShapeType="1" noTextEdit="1"/>
              </p:cNvSpPr>
              <p:nvPr/>
            </p:nvSpPr>
            <p:spPr>
              <a:xfrm>
                <a:off x="1253446" y="4802926"/>
                <a:ext cx="9215920" cy="369332"/>
              </a:xfrm>
              <a:prstGeom prst="rect">
                <a:avLst/>
              </a:prstGeom>
              <a:blipFill>
                <a:blip r:embed="rId6"/>
                <a:stretch>
                  <a:fillRect l="-550" t="-10000" b="-26667"/>
                </a:stretch>
              </a:blipFill>
            </p:spPr>
            <p:txBody>
              <a:bodyPr/>
              <a:lstStyle/>
              <a:p>
                <a:r>
                  <a:rPr lang="en-CN">
                    <a:noFill/>
                  </a:rPr>
                  <a:t> </a:t>
                </a:r>
              </a:p>
            </p:txBody>
          </p:sp>
        </mc:Fallback>
      </mc:AlternateContent>
      <p:sp>
        <p:nvSpPr>
          <p:cNvPr id="11" name="TextBox 10">
            <a:extLst>
              <a:ext uri="{FF2B5EF4-FFF2-40B4-BE49-F238E27FC236}">
                <a16:creationId xmlns:a16="http://schemas.microsoft.com/office/drawing/2014/main" id="{7EFA546E-A469-B7D5-7AB0-7686A012BD72}"/>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Eigenvalue and Eigenvecor</a:t>
            </a:r>
          </a:p>
        </p:txBody>
      </p:sp>
    </p:spTree>
    <p:extLst>
      <p:ext uri="{BB962C8B-B14F-4D97-AF65-F5344CB8AC3E}">
        <p14:creationId xmlns:p14="http://schemas.microsoft.com/office/powerpoint/2010/main" val="2549250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FC1104-1117-FE59-3CA3-6846847D182E}"/>
              </a:ext>
            </a:extLst>
          </p:cNvPr>
          <p:cNvSpPr txBox="1"/>
          <p:nvPr/>
        </p:nvSpPr>
        <p:spPr>
          <a:xfrm>
            <a:off x="1253447" y="1140431"/>
            <a:ext cx="5599416" cy="369332"/>
          </a:xfrm>
          <a:prstGeom prst="rect">
            <a:avLst/>
          </a:prstGeom>
          <a:noFill/>
        </p:spPr>
        <p:txBody>
          <a:bodyPr wrap="square" rtlCol="0">
            <a:spAutoFit/>
          </a:bodyPr>
          <a:lstStyle/>
          <a:p>
            <a:r>
              <a:rPr lang="en-CN" b="1" dirty="0"/>
              <a:t>Eigenvector-based calibration </a:t>
            </a:r>
            <a:r>
              <a:rPr lang="en-CN" dirty="0"/>
              <a:t>--- Tianlai 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6788BBE-5AD1-610E-2488-3277A5C56DC5}"/>
                  </a:ext>
                </a:extLst>
              </p:cNvPr>
              <p:cNvSpPr txBox="1"/>
              <p:nvPr/>
            </p:nvSpPr>
            <p:spPr>
              <a:xfrm>
                <a:off x="5524593" y="1898149"/>
                <a:ext cx="1142813" cy="284117"/>
              </a:xfrm>
              <a:prstGeom prst="rect">
                <a:avLst/>
              </a:prstGeom>
              <a:noFill/>
            </p:spPr>
            <p:txBody>
              <a:bodyPr wrap="none" lIns="0" tIns="0" rIns="0" bIns="0" rtlCol="0">
                <a:spAutoFit/>
              </a:bodyPr>
              <a:lstStyle/>
              <a:p>
                <a14:m>
                  <m:oMath xmlns:m="http://schemas.openxmlformats.org/officeDocument/2006/math">
                    <m:r>
                      <a:rPr lang="en-US" b="1" i="1" smtClean="0">
                        <a:latin typeface="Cambria Math" panose="02040503050406030204" pitchFamily="18" charset="0"/>
                      </a:rPr>
                      <m:t>𝑽</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𝑐</m:t>
                        </m:r>
                      </m:sub>
                    </m:sSub>
                    <m:r>
                      <a:rPr lang="en-US" b="1" i="1" smtClean="0">
                        <a:latin typeface="Cambria Math" panose="02040503050406030204" pitchFamily="18" charset="0"/>
                      </a:rPr>
                      <m:t>𝒈</m:t>
                    </m:r>
                    <m:sSup>
                      <m:sSupPr>
                        <m:ctrlPr>
                          <a:rPr lang="en-US" b="0" i="1" smtClean="0">
                            <a:latin typeface="Cambria Math" panose="02040503050406030204" pitchFamily="18" charset="0"/>
                          </a:rPr>
                        </m:ctrlPr>
                      </m:sSupPr>
                      <m:e>
                        <m:r>
                          <a:rPr lang="en-US" b="1" i="1" smtClean="0">
                            <a:latin typeface="Cambria Math" panose="02040503050406030204" pitchFamily="18" charset="0"/>
                          </a:rPr>
                          <m:t>𝒈</m:t>
                        </m:r>
                      </m:e>
                      <m:sup>
                        <m:r>
                          <a:rPr lang="en-US" b="0" i="1" smtClean="0">
                            <a:latin typeface="Cambria Math" panose="02040503050406030204" pitchFamily="18" charset="0"/>
                            <a:ea typeface="Cambria Math" panose="02040503050406030204" pitchFamily="18" charset="0"/>
                          </a:rPr>
                          <m:t>†</m:t>
                        </m:r>
                      </m:sup>
                    </m:sSup>
                  </m:oMath>
                </a14:m>
                <a:r>
                  <a:rPr lang="en-CN" dirty="0"/>
                  <a:t> </a:t>
                </a:r>
              </a:p>
            </p:txBody>
          </p:sp>
        </mc:Choice>
        <mc:Fallback xmlns="">
          <p:sp>
            <p:nvSpPr>
              <p:cNvPr id="5" name="TextBox 4">
                <a:extLst>
                  <a:ext uri="{FF2B5EF4-FFF2-40B4-BE49-F238E27FC236}">
                    <a16:creationId xmlns:a16="http://schemas.microsoft.com/office/drawing/2014/main" id="{06788BBE-5AD1-610E-2488-3277A5C56DC5}"/>
                  </a:ext>
                </a:extLst>
              </p:cNvPr>
              <p:cNvSpPr txBox="1">
                <a:spLocks noRot="1" noChangeAspect="1" noMove="1" noResize="1" noEditPoints="1" noAdjustHandles="1" noChangeArrowheads="1" noChangeShapeType="1" noTextEdit="1"/>
              </p:cNvSpPr>
              <p:nvPr/>
            </p:nvSpPr>
            <p:spPr>
              <a:xfrm>
                <a:off x="5524593" y="1898149"/>
                <a:ext cx="1142813" cy="284117"/>
              </a:xfrm>
              <a:prstGeom prst="rect">
                <a:avLst/>
              </a:prstGeom>
              <a:blipFill>
                <a:blip r:embed="rId2"/>
                <a:stretch>
                  <a:fillRect l="-6522" t="-4348" b="-30435"/>
                </a:stretch>
              </a:blipFill>
            </p:spPr>
            <p:txBody>
              <a:bodyPr/>
              <a:lstStyle/>
              <a:p>
                <a:r>
                  <a:rPr lang="en-CN">
                    <a:noFill/>
                  </a:rPr>
                  <a:t> </a:t>
                </a:r>
              </a:p>
            </p:txBody>
          </p:sp>
        </mc:Fallback>
      </mc:AlternateContent>
      <p:pic>
        <p:nvPicPr>
          <p:cNvPr id="8" name="Picture 7">
            <a:extLst>
              <a:ext uri="{FF2B5EF4-FFF2-40B4-BE49-F238E27FC236}">
                <a16:creationId xmlns:a16="http://schemas.microsoft.com/office/drawing/2014/main" id="{A18B1137-295D-7DC5-AF8D-8F8D237BA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18" y="2988001"/>
            <a:ext cx="5934865" cy="2282640"/>
          </a:xfrm>
          <a:prstGeom prst="rect">
            <a:avLst/>
          </a:prstGeom>
        </p:spPr>
      </p:pic>
      <p:pic>
        <p:nvPicPr>
          <p:cNvPr id="13" name="Picture 12">
            <a:extLst>
              <a:ext uri="{FF2B5EF4-FFF2-40B4-BE49-F238E27FC236}">
                <a16:creationId xmlns:a16="http://schemas.microsoft.com/office/drawing/2014/main" id="{82598169-6126-6BFA-8C1A-EC3E46AA1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2988001"/>
            <a:ext cx="5934241" cy="2282400"/>
          </a:xfrm>
          <a:prstGeom prst="rect">
            <a:avLst/>
          </a:prstGeom>
        </p:spPr>
      </p:pic>
      <p:sp>
        <p:nvSpPr>
          <p:cNvPr id="14" name="TextBox 13">
            <a:extLst>
              <a:ext uri="{FF2B5EF4-FFF2-40B4-BE49-F238E27FC236}">
                <a16:creationId xmlns:a16="http://schemas.microsoft.com/office/drawing/2014/main" id="{3F963B90-AD7D-0CB3-6CDC-7B7CBBF3B2D3}"/>
              </a:ext>
            </a:extLst>
          </p:cNvPr>
          <p:cNvSpPr txBox="1"/>
          <p:nvPr/>
        </p:nvSpPr>
        <p:spPr>
          <a:xfrm>
            <a:off x="2147299" y="2455522"/>
            <a:ext cx="9020710" cy="369332"/>
          </a:xfrm>
          <a:prstGeom prst="rect">
            <a:avLst/>
          </a:prstGeom>
          <a:noFill/>
        </p:spPr>
        <p:txBody>
          <a:bodyPr wrap="square" rtlCol="0">
            <a:spAutoFit/>
          </a:bodyPr>
          <a:lstStyle/>
          <a:p>
            <a:r>
              <a:rPr lang="en-CN" dirty="0"/>
              <a:t>Before calibration                                                                         After calibratiion</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D59843F-0F8F-5F80-0A74-88A72DE778D8}"/>
                  </a:ext>
                </a:extLst>
              </p:cNvPr>
              <p:cNvSpPr txBox="1"/>
              <p:nvPr/>
            </p:nvSpPr>
            <p:spPr>
              <a:xfrm>
                <a:off x="1695235" y="2845402"/>
                <a:ext cx="9472773" cy="646331"/>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𝑅𝑒</m:t>
                    </m:r>
                    <m:d>
                      <m:dPr>
                        <m:ctrlPr>
                          <a:rPr lang="en-US" b="0" i="1" smtClean="0">
                            <a:latin typeface="Cambria Math" panose="02040503050406030204" pitchFamily="18" charset="0"/>
                          </a:rPr>
                        </m:ctrlPr>
                      </m:dPr>
                      <m:e>
                        <m:r>
                          <a:rPr lang="en-US" b="1" i="1" smtClean="0">
                            <a:latin typeface="Cambria Math" panose="02040503050406030204" pitchFamily="18" charset="0"/>
                          </a:rPr>
                          <m:t>𝑽</m:t>
                        </m:r>
                      </m:e>
                    </m:d>
                  </m:oMath>
                </a14:m>
                <a:r>
                  <a:rPr lang="en-CN" dirty="0"/>
                  <a:t>                           </a:t>
                </a:r>
                <a14:m>
                  <m:oMath xmlns:m="http://schemas.openxmlformats.org/officeDocument/2006/math">
                    <m:r>
                      <a:rPr lang="en-US" b="0" i="1" dirty="0" smtClean="0">
                        <a:latin typeface="Cambria Math" panose="02040503050406030204" pitchFamily="18" charset="0"/>
                      </a:rPr>
                      <m:t>𝐼𝑚</m:t>
                    </m:r>
                    <m:r>
                      <a:rPr lang="en-US" b="0" i="1" dirty="0" smtClean="0">
                        <a:latin typeface="Cambria Math" panose="02040503050406030204" pitchFamily="18" charset="0"/>
                      </a:rPr>
                      <m:t>(</m:t>
                    </m:r>
                    <m:r>
                      <a:rPr lang="en-US" b="1" i="1" dirty="0" smtClean="0">
                        <a:latin typeface="Cambria Math" panose="02040503050406030204" pitchFamily="18" charset="0"/>
                      </a:rPr>
                      <m:t>𝑽</m:t>
                    </m:r>
                    <m:r>
                      <a:rPr lang="en-US" b="0" i="1" dirty="0" smtClean="0">
                        <a:latin typeface="Cambria Math" panose="02040503050406030204" pitchFamily="18" charset="0"/>
                      </a:rPr>
                      <m:t>)</m:t>
                    </m:r>
                  </m:oMath>
                </a14:m>
                <a:r>
                  <a:rPr lang="en-CN" dirty="0"/>
                  <a:t>                                           </a:t>
                </a:r>
                <a14:m>
                  <m:oMath xmlns:m="http://schemas.openxmlformats.org/officeDocument/2006/math">
                    <m:r>
                      <a:rPr lang="en-US" b="0" i="0" smtClean="0">
                        <a:latin typeface="Cambria Math" panose="02040503050406030204" pitchFamily="18" charset="0"/>
                      </a:rPr>
                      <m:t>  </m:t>
                    </m:r>
                    <m:r>
                      <a:rPr lang="en-US" i="1">
                        <a:latin typeface="Cambria Math" panose="02040503050406030204" pitchFamily="18" charset="0"/>
                      </a:rPr>
                      <m:t>𝑅𝑒</m:t>
                    </m:r>
                    <m:d>
                      <m:dPr>
                        <m:ctrlPr>
                          <a:rPr lang="en-US" i="1">
                            <a:latin typeface="Cambria Math" panose="02040503050406030204" pitchFamily="18" charset="0"/>
                          </a:rPr>
                        </m:ctrlPr>
                      </m:dPr>
                      <m:e>
                        <m:r>
                          <a:rPr lang="en-US" b="1" i="1">
                            <a:latin typeface="Cambria Math" panose="02040503050406030204" pitchFamily="18" charset="0"/>
                          </a:rPr>
                          <m:t>𝑽</m:t>
                        </m:r>
                      </m:e>
                    </m:d>
                  </m:oMath>
                </a14:m>
                <a:r>
                  <a:rPr lang="en-CN" dirty="0"/>
                  <a:t>                           </a:t>
                </a:r>
                <a14:m>
                  <m:oMath xmlns:m="http://schemas.openxmlformats.org/officeDocument/2006/math">
                    <m:r>
                      <a:rPr lang="en-US" i="1" dirty="0">
                        <a:latin typeface="Cambria Math" panose="02040503050406030204" pitchFamily="18" charset="0"/>
                      </a:rPr>
                      <m:t>𝐼𝑚</m:t>
                    </m:r>
                    <m:r>
                      <a:rPr lang="en-US" i="1" dirty="0">
                        <a:latin typeface="Cambria Math" panose="02040503050406030204" pitchFamily="18" charset="0"/>
                      </a:rPr>
                      <m:t>(</m:t>
                    </m:r>
                    <m:r>
                      <a:rPr lang="en-US" b="1" i="1" dirty="0">
                        <a:latin typeface="Cambria Math" panose="02040503050406030204" pitchFamily="18" charset="0"/>
                      </a:rPr>
                      <m:t>𝑽</m:t>
                    </m:r>
                    <m:r>
                      <a:rPr lang="en-US" i="1" dirty="0">
                        <a:latin typeface="Cambria Math" panose="02040503050406030204" pitchFamily="18" charset="0"/>
                      </a:rPr>
                      <m:t>)</m:t>
                    </m:r>
                  </m:oMath>
                </a14:m>
                <a:r>
                  <a:rPr lang="en-CN" dirty="0"/>
                  <a:t>        </a:t>
                </a:r>
              </a:p>
              <a:p>
                <a:endParaRPr lang="en-CN" dirty="0"/>
              </a:p>
            </p:txBody>
          </p:sp>
        </mc:Choice>
        <mc:Fallback xmlns="">
          <p:sp>
            <p:nvSpPr>
              <p:cNvPr id="15" name="TextBox 14">
                <a:extLst>
                  <a:ext uri="{FF2B5EF4-FFF2-40B4-BE49-F238E27FC236}">
                    <a16:creationId xmlns:a16="http://schemas.microsoft.com/office/drawing/2014/main" id="{2D59843F-0F8F-5F80-0A74-88A72DE778D8}"/>
                  </a:ext>
                </a:extLst>
              </p:cNvPr>
              <p:cNvSpPr txBox="1">
                <a:spLocks noRot="1" noChangeAspect="1" noMove="1" noResize="1" noEditPoints="1" noAdjustHandles="1" noChangeArrowheads="1" noChangeShapeType="1" noTextEdit="1"/>
              </p:cNvSpPr>
              <p:nvPr/>
            </p:nvSpPr>
            <p:spPr>
              <a:xfrm>
                <a:off x="1695235" y="2845402"/>
                <a:ext cx="9472773" cy="646331"/>
              </a:xfrm>
              <a:prstGeom prst="rect">
                <a:avLst/>
              </a:prstGeom>
              <a:blipFill>
                <a:blip r:embed="rId5"/>
                <a:stretch>
                  <a:fillRect/>
                </a:stretch>
              </a:blipFill>
            </p:spPr>
            <p:txBody>
              <a:bodyPr/>
              <a:lstStyle/>
              <a:p>
                <a:r>
                  <a:rPr lang="en-CN">
                    <a:noFill/>
                  </a:rPr>
                  <a:t> </a:t>
                </a:r>
              </a:p>
            </p:txBody>
          </p:sp>
        </mc:Fallback>
      </mc:AlternateContent>
      <p:sp>
        <p:nvSpPr>
          <p:cNvPr id="16" name="TextBox 15">
            <a:extLst>
              <a:ext uri="{FF2B5EF4-FFF2-40B4-BE49-F238E27FC236}">
                <a16:creationId xmlns:a16="http://schemas.microsoft.com/office/drawing/2014/main" id="{773757F6-E3D7-192D-9E39-69A9020707A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Example</a:t>
            </a:r>
          </a:p>
        </p:txBody>
      </p:sp>
    </p:spTree>
    <p:extLst>
      <p:ext uri="{BB962C8B-B14F-4D97-AF65-F5344CB8AC3E}">
        <p14:creationId xmlns:p14="http://schemas.microsoft.com/office/powerpoint/2010/main" val="1595489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6928B1-A892-F7D0-0C04-987C9BE02355}"/>
              </a:ext>
            </a:extLst>
          </p:cNvPr>
          <p:cNvSpPr txBox="1"/>
          <p:nvPr/>
        </p:nvSpPr>
        <p:spPr>
          <a:xfrm>
            <a:off x="1263720" y="1232899"/>
            <a:ext cx="9606337" cy="369332"/>
          </a:xfrm>
          <a:prstGeom prst="rect">
            <a:avLst/>
          </a:prstGeom>
          <a:noFill/>
        </p:spPr>
        <p:txBody>
          <a:bodyPr wrap="square" rtlCol="0">
            <a:spAutoFit/>
          </a:bodyPr>
          <a:lstStyle/>
          <a:p>
            <a:r>
              <a:rPr lang="en-CN" dirty="0"/>
              <a:t>The </a:t>
            </a:r>
            <a:r>
              <a:rPr lang="en-CN" b="1" i="1" dirty="0"/>
              <a:t>Singular Value Decomposition</a:t>
            </a:r>
            <a:r>
              <a:rPr lang="en-CN" dirty="0"/>
              <a:t> of a matrix is usually refered to as the SVD.</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6BBB686-AB8A-FB3E-3B82-D85A84BA2F65}"/>
                  </a:ext>
                </a:extLst>
              </p:cNvPr>
              <p:cNvSpPr txBox="1"/>
              <p:nvPr/>
            </p:nvSpPr>
            <p:spPr>
              <a:xfrm>
                <a:off x="5234526" y="1704193"/>
                <a:ext cx="115102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𝑴</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1" i="1">
                              <a:latin typeface="Cambria Math" panose="02040503050406030204" pitchFamily="18" charset="0"/>
                            </a:rPr>
                            <m:t>𝑼</m:t>
                          </m:r>
                          <m:r>
                            <a:rPr lang="en-US" b="1">
                              <a:latin typeface="Cambria Math" panose="02040503050406030204" pitchFamily="18" charset="0"/>
                            </a:rPr>
                            <m:t>𝚺</m:t>
                          </m:r>
                          <m:r>
                            <a:rPr lang="en-US" b="1" i="1" smtClean="0">
                              <a:latin typeface="Cambria Math" panose="02040503050406030204" pitchFamily="18" charset="0"/>
                            </a:rPr>
                            <m:t>𝑽</m:t>
                          </m:r>
                        </m:e>
                        <m:sup>
                          <m:r>
                            <a:rPr lang="en-US" b="0" i="1" smtClean="0">
                              <a:latin typeface="Cambria Math" panose="02040503050406030204" pitchFamily="18" charset="0"/>
                            </a:rPr>
                            <m:t>𝑇</m:t>
                          </m:r>
                        </m:sup>
                      </m:sSup>
                    </m:oMath>
                  </m:oMathPara>
                </a14:m>
                <a:endParaRPr lang="en-CN" dirty="0"/>
              </a:p>
            </p:txBody>
          </p:sp>
        </mc:Choice>
        <mc:Fallback xmlns="">
          <p:sp>
            <p:nvSpPr>
              <p:cNvPr id="8" name="TextBox 7">
                <a:extLst>
                  <a:ext uri="{FF2B5EF4-FFF2-40B4-BE49-F238E27FC236}">
                    <a16:creationId xmlns:a16="http://schemas.microsoft.com/office/drawing/2014/main" id="{56BBB686-AB8A-FB3E-3B82-D85A84BA2F65}"/>
                  </a:ext>
                </a:extLst>
              </p:cNvPr>
              <p:cNvSpPr txBox="1">
                <a:spLocks noRot="1" noChangeAspect="1" noMove="1" noResize="1" noEditPoints="1" noAdjustHandles="1" noChangeArrowheads="1" noChangeShapeType="1" noTextEdit="1"/>
              </p:cNvSpPr>
              <p:nvPr/>
            </p:nvSpPr>
            <p:spPr>
              <a:xfrm>
                <a:off x="5234526" y="1704193"/>
                <a:ext cx="1151020" cy="276999"/>
              </a:xfrm>
              <a:prstGeom prst="rect">
                <a:avLst/>
              </a:prstGeom>
              <a:blipFill>
                <a:blip r:embed="rId2"/>
                <a:stretch>
                  <a:fillRect l="-4396" t="-9091" r="-1099" b="-9091"/>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81F8B77-60F9-DDC6-371F-81DA08C39FF0}"/>
                  </a:ext>
                </a:extLst>
              </p:cNvPr>
              <p:cNvSpPr txBox="1"/>
              <p:nvPr/>
            </p:nvSpPr>
            <p:spPr>
              <a:xfrm>
                <a:off x="1263720" y="2028742"/>
                <a:ext cx="6277511" cy="369332"/>
              </a:xfrm>
              <a:prstGeom prst="rect">
                <a:avLst/>
              </a:prstGeom>
              <a:noFill/>
            </p:spPr>
            <p:txBody>
              <a:bodyPr wrap="square" rtlCol="0">
                <a:spAutoFit/>
              </a:bodyPr>
              <a:lstStyle/>
              <a:p>
                <a:r>
                  <a:rPr lang="en-US" dirty="0"/>
                  <a:t>w</a:t>
                </a:r>
                <a:r>
                  <a:rPr lang="en-CN" dirty="0"/>
                  <a:t>here </a:t>
                </a:r>
                <a14:m>
                  <m:oMath xmlns:m="http://schemas.openxmlformats.org/officeDocument/2006/math">
                    <m:r>
                      <a:rPr lang="en-US" b="1" i="1" smtClean="0">
                        <a:latin typeface="Cambria Math" panose="02040503050406030204" pitchFamily="18" charset="0"/>
                      </a:rPr>
                      <m:t>𝑼</m:t>
                    </m:r>
                  </m:oMath>
                </a14:m>
                <a:r>
                  <a:rPr lang="en-CN" dirty="0"/>
                  <a:t> is orthogonal, </a:t>
                </a:r>
                <a14:m>
                  <m:oMath xmlns:m="http://schemas.openxmlformats.org/officeDocument/2006/math">
                    <m:r>
                      <a:rPr lang="en-US" b="1">
                        <a:latin typeface="Cambria Math" panose="02040503050406030204" pitchFamily="18" charset="0"/>
                      </a:rPr>
                      <m:t>𝚺</m:t>
                    </m:r>
                  </m:oMath>
                </a14:m>
                <a:r>
                  <a:rPr lang="en-CN" dirty="0"/>
                  <a:t> is diagonal, </a:t>
                </a:r>
                <a14:m>
                  <m:oMath xmlns:m="http://schemas.openxmlformats.org/officeDocument/2006/math">
                    <m:r>
                      <a:rPr lang="en-US" b="1" i="1">
                        <a:latin typeface="Cambria Math" panose="02040503050406030204" pitchFamily="18" charset="0"/>
                      </a:rPr>
                      <m:t>𝑽</m:t>
                    </m:r>
                  </m:oMath>
                </a14:m>
                <a:r>
                  <a:rPr lang="en-CN" dirty="0"/>
                  <a:t> is orthogonal.</a:t>
                </a:r>
              </a:p>
            </p:txBody>
          </p:sp>
        </mc:Choice>
        <mc:Fallback xmlns="">
          <p:sp>
            <p:nvSpPr>
              <p:cNvPr id="9" name="TextBox 8">
                <a:extLst>
                  <a:ext uri="{FF2B5EF4-FFF2-40B4-BE49-F238E27FC236}">
                    <a16:creationId xmlns:a16="http://schemas.microsoft.com/office/drawing/2014/main" id="{881F8B77-60F9-DDC6-371F-81DA08C39FF0}"/>
                  </a:ext>
                </a:extLst>
              </p:cNvPr>
              <p:cNvSpPr txBox="1">
                <a:spLocks noRot="1" noChangeAspect="1" noMove="1" noResize="1" noEditPoints="1" noAdjustHandles="1" noChangeArrowheads="1" noChangeShapeType="1" noTextEdit="1"/>
              </p:cNvSpPr>
              <p:nvPr/>
            </p:nvSpPr>
            <p:spPr>
              <a:xfrm>
                <a:off x="1263720" y="2028742"/>
                <a:ext cx="6277511" cy="369332"/>
              </a:xfrm>
              <a:prstGeom prst="rect">
                <a:avLst/>
              </a:prstGeom>
              <a:blipFill>
                <a:blip r:embed="rId3"/>
                <a:stretch>
                  <a:fillRect l="-808" t="-6667" b="-26667"/>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6FC5061-0596-476F-B319-282A2FFC7E7F}"/>
                  </a:ext>
                </a:extLst>
              </p:cNvPr>
              <p:cNvSpPr txBox="1"/>
              <p:nvPr/>
            </p:nvSpPr>
            <p:spPr>
              <a:xfrm>
                <a:off x="1263719" y="2589088"/>
                <a:ext cx="9873467" cy="923330"/>
              </a:xfrm>
              <a:prstGeom prst="rect">
                <a:avLst/>
              </a:prstGeom>
              <a:noFill/>
            </p:spPr>
            <p:txBody>
              <a:bodyPr wrap="square" rtlCol="0">
                <a:spAutoFit/>
              </a:bodyPr>
              <a:lstStyle/>
              <a:p>
                <a:r>
                  <a:rPr lang="en-CN" dirty="0"/>
                  <a:t>In the SVD, </a:t>
                </a:r>
                <a14:m>
                  <m:oMath xmlns:m="http://schemas.openxmlformats.org/officeDocument/2006/math">
                    <m:r>
                      <a:rPr lang="en-US" b="1" i="1" smtClean="0">
                        <a:latin typeface="Cambria Math" panose="02040503050406030204" pitchFamily="18" charset="0"/>
                      </a:rPr>
                      <m:t>𝑴</m:t>
                    </m:r>
                  </m:oMath>
                </a14:m>
                <a:r>
                  <a:rPr lang="en-CN" dirty="0"/>
                  <a:t> can be any matrix. </a:t>
                </a:r>
                <a:r>
                  <a:rPr lang="en-US" dirty="0"/>
                  <a:t>I</a:t>
                </a:r>
                <a:r>
                  <a:rPr lang="en-CN" dirty="0"/>
                  <a:t>f </a:t>
                </a:r>
                <a14:m>
                  <m:oMath xmlns:m="http://schemas.openxmlformats.org/officeDocument/2006/math">
                    <m:r>
                      <a:rPr lang="en-US" b="1" i="1">
                        <a:latin typeface="Cambria Math" panose="02040503050406030204" pitchFamily="18" charset="0"/>
                      </a:rPr>
                      <m:t>𝑴</m:t>
                    </m:r>
                  </m:oMath>
                </a14:m>
                <a:r>
                  <a:rPr lang="en-CN" dirty="0"/>
                  <a:t> is symmetric positive definite its eigenvectors are orthogonal and we can write </a:t>
                </a:r>
                <a14:m>
                  <m:oMath xmlns:m="http://schemas.openxmlformats.org/officeDocument/2006/math">
                    <m:r>
                      <a:rPr lang="en-US" b="1" i="1">
                        <a:latin typeface="Cambria Math" panose="02040503050406030204" pitchFamily="18" charset="0"/>
                      </a:rPr>
                      <m:t>𝑴</m:t>
                    </m:r>
                    <m:r>
                      <a:rPr lang="en-US" b="1" i="1" smtClean="0">
                        <a:latin typeface="Cambria Math" panose="02040503050406030204" pitchFamily="18" charset="0"/>
                      </a:rPr>
                      <m:t>=</m:t>
                    </m:r>
                    <m:r>
                      <a:rPr lang="en-US" b="1" i="1" smtClean="0">
                        <a:latin typeface="Cambria Math" panose="02040503050406030204" pitchFamily="18" charset="0"/>
                      </a:rPr>
                      <m:t>𝑸</m:t>
                    </m:r>
                    <m:r>
                      <a:rPr lang="en-US" b="1" i="0" smtClean="0">
                        <a:latin typeface="Cambria Math" panose="02040503050406030204" pitchFamily="18" charset="0"/>
                      </a:rPr>
                      <m:t>𝚲</m:t>
                    </m:r>
                    <m:sSup>
                      <m:sSupPr>
                        <m:ctrlPr>
                          <a:rPr lang="en-US" b="1" i="1" smtClean="0">
                            <a:latin typeface="Cambria Math" panose="02040503050406030204" pitchFamily="18" charset="0"/>
                          </a:rPr>
                        </m:ctrlPr>
                      </m:sSupPr>
                      <m:e>
                        <m:r>
                          <a:rPr lang="en-US" b="1" i="1" smtClean="0">
                            <a:latin typeface="Cambria Math" panose="02040503050406030204" pitchFamily="18" charset="0"/>
                          </a:rPr>
                          <m:t>𝑸</m:t>
                        </m:r>
                      </m:e>
                      <m:sup>
                        <m:r>
                          <a:rPr lang="en-US" b="0" i="1" smtClean="0">
                            <a:latin typeface="Cambria Math" panose="02040503050406030204" pitchFamily="18" charset="0"/>
                          </a:rPr>
                          <m:t>𝑇</m:t>
                        </m:r>
                      </m:sup>
                    </m:sSup>
                  </m:oMath>
                </a14:m>
                <a:r>
                  <a:rPr lang="en-CN" dirty="0"/>
                  <a:t>. This is a special case of a SVD, with </a:t>
                </a:r>
                <a14:m>
                  <m:oMath xmlns:m="http://schemas.openxmlformats.org/officeDocument/2006/math">
                    <m:r>
                      <a:rPr lang="en-US" b="1" i="1" smtClean="0">
                        <a:latin typeface="Cambria Math" panose="02040503050406030204" pitchFamily="18" charset="0"/>
                      </a:rPr>
                      <m:t>𝑼</m:t>
                    </m:r>
                    <m:r>
                      <a:rPr lang="en-US" b="1" i="1" smtClean="0">
                        <a:latin typeface="Cambria Math" panose="02040503050406030204" pitchFamily="18" charset="0"/>
                      </a:rPr>
                      <m:t>=</m:t>
                    </m:r>
                    <m:r>
                      <a:rPr lang="en-US" b="1" i="1" smtClean="0">
                        <a:latin typeface="Cambria Math" panose="02040503050406030204" pitchFamily="18" charset="0"/>
                      </a:rPr>
                      <m:t>𝑽</m:t>
                    </m:r>
                    <m:r>
                      <a:rPr lang="en-US" b="1" i="1" smtClean="0">
                        <a:latin typeface="Cambria Math" panose="02040503050406030204" pitchFamily="18" charset="0"/>
                      </a:rPr>
                      <m:t>=</m:t>
                    </m:r>
                    <m:r>
                      <a:rPr lang="en-US" b="1" i="1" smtClean="0">
                        <a:latin typeface="Cambria Math" panose="02040503050406030204" pitchFamily="18" charset="0"/>
                      </a:rPr>
                      <m:t>𝑸</m:t>
                    </m:r>
                  </m:oMath>
                </a14:m>
                <a:r>
                  <a:rPr lang="en-CN" dirty="0"/>
                  <a:t>. For more general </a:t>
                </a:r>
                <a14:m>
                  <m:oMath xmlns:m="http://schemas.openxmlformats.org/officeDocument/2006/math">
                    <m:r>
                      <a:rPr lang="en-US" b="1" i="1">
                        <a:latin typeface="Cambria Math" panose="02040503050406030204" pitchFamily="18" charset="0"/>
                      </a:rPr>
                      <m:t>𝑴</m:t>
                    </m:r>
                  </m:oMath>
                </a14:m>
                <a:r>
                  <a:rPr lang="en-CN" dirty="0"/>
                  <a:t>, the SVD requires two diff</a:t>
                </a:r>
                <a:r>
                  <a:rPr lang="en-US" dirty="0"/>
                  <a:t>e</a:t>
                </a:r>
                <a:r>
                  <a:rPr lang="en-CN" dirty="0"/>
                  <a:t>rent matries </a:t>
                </a:r>
                <a14:m>
                  <m:oMath xmlns:m="http://schemas.openxmlformats.org/officeDocument/2006/math">
                    <m:r>
                      <a:rPr lang="en-US" b="1" i="1">
                        <a:latin typeface="Cambria Math" panose="02040503050406030204" pitchFamily="18" charset="0"/>
                      </a:rPr>
                      <m:t>𝑼</m:t>
                    </m:r>
                  </m:oMath>
                </a14:m>
                <a:r>
                  <a:rPr lang="en-CN" dirty="0"/>
                  <a:t> and </a:t>
                </a:r>
                <a14:m>
                  <m:oMath xmlns:m="http://schemas.openxmlformats.org/officeDocument/2006/math">
                    <m:r>
                      <a:rPr lang="en-US" b="1" i="1">
                        <a:latin typeface="Cambria Math" panose="02040503050406030204" pitchFamily="18" charset="0"/>
                      </a:rPr>
                      <m:t>𝑽</m:t>
                    </m:r>
                  </m:oMath>
                </a14:m>
                <a:r>
                  <a:rPr lang="en-CN" dirty="0"/>
                  <a:t>.</a:t>
                </a:r>
              </a:p>
            </p:txBody>
          </p:sp>
        </mc:Choice>
        <mc:Fallback xmlns="">
          <p:sp>
            <p:nvSpPr>
              <p:cNvPr id="10" name="TextBox 9">
                <a:extLst>
                  <a:ext uri="{FF2B5EF4-FFF2-40B4-BE49-F238E27FC236}">
                    <a16:creationId xmlns:a16="http://schemas.microsoft.com/office/drawing/2014/main" id="{B6FC5061-0596-476F-B319-282A2FFC7E7F}"/>
                  </a:ext>
                </a:extLst>
              </p:cNvPr>
              <p:cNvSpPr txBox="1">
                <a:spLocks noRot="1" noChangeAspect="1" noMove="1" noResize="1" noEditPoints="1" noAdjustHandles="1" noChangeArrowheads="1" noChangeShapeType="1" noTextEdit="1"/>
              </p:cNvSpPr>
              <p:nvPr/>
            </p:nvSpPr>
            <p:spPr>
              <a:xfrm>
                <a:off x="1263719" y="2589088"/>
                <a:ext cx="9873467" cy="923330"/>
              </a:xfrm>
              <a:prstGeom prst="rect">
                <a:avLst/>
              </a:prstGeom>
              <a:blipFill>
                <a:blip r:embed="rId4"/>
                <a:stretch>
                  <a:fillRect l="-514" t="-4110" r="-900" b="-9589"/>
                </a:stretch>
              </a:blipFill>
            </p:spPr>
            <p:txBody>
              <a:bodyPr/>
              <a:lstStyle/>
              <a:p>
                <a:r>
                  <a:rPr lang="en-CN">
                    <a:noFill/>
                  </a:rPr>
                  <a:t> </a:t>
                </a:r>
              </a:p>
            </p:txBody>
          </p:sp>
        </mc:Fallback>
      </mc:AlternateContent>
      <p:sp>
        <p:nvSpPr>
          <p:cNvPr id="11" name="TextBox 10">
            <a:extLst>
              <a:ext uri="{FF2B5EF4-FFF2-40B4-BE49-F238E27FC236}">
                <a16:creationId xmlns:a16="http://schemas.microsoft.com/office/drawing/2014/main" id="{837EEBCD-9D0F-5940-63D5-E15F25AFCFF0}"/>
              </a:ext>
            </a:extLst>
          </p:cNvPr>
          <p:cNvSpPr txBox="1"/>
          <p:nvPr/>
        </p:nvSpPr>
        <p:spPr>
          <a:xfrm>
            <a:off x="1263719" y="3852809"/>
            <a:ext cx="9493324" cy="369332"/>
          </a:xfrm>
          <a:prstGeom prst="rect">
            <a:avLst/>
          </a:prstGeom>
          <a:noFill/>
        </p:spPr>
        <p:txBody>
          <a:bodyPr wrap="square" rtlCol="0">
            <a:spAutoFit/>
          </a:bodyPr>
          <a:lstStyle/>
          <a:p>
            <a:r>
              <a:rPr lang="en-CN" dirty="0"/>
              <a:t>Ano</a:t>
            </a:r>
            <a:r>
              <a:rPr lang="en-CN" b="1" dirty="0"/>
              <a:t>ther </a:t>
            </a:r>
            <a:r>
              <a:rPr lang="en-CN" dirty="0"/>
              <a:t>way of written the SVD is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17A7751-F8E4-3A9B-DAE4-47562585197E}"/>
                  </a:ext>
                </a:extLst>
              </p:cNvPr>
              <p:cNvSpPr txBox="1"/>
              <p:nvPr/>
            </p:nvSpPr>
            <p:spPr>
              <a:xfrm>
                <a:off x="2756043" y="4357318"/>
                <a:ext cx="6107986" cy="76456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𝑴</m:t>
                      </m:r>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1" i="1" smtClean="0">
                                  <a:latin typeface="Cambria Math" panose="02040503050406030204" pitchFamily="18" charset="0"/>
                                </a:rPr>
                                <m:t>𝒗</m:t>
                              </m:r>
                            </m:e>
                            <m:sub>
                              <m:r>
                                <a:rPr lang="en-US" b="0" i="1" smtClean="0">
                                  <a:latin typeface="Cambria Math" panose="02040503050406030204" pitchFamily="18" charset="0"/>
                                </a:rPr>
                                <m:t>𝑖</m:t>
                              </m:r>
                            </m:sub>
                            <m:sup>
                              <m:r>
                                <a:rPr lang="en-US" b="0" i="1" smtClean="0">
                                  <a:latin typeface="Cambria Math" panose="02040503050406030204" pitchFamily="18" charset="0"/>
                                </a:rPr>
                                <m:t>𝑇</m:t>
                              </m:r>
                            </m:sup>
                          </m:sSubSup>
                        </m:e>
                      </m:nary>
                    </m:oMath>
                  </m:oMathPara>
                </a14:m>
                <a:endParaRPr lang="en-CN" dirty="0"/>
              </a:p>
            </p:txBody>
          </p:sp>
        </mc:Choice>
        <mc:Fallback xmlns="">
          <p:sp>
            <p:nvSpPr>
              <p:cNvPr id="13" name="TextBox 12">
                <a:extLst>
                  <a:ext uri="{FF2B5EF4-FFF2-40B4-BE49-F238E27FC236}">
                    <a16:creationId xmlns:a16="http://schemas.microsoft.com/office/drawing/2014/main" id="{E17A7751-F8E4-3A9B-DAE4-47562585197E}"/>
                  </a:ext>
                </a:extLst>
              </p:cNvPr>
              <p:cNvSpPr txBox="1">
                <a:spLocks noRot="1" noChangeAspect="1" noMove="1" noResize="1" noEditPoints="1" noAdjustHandles="1" noChangeArrowheads="1" noChangeShapeType="1" noTextEdit="1"/>
              </p:cNvSpPr>
              <p:nvPr/>
            </p:nvSpPr>
            <p:spPr>
              <a:xfrm>
                <a:off x="2756043" y="4357318"/>
                <a:ext cx="6107986" cy="764568"/>
              </a:xfrm>
              <a:prstGeom prst="rect">
                <a:avLst/>
              </a:prstGeom>
              <a:blipFill>
                <a:blip r:embed="rId5"/>
                <a:stretch>
                  <a:fillRect t="-122951" b="-16885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2EF209A-2705-A5E2-9B3C-8BC8FB2732F8}"/>
                  </a:ext>
                </a:extLst>
              </p:cNvPr>
              <p:cNvSpPr txBox="1"/>
              <p:nvPr/>
            </p:nvSpPr>
            <p:spPr>
              <a:xfrm>
                <a:off x="1263718" y="5257063"/>
                <a:ext cx="9385445" cy="369332"/>
              </a:xfrm>
              <a:prstGeom prst="rect">
                <a:avLst/>
              </a:prstGeom>
              <a:noFill/>
            </p:spPr>
            <p:txBody>
              <a:bodyPr wrap="square" rtlCol="0">
                <a:spAutoFit/>
              </a:bodyPr>
              <a:lstStyle/>
              <a:p>
                <a:r>
                  <a:rPr lang="en-US" dirty="0"/>
                  <a:t>w</a:t>
                </a:r>
                <a:r>
                  <a:rPr lang="en-CN" dirty="0"/>
                  <a:t>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𝑖</m:t>
                        </m:r>
                      </m:sub>
                    </m:sSub>
                  </m:oMath>
                </a14:m>
                <a:r>
                  <a:rPr lang="en-CN" dirty="0"/>
                  <a:t> is a singular value, </a:t>
                </a:r>
                <a14:m>
                  <m:oMath xmlns:m="http://schemas.openxmlformats.org/officeDocument/2006/math">
                    <m:sSub>
                      <m:sSubPr>
                        <m:ctrlPr>
                          <a:rPr lang="en-US" i="1">
                            <a:latin typeface="Cambria Math" panose="02040503050406030204" pitchFamily="18" charset="0"/>
                          </a:rPr>
                        </m:ctrlPr>
                      </m:sSubPr>
                      <m:e>
                        <m:r>
                          <a:rPr lang="en-US" b="1" i="1">
                            <a:latin typeface="Cambria Math" panose="02040503050406030204" pitchFamily="18" charset="0"/>
                          </a:rPr>
                          <m:t>𝒖</m:t>
                        </m:r>
                      </m:e>
                      <m:sub>
                        <m:r>
                          <a:rPr lang="en-US" i="1">
                            <a:latin typeface="Cambria Math" panose="02040503050406030204" pitchFamily="18" charset="0"/>
                          </a:rPr>
                          <m:t>𝑖</m:t>
                        </m:r>
                      </m:sub>
                    </m:sSub>
                  </m:oMath>
                </a14:m>
                <a:r>
                  <a:rPr lang="en-CN" dirty="0"/>
                  <a:t> and </a:t>
                </a:r>
                <a14:m>
                  <m:oMath xmlns:m="http://schemas.openxmlformats.org/officeDocument/2006/math">
                    <m:sSub>
                      <m:sSubPr>
                        <m:ctrlPr>
                          <a:rPr lang="en-US" i="1">
                            <a:latin typeface="Cambria Math" panose="02040503050406030204" pitchFamily="18" charset="0"/>
                          </a:rPr>
                        </m:ctrlPr>
                      </m:sSubPr>
                      <m:e>
                        <m:r>
                          <a:rPr lang="en-US" b="1" i="1" smtClean="0">
                            <a:latin typeface="Cambria Math" panose="02040503050406030204" pitchFamily="18" charset="0"/>
                          </a:rPr>
                          <m:t>𝒗</m:t>
                        </m:r>
                      </m:e>
                      <m:sub>
                        <m:r>
                          <a:rPr lang="en-US" i="1">
                            <a:latin typeface="Cambria Math" panose="02040503050406030204" pitchFamily="18" charset="0"/>
                          </a:rPr>
                          <m:t>𝑖</m:t>
                        </m:r>
                      </m:sub>
                    </m:sSub>
                  </m:oMath>
                </a14:m>
                <a:r>
                  <a:rPr lang="en-CN" dirty="0"/>
                  <a:t> are the corresponding left and right singular vectors.</a:t>
                </a:r>
              </a:p>
            </p:txBody>
          </p:sp>
        </mc:Choice>
        <mc:Fallback xmlns="">
          <p:sp>
            <p:nvSpPr>
              <p:cNvPr id="14" name="TextBox 13">
                <a:extLst>
                  <a:ext uri="{FF2B5EF4-FFF2-40B4-BE49-F238E27FC236}">
                    <a16:creationId xmlns:a16="http://schemas.microsoft.com/office/drawing/2014/main" id="{D2EF209A-2705-A5E2-9B3C-8BC8FB2732F8}"/>
                  </a:ext>
                </a:extLst>
              </p:cNvPr>
              <p:cNvSpPr txBox="1">
                <a:spLocks noRot="1" noChangeAspect="1" noMove="1" noResize="1" noEditPoints="1" noAdjustHandles="1" noChangeArrowheads="1" noChangeShapeType="1" noTextEdit="1"/>
              </p:cNvSpPr>
              <p:nvPr/>
            </p:nvSpPr>
            <p:spPr>
              <a:xfrm>
                <a:off x="1263718" y="5257063"/>
                <a:ext cx="9385445" cy="369332"/>
              </a:xfrm>
              <a:prstGeom prst="rect">
                <a:avLst/>
              </a:prstGeom>
              <a:blipFill>
                <a:blip r:embed="rId6"/>
                <a:stretch>
                  <a:fillRect l="-541" t="-6452" b="-22581"/>
                </a:stretch>
              </a:blipFill>
            </p:spPr>
            <p:txBody>
              <a:bodyPr/>
              <a:lstStyle/>
              <a:p>
                <a:r>
                  <a:rPr lang="en-CN">
                    <a:noFill/>
                  </a:rPr>
                  <a:t> </a:t>
                </a:r>
              </a:p>
            </p:txBody>
          </p:sp>
        </mc:Fallback>
      </mc:AlternateContent>
      <p:sp>
        <p:nvSpPr>
          <p:cNvPr id="15" name="TextBox 14">
            <a:extLst>
              <a:ext uri="{FF2B5EF4-FFF2-40B4-BE49-F238E27FC236}">
                <a16:creationId xmlns:a16="http://schemas.microsoft.com/office/drawing/2014/main" id="{809722AD-3542-2157-230A-EFD7F428B70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SVD</a:t>
            </a:r>
          </a:p>
        </p:txBody>
      </p:sp>
    </p:spTree>
    <p:extLst>
      <p:ext uri="{BB962C8B-B14F-4D97-AF65-F5344CB8AC3E}">
        <p14:creationId xmlns:p14="http://schemas.microsoft.com/office/powerpoint/2010/main" val="3507306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4B804EF-0B82-9F01-F5CE-C976029D664E}"/>
                  </a:ext>
                </a:extLst>
              </p:cNvPr>
              <p:cNvSpPr txBox="1"/>
              <p:nvPr/>
            </p:nvSpPr>
            <p:spPr>
              <a:xfrm>
                <a:off x="1253446" y="1736329"/>
                <a:ext cx="10438544" cy="646331"/>
              </a:xfrm>
              <a:prstGeom prst="rect">
                <a:avLst/>
              </a:prstGeom>
              <a:noFill/>
            </p:spPr>
            <p:txBody>
              <a:bodyPr wrap="square" rtlCol="0">
                <a:spAutoFit/>
              </a:bodyPr>
              <a:lstStyle/>
              <a:p>
                <a:r>
                  <a:rPr lang="en-CN" dirty="0"/>
                  <a:t>The observed data (Time-ordered data, TOD)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oMath>
                </a14:m>
                <a:r>
                  <a:rPr lang="en-CN" dirty="0"/>
                  <a:t>, is the system gain multiplied with the combination of the input signal and noise</a:t>
                </a:r>
              </a:p>
            </p:txBody>
          </p:sp>
        </mc:Choice>
        <mc:Fallback xmlns="">
          <p:sp>
            <p:nvSpPr>
              <p:cNvPr id="9" name="TextBox 8">
                <a:extLst>
                  <a:ext uri="{FF2B5EF4-FFF2-40B4-BE49-F238E27FC236}">
                    <a16:creationId xmlns:a16="http://schemas.microsoft.com/office/drawing/2014/main" id="{74B804EF-0B82-9F01-F5CE-C976029D664E}"/>
                  </a:ext>
                </a:extLst>
              </p:cNvPr>
              <p:cNvSpPr txBox="1">
                <a:spLocks noRot="1" noChangeAspect="1" noMove="1" noResize="1" noEditPoints="1" noAdjustHandles="1" noChangeArrowheads="1" noChangeShapeType="1" noTextEdit="1"/>
              </p:cNvSpPr>
              <p:nvPr/>
            </p:nvSpPr>
            <p:spPr>
              <a:xfrm>
                <a:off x="1253446" y="1736329"/>
                <a:ext cx="10438544" cy="646331"/>
              </a:xfrm>
              <a:prstGeom prst="rect">
                <a:avLst/>
              </a:prstGeom>
              <a:blipFill>
                <a:blip r:embed="rId2"/>
                <a:stretch>
                  <a:fillRect l="-486" t="-3846" r="-608" b="-1346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4BE74FF-3201-3392-A458-E41982906258}"/>
                  </a:ext>
                </a:extLst>
              </p:cNvPr>
              <p:cNvSpPr txBox="1"/>
              <p:nvPr/>
            </p:nvSpPr>
            <p:spPr>
              <a:xfrm>
                <a:off x="4470715" y="2430439"/>
                <a:ext cx="337214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r>
                            <a:rPr lang="en-US" b="0" i="1" smtClean="0">
                              <a:latin typeface="Cambria Math" panose="02040503050406030204" pitchFamily="18" charset="0"/>
                            </a:rPr>
                            <m:t>𝑛</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e>
                      </m:d>
                    </m:oMath>
                  </m:oMathPara>
                </a14:m>
                <a:endParaRPr lang="en-CN" dirty="0"/>
              </a:p>
            </p:txBody>
          </p:sp>
        </mc:Choice>
        <mc:Fallback xmlns="">
          <p:sp>
            <p:nvSpPr>
              <p:cNvPr id="11" name="TextBox 10">
                <a:extLst>
                  <a:ext uri="{FF2B5EF4-FFF2-40B4-BE49-F238E27FC236}">
                    <a16:creationId xmlns:a16="http://schemas.microsoft.com/office/drawing/2014/main" id="{E4BE74FF-3201-3392-A458-E41982906258}"/>
                  </a:ext>
                </a:extLst>
              </p:cNvPr>
              <p:cNvSpPr txBox="1">
                <a:spLocks noRot="1" noChangeAspect="1" noMove="1" noResize="1" noEditPoints="1" noAdjustHandles="1" noChangeArrowheads="1" noChangeShapeType="1" noTextEdit="1"/>
              </p:cNvSpPr>
              <p:nvPr/>
            </p:nvSpPr>
            <p:spPr>
              <a:xfrm>
                <a:off x="4470715" y="2430439"/>
                <a:ext cx="3372141" cy="276999"/>
              </a:xfrm>
              <a:prstGeom prst="rect">
                <a:avLst/>
              </a:prstGeom>
              <a:blipFill>
                <a:blip r:embed="rId3"/>
                <a:stretch>
                  <a:fillRect l="-749" b="-2173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F6F1811-53F2-2BF5-C336-60D0B0E38805}"/>
                  </a:ext>
                </a:extLst>
              </p:cNvPr>
              <p:cNvSpPr txBox="1"/>
              <p:nvPr/>
            </p:nvSpPr>
            <p:spPr>
              <a:xfrm>
                <a:off x="1253446" y="2845938"/>
                <a:ext cx="10356352" cy="646331"/>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oMath>
                </a14:m>
                <a:r>
                  <a:rPr lang="en-CN" dirty="0"/>
                  <a:t> is the system gain, we assume it can be decomposed into a time-dependent component and a frequency-dependent component</a:t>
                </a:r>
              </a:p>
            </p:txBody>
          </p:sp>
        </mc:Choice>
        <mc:Fallback xmlns="">
          <p:sp>
            <p:nvSpPr>
              <p:cNvPr id="14" name="TextBox 13">
                <a:extLst>
                  <a:ext uri="{FF2B5EF4-FFF2-40B4-BE49-F238E27FC236}">
                    <a16:creationId xmlns:a16="http://schemas.microsoft.com/office/drawing/2014/main" id="{EF6F1811-53F2-2BF5-C336-60D0B0E38805}"/>
                  </a:ext>
                </a:extLst>
              </p:cNvPr>
              <p:cNvSpPr txBox="1">
                <a:spLocks noRot="1" noChangeAspect="1" noMove="1" noResize="1" noEditPoints="1" noAdjustHandles="1" noChangeArrowheads="1" noChangeShapeType="1" noTextEdit="1"/>
              </p:cNvSpPr>
              <p:nvPr/>
            </p:nvSpPr>
            <p:spPr>
              <a:xfrm>
                <a:off x="1253446" y="2845938"/>
                <a:ext cx="10356352" cy="646331"/>
              </a:xfrm>
              <a:prstGeom prst="rect">
                <a:avLst/>
              </a:prstGeom>
              <a:blipFill>
                <a:blip r:embed="rId4"/>
                <a:stretch>
                  <a:fillRect l="-490" t="-5769" b="-11538"/>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52C6DAD-7211-8C11-3A20-8C0698705AFE}"/>
                  </a:ext>
                </a:extLst>
              </p:cNvPr>
              <p:cNvSpPr txBox="1"/>
              <p:nvPr/>
            </p:nvSpPr>
            <p:spPr>
              <a:xfrm>
                <a:off x="5118103" y="3533096"/>
                <a:ext cx="207736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𝑡</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𝜈</m:t>
                          </m:r>
                        </m:sub>
                      </m:sSub>
                      <m:r>
                        <a:rPr lang="en-US" b="0" i="1" smtClean="0">
                          <a:latin typeface="Cambria Math" panose="02040503050406030204" pitchFamily="18" charset="0"/>
                        </a:rPr>
                        <m:t>(</m:t>
                      </m:r>
                      <m:r>
                        <a:rPr lang="en-US" b="0" i="1" smtClean="0">
                          <a:latin typeface="Cambria Math" panose="02040503050406030204" pitchFamily="18" charset="0"/>
                        </a:rPr>
                        <m:t>𝜈</m:t>
                      </m:r>
                      <m:r>
                        <a:rPr lang="en-US" b="0" i="1" smtClean="0">
                          <a:latin typeface="Cambria Math" panose="02040503050406030204" pitchFamily="18" charset="0"/>
                        </a:rPr>
                        <m:t>)</m:t>
                      </m:r>
                    </m:oMath>
                  </m:oMathPara>
                </a14:m>
                <a:endParaRPr lang="en-CN" dirty="0"/>
              </a:p>
            </p:txBody>
          </p:sp>
        </mc:Choice>
        <mc:Fallback xmlns="">
          <p:sp>
            <p:nvSpPr>
              <p:cNvPr id="15" name="TextBox 14">
                <a:extLst>
                  <a:ext uri="{FF2B5EF4-FFF2-40B4-BE49-F238E27FC236}">
                    <a16:creationId xmlns:a16="http://schemas.microsoft.com/office/drawing/2014/main" id="{252C6DAD-7211-8C11-3A20-8C0698705AFE}"/>
                  </a:ext>
                </a:extLst>
              </p:cNvPr>
              <p:cNvSpPr txBox="1">
                <a:spLocks noRot="1" noChangeAspect="1" noMove="1" noResize="1" noEditPoints="1" noAdjustHandles="1" noChangeArrowheads="1" noChangeShapeType="1" noTextEdit="1"/>
              </p:cNvSpPr>
              <p:nvPr/>
            </p:nvSpPr>
            <p:spPr>
              <a:xfrm>
                <a:off x="5118103" y="3533096"/>
                <a:ext cx="2077364" cy="276999"/>
              </a:xfrm>
              <a:prstGeom prst="rect">
                <a:avLst/>
              </a:prstGeom>
              <a:blipFill>
                <a:blip r:embed="rId5"/>
                <a:stretch>
                  <a:fillRect l="-2439" t="-4545" r="-3659" b="-4090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2BF0A84-38C3-6EE8-6481-E68499702727}"/>
                  </a:ext>
                </a:extLst>
              </p:cNvPr>
              <p:cNvSpPr txBox="1"/>
              <p:nvPr/>
            </p:nvSpPr>
            <p:spPr>
              <a:xfrm>
                <a:off x="1253446" y="3955547"/>
                <a:ext cx="10130320" cy="369332"/>
              </a:xfrm>
              <a:prstGeom prst="rect">
                <a:avLst/>
              </a:prstGeom>
              <a:noFill/>
            </p:spPr>
            <p:txBody>
              <a:bodyPr wrap="square" rtlCol="0">
                <a:spAutoFit/>
              </a:bodyPr>
              <a:lstStyle/>
              <a:p>
                <a:r>
                  <a:rPr lang="en-US" dirty="0"/>
                  <a:t>w</a:t>
                </a:r>
                <a:r>
                  <a:rPr lang="en-CN" dirty="0"/>
                  <a:t>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𝜈</m:t>
                        </m:r>
                      </m:sub>
                    </m:sSub>
                    <m:r>
                      <a:rPr lang="en-US" b="0" i="1" smtClean="0">
                        <a:latin typeface="Cambria Math" panose="02040503050406030204" pitchFamily="18" charset="0"/>
                      </a:rPr>
                      <m:t>(</m:t>
                    </m:r>
                    <m:r>
                      <a:rPr lang="en-US" b="0" i="1" smtClean="0">
                        <a:latin typeface="Cambria Math" panose="02040503050406030204" pitchFamily="18" charset="0"/>
                      </a:rPr>
                      <m:t>𝜈</m:t>
                    </m:r>
                    <m:r>
                      <a:rPr lang="en-US" b="0" i="1" smtClean="0">
                        <a:latin typeface="Cambria Math" panose="02040503050406030204" pitchFamily="18" charset="0"/>
                      </a:rPr>
                      <m:t>)</m:t>
                    </m:r>
                  </m:oMath>
                </a14:m>
                <a:r>
                  <a:rPr lang="en-CN" dirty="0"/>
                  <a:t> is the bandpass gain factor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𝑡</m:t>
                        </m:r>
                      </m:sub>
                    </m:sSub>
                    <m:d>
                      <m:dPr>
                        <m:ctrlPr>
                          <a:rPr lang="en-US" i="1">
                            <a:latin typeface="Cambria Math" panose="02040503050406030204" pitchFamily="18" charset="0"/>
                          </a:rPr>
                        </m:ctrlPr>
                      </m:dPr>
                      <m:e>
                        <m:r>
                          <a:rPr lang="en-US" i="1">
                            <a:latin typeface="Cambria Math" panose="02040503050406030204" pitchFamily="18" charset="0"/>
                          </a:rPr>
                          <m:t>𝑡</m:t>
                        </m:r>
                      </m:e>
                    </m:d>
                  </m:oMath>
                </a14:m>
                <a:r>
                  <a:rPr lang="en-CN" dirty="0"/>
                  <a:t> is the temporal drift factor of the gain.</a:t>
                </a:r>
              </a:p>
            </p:txBody>
          </p:sp>
        </mc:Choice>
        <mc:Fallback xmlns="">
          <p:sp>
            <p:nvSpPr>
              <p:cNvPr id="16" name="TextBox 15">
                <a:extLst>
                  <a:ext uri="{FF2B5EF4-FFF2-40B4-BE49-F238E27FC236}">
                    <a16:creationId xmlns:a16="http://schemas.microsoft.com/office/drawing/2014/main" id="{82BF0A84-38C3-6EE8-6481-E68499702727}"/>
                  </a:ext>
                </a:extLst>
              </p:cNvPr>
              <p:cNvSpPr txBox="1">
                <a:spLocks noRot="1" noChangeAspect="1" noMove="1" noResize="1" noEditPoints="1" noAdjustHandles="1" noChangeArrowheads="1" noChangeShapeType="1" noTextEdit="1"/>
              </p:cNvSpPr>
              <p:nvPr/>
            </p:nvSpPr>
            <p:spPr>
              <a:xfrm>
                <a:off x="1253446" y="3955547"/>
                <a:ext cx="10130320" cy="369332"/>
              </a:xfrm>
              <a:prstGeom prst="rect">
                <a:avLst/>
              </a:prstGeom>
              <a:blipFill>
                <a:blip r:embed="rId6"/>
                <a:stretch>
                  <a:fillRect l="-501" t="-6667" b="-26667"/>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2ED1983-0D7C-D4EF-27E1-3D9E17AA3896}"/>
                  </a:ext>
                </a:extLst>
              </p:cNvPr>
              <p:cNvSpPr txBox="1"/>
              <p:nvPr/>
            </p:nvSpPr>
            <p:spPr>
              <a:xfrm>
                <a:off x="1253446" y="4500078"/>
                <a:ext cx="10130320" cy="369332"/>
              </a:xfrm>
              <a:prstGeom prst="rect">
                <a:avLst/>
              </a:prstGeom>
              <a:noFill/>
            </p:spPr>
            <p:txBody>
              <a:bodyPr wrap="squar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𝜈</m:t>
                        </m:r>
                      </m:sub>
                    </m:sSub>
                    <m:r>
                      <a:rPr lang="en-US" b="0" i="1" smtClean="0">
                        <a:latin typeface="Cambria Math" panose="02040503050406030204" pitchFamily="18" charset="0"/>
                      </a:rPr>
                      <m:t>(</m:t>
                    </m:r>
                    <m:r>
                      <a:rPr lang="en-US" b="0" i="1" smtClean="0">
                        <a:latin typeface="Cambria Math" panose="02040503050406030204" pitchFamily="18" charset="0"/>
                      </a:rPr>
                      <m:t>𝜈</m:t>
                    </m:r>
                    <m:r>
                      <a:rPr lang="en-US" b="0" i="1" smtClean="0">
                        <a:latin typeface="Cambria Math" panose="02040503050406030204" pitchFamily="18" charset="0"/>
                      </a:rPr>
                      <m:t>)</m:t>
                    </m:r>
                  </m:oMath>
                </a14:m>
                <a:r>
                  <a:rPr lang="en-CN"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𝑡</m:t>
                        </m:r>
                      </m:sub>
                    </m:sSub>
                    <m:d>
                      <m:dPr>
                        <m:ctrlPr>
                          <a:rPr lang="en-US" i="1">
                            <a:latin typeface="Cambria Math" panose="02040503050406030204" pitchFamily="18" charset="0"/>
                          </a:rPr>
                        </m:ctrlPr>
                      </m:dPr>
                      <m:e>
                        <m:r>
                          <a:rPr lang="en-US" i="1">
                            <a:latin typeface="Cambria Math" panose="02040503050406030204" pitchFamily="18" charset="0"/>
                          </a:rPr>
                          <m:t>𝑡</m:t>
                        </m:r>
                      </m:e>
                    </m:d>
                  </m:oMath>
                </a14:m>
                <a:r>
                  <a:rPr lang="en-CN" dirty="0"/>
                  <a:t> can be calibrated using the noise diode,</a:t>
                </a:r>
              </a:p>
            </p:txBody>
          </p:sp>
        </mc:Choice>
        <mc:Fallback xmlns="">
          <p:sp>
            <p:nvSpPr>
              <p:cNvPr id="17" name="TextBox 16">
                <a:extLst>
                  <a:ext uri="{FF2B5EF4-FFF2-40B4-BE49-F238E27FC236}">
                    <a16:creationId xmlns:a16="http://schemas.microsoft.com/office/drawing/2014/main" id="{22ED1983-0D7C-D4EF-27E1-3D9E17AA3896}"/>
                  </a:ext>
                </a:extLst>
              </p:cNvPr>
              <p:cNvSpPr txBox="1">
                <a:spLocks noRot="1" noChangeAspect="1" noMove="1" noResize="1" noEditPoints="1" noAdjustHandles="1" noChangeArrowheads="1" noChangeShapeType="1" noTextEdit="1"/>
              </p:cNvSpPr>
              <p:nvPr/>
            </p:nvSpPr>
            <p:spPr>
              <a:xfrm>
                <a:off x="1253446" y="4500078"/>
                <a:ext cx="10130320" cy="369332"/>
              </a:xfrm>
              <a:prstGeom prst="rect">
                <a:avLst/>
              </a:prstGeom>
              <a:blipFill>
                <a:blip r:embed="rId7"/>
                <a:stretch>
                  <a:fillRect t="-6667" b="-26667"/>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D8336AE-8747-40A7-1395-284CA0A66844}"/>
                  </a:ext>
                </a:extLst>
              </p:cNvPr>
              <p:cNvSpPr txBox="1"/>
              <p:nvPr/>
            </p:nvSpPr>
            <p:spPr>
              <a:xfrm>
                <a:off x="3615141" y="5044609"/>
                <a:ext cx="57151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m:rPr>
                              <m:sty m:val="p"/>
                            </m:rPr>
                            <a:rPr lang="en-US" b="0" i="0" smtClean="0">
                              <a:latin typeface="Cambria Math" panose="02040503050406030204" pitchFamily="18" charset="0"/>
                            </a:rPr>
                            <m:t>ND</m:t>
                          </m:r>
                          <m:r>
                            <a:rPr lang="en-US" b="0" i="0" smtClean="0">
                              <a:latin typeface="Cambria Math" panose="02040503050406030204" pitchFamily="18" charset="0"/>
                            </a:rPr>
                            <m:t> </m:t>
                          </m:r>
                          <m:r>
                            <m:rPr>
                              <m:sty m:val="p"/>
                            </m:rPr>
                            <a:rPr lang="en-US" b="0" i="0" smtClean="0">
                              <a:latin typeface="Cambria Math" panose="02040503050406030204" pitchFamily="18" charset="0"/>
                            </a:rPr>
                            <m:t>on</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m:rPr>
                              <m:sty m:val="p"/>
                            </m:rPr>
                            <a:rPr lang="en-US" b="0" i="0" smtClean="0">
                              <a:latin typeface="Cambria Math" panose="02040503050406030204" pitchFamily="18" charset="0"/>
                            </a:rPr>
                            <m:t>ND</m:t>
                          </m:r>
                          <m:r>
                            <a:rPr lang="en-US" b="0" i="0" smtClean="0">
                              <a:latin typeface="Cambria Math" panose="02040503050406030204" pitchFamily="18" charset="0"/>
                            </a:rPr>
                            <m:t> </m:t>
                          </m:r>
                          <m:r>
                            <m:rPr>
                              <m:sty m:val="p"/>
                            </m:rPr>
                            <a:rPr lang="en-US" b="0" i="0" smtClean="0">
                              <a:latin typeface="Cambria Math" panose="02040503050406030204" pitchFamily="18" charset="0"/>
                            </a:rPr>
                            <m:t>off</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𝑡</m:t>
                          </m:r>
                        </m:sub>
                      </m:sSub>
                      <m:d>
                        <m:dPr>
                          <m:ctrlPr>
                            <a:rPr lang="en-US" i="1">
                              <a:latin typeface="Cambria Math" panose="02040503050406030204" pitchFamily="18" charset="0"/>
                            </a:rPr>
                          </m:ctrlPr>
                        </m:dPr>
                        <m:e>
                          <m:r>
                            <a:rPr lang="en-US" i="1">
                              <a:latin typeface="Cambria Math" panose="02040503050406030204" pitchFamily="18" charset="0"/>
                            </a:rPr>
                            <m:t>𝑡</m:t>
                          </m:r>
                        </m:e>
                      </m:d>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𝜈</m:t>
                          </m:r>
                        </m:sub>
                      </m:sSub>
                      <m:r>
                        <a:rPr lang="en-US" i="1">
                          <a:latin typeface="Cambria Math" panose="02040503050406030204" pitchFamily="18" charset="0"/>
                        </a:rPr>
                        <m:t>(</m:t>
                      </m:r>
                      <m:r>
                        <a:rPr lang="en-US" i="1">
                          <a:latin typeface="Cambria Math" panose="02040503050406030204" pitchFamily="18" charset="0"/>
                        </a:rPr>
                        <m:t>𝜈</m:t>
                      </m:r>
                      <m:r>
                        <a:rPr lang="en-US" i="1">
                          <a:latin typeface="Cambria Math" panose="02040503050406030204" pitchFamily="18" charset="0"/>
                        </a:rPr>
                        <m:t>)</m:t>
                      </m:r>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T</m:t>
                          </m:r>
                        </m:e>
                        <m:sub>
                          <m:r>
                            <m:rPr>
                              <m:sty m:val="p"/>
                            </m:rPr>
                            <a:rPr lang="en-US" b="0" i="0" smtClean="0">
                              <a:latin typeface="Cambria Math" panose="02040503050406030204" pitchFamily="18" charset="0"/>
                            </a:rPr>
                            <m:t>ND</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𝜈</m:t>
                          </m:r>
                        </m:e>
                      </m:d>
                      <m:r>
                        <a:rPr lang="en-US" b="0" i="1" smtClean="0">
                          <a:latin typeface="Cambria Math" panose="02040503050406030204" pitchFamily="18" charset="0"/>
                        </a:rPr>
                        <m:t>+</m:t>
                      </m:r>
                      <m:r>
                        <a:rPr lang="en-US" b="0" i="1" smtClean="0">
                          <a:latin typeface="Cambria Math" panose="02040503050406030204" pitchFamily="18" charset="0"/>
                        </a:rPr>
                        <m:t>𝑛</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oMath>
                  </m:oMathPara>
                </a14:m>
                <a:endParaRPr lang="en-CN" dirty="0"/>
              </a:p>
            </p:txBody>
          </p:sp>
        </mc:Choice>
        <mc:Fallback xmlns="">
          <p:sp>
            <p:nvSpPr>
              <p:cNvPr id="18" name="TextBox 17">
                <a:extLst>
                  <a:ext uri="{FF2B5EF4-FFF2-40B4-BE49-F238E27FC236}">
                    <a16:creationId xmlns:a16="http://schemas.microsoft.com/office/drawing/2014/main" id="{4D8336AE-8747-40A7-1395-284CA0A66844}"/>
                  </a:ext>
                </a:extLst>
              </p:cNvPr>
              <p:cNvSpPr txBox="1">
                <a:spLocks noRot="1" noChangeAspect="1" noMove="1" noResize="1" noEditPoints="1" noAdjustHandles="1" noChangeArrowheads="1" noChangeShapeType="1" noTextEdit="1"/>
              </p:cNvSpPr>
              <p:nvPr/>
            </p:nvSpPr>
            <p:spPr>
              <a:xfrm>
                <a:off x="3615141" y="5044609"/>
                <a:ext cx="5715154" cy="276999"/>
              </a:xfrm>
              <a:prstGeom prst="rect">
                <a:avLst/>
              </a:prstGeom>
              <a:blipFill>
                <a:blip r:embed="rId8"/>
                <a:stretch>
                  <a:fillRect l="-222" t="-4348" r="-887" b="-34783"/>
                </a:stretch>
              </a:blipFill>
            </p:spPr>
            <p:txBody>
              <a:bodyPr/>
              <a:lstStyle/>
              <a:p>
                <a:r>
                  <a:rPr lang="en-CN">
                    <a:noFill/>
                  </a:rPr>
                  <a:t> </a:t>
                </a:r>
              </a:p>
            </p:txBody>
          </p:sp>
        </mc:Fallback>
      </mc:AlternateContent>
      <p:sp>
        <p:nvSpPr>
          <p:cNvPr id="19" name="TextBox 18">
            <a:extLst>
              <a:ext uri="{FF2B5EF4-FFF2-40B4-BE49-F238E27FC236}">
                <a16:creationId xmlns:a16="http://schemas.microsoft.com/office/drawing/2014/main" id="{6742FD76-BDFD-47A5-912A-1CD18523F487}"/>
              </a:ext>
            </a:extLst>
          </p:cNvPr>
          <p:cNvSpPr txBox="1"/>
          <p:nvPr/>
        </p:nvSpPr>
        <p:spPr>
          <a:xfrm>
            <a:off x="1253446" y="1212351"/>
            <a:ext cx="4253502" cy="369332"/>
          </a:xfrm>
          <a:prstGeom prst="rect">
            <a:avLst/>
          </a:prstGeom>
          <a:noFill/>
        </p:spPr>
        <p:txBody>
          <a:bodyPr wrap="square" rtlCol="0">
            <a:spAutoFit/>
          </a:bodyPr>
          <a:lstStyle/>
          <a:p>
            <a:r>
              <a:rPr lang="en-CN" b="1" dirty="0"/>
              <a:t>SVD-based calibration method</a:t>
            </a:r>
          </a:p>
        </p:txBody>
      </p:sp>
      <p:sp>
        <p:nvSpPr>
          <p:cNvPr id="20" name="TextBox 19">
            <a:extLst>
              <a:ext uri="{FF2B5EF4-FFF2-40B4-BE49-F238E27FC236}">
                <a16:creationId xmlns:a16="http://schemas.microsoft.com/office/drawing/2014/main" id="{C4BE7D2B-CF3C-F8D4-A7FB-6C1B9E08DC60}"/>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SVD-based Calibration</a:t>
            </a:r>
          </a:p>
        </p:txBody>
      </p:sp>
    </p:spTree>
    <p:extLst>
      <p:ext uri="{BB962C8B-B14F-4D97-AF65-F5344CB8AC3E}">
        <p14:creationId xmlns:p14="http://schemas.microsoft.com/office/powerpoint/2010/main" val="2864268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C07C8AEB-EDF5-8BAD-9EF0-F07573BBEFF5}"/>
              </a:ext>
            </a:extLst>
          </p:cNvPr>
          <p:cNvPicPr>
            <a:picLocks noChangeAspect="1"/>
          </p:cNvPicPr>
          <p:nvPr/>
        </p:nvPicPr>
        <p:blipFill>
          <a:blip r:embed="rId2"/>
          <a:stretch>
            <a:fillRect/>
          </a:stretch>
        </p:blipFill>
        <p:spPr>
          <a:xfrm>
            <a:off x="5693455" y="3455160"/>
            <a:ext cx="6017799" cy="3008900"/>
          </a:xfrm>
          <a:prstGeom prst="rect">
            <a:avLst/>
          </a:prstGeom>
        </p:spPr>
      </p:pic>
      <p:pic>
        <p:nvPicPr>
          <p:cNvPr id="4" name="Picture 3">
            <a:extLst>
              <a:ext uri="{FF2B5EF4-FFF2-40B4-BE49-F238E27FC236}">
                <a16:creationId xmlns:a16="http://schemas.microsoft.com/office/drawing/2014/main" id="{81C6135D-E07E-0FF6-EF51-34D4F1876C63}"/>
              </a:ext>
            </a:extLst>
          </p:cNvPr>
          <p:cNvPicPr>
            <a:picLocks noChangeAspect="1"/>
          </p:cNvPicPr>
          <p:nvPr/>
        </p:nvPicPr>
        <p:blipFill>
          <a:blip r:embed="rId3"/>
          <a:stretch>
            <a:fillRect/>
          </a:stretch>
        </p:blipFill>
        <p:spPr>
          <a:xfrm>
            <a:off x="193069" y="3369130"/>
            <a:ext cx="6187852" cy="3093926"/>
          </a:xfrm>
          <a:prstGeom prst="rect">
            <a:avLst/>
          </a:prstGeom>
        </p:spPr>
      </p:pic>
      <p:pic>
        <p:nvPicPr>
          <p:cNvPr id="5" name="Picture 4">
            <a:extLst>
              <a:ext uri="{FF2B5EF4-FFF2-40B4-BE49-F238E27FC236}">
                <a16:creationId xmlns:a16="http://schemas.microsoft.com/office/drawing/2014/main" id="{F5EA0DCB-A454-D3D0-9545-4B4516B032AD}"/>
              </a:ext>
            </a:extLst>
          </p:cNvPr>
          <p:cNvPicPr>
            <a:picLocks noChangeAspect="1"/>
          </p:cNvPicPr>
          <p:nvPr/>
        </p:nvPicPr>
        <p:blipFill>
          <a:blip r:embed="rId4"/>
          <a:stretch>
            <a:fillRect/>
          </a:stretch>
        </p:blipFill>
        <p:spPr>
          <a:xfrm>
            <a:off x="3959639" y="1487242"/>
            <a:ext cx="2590248" cy="457675"/>
          </a:xfrm>
          <a:prstGeom prst="rect">
            <a:avLst/>
          </a:prstGeom>
        </p:spPr>
      </p:pic>
      <p:pic>
        <p:nvPicPr>
          <p:cNvPr id="6" name="Picture 5">
            <a:extLst>
              <a:ext uri="{FF2B5EF4-FFF2-40B4-BE49-F238E27FC236}">
                <a16:creationId xmlns:a16="http://schemas.microsoft.com/office/drawing/2014/main" id="{1EDB76F2-366F-0161-ADAE-66339618711E}"/>
              </a:ext>
            </a:extLst>
          </p:cNvPr>
          <p:cNvPicPr>
            <a:picLocks noChangeAspect="1"/>
          </p:cNvPicPr>
          <p:nvPr/>
        </p:nvPicPr>
        <p:blipFill>
          <a:blip r:embed="rId5"/>
          <a:stretch>
            <a:fillRect/>
          </a:stretch>
        </p:blipFill>
        <p:spPr>
          <a:xfrm>
            <a:off x="3642692" y="1989201"/>
            <a:ext cx="3404152" cy="511553"/>
          </a:xfrm>
          <a:prstGeom prst="rect">
            <a:avLst/>
          </a:prstGeom>
        </p:spPr>
      </p:pic>
      <p:pic>
        <p:nvPicPr>
          <p:cNvPr id="7" name="Picture 6">
            <a:extLst>
              <a:ext uri="{FF2B5EF4-FFF2-40B4-BE49-F238E27FC236}">
                <a16:creationId xmlns:a16="http://schemas.microsoft.com/office/drawing/2014/main" id="{1C43F356-E9AC-9C6F-CB43-1F7BF37BF36E}"/>
              </a:ext>
            </a:extLst>
          </p:cNvPr>
          <p:cNvPicPr>
            <a:picLocks noChangeAspect="1"/>
          </p:cNvPicPr>
          <p:nvPr/>
        </p:nvPicPr>
        <p:blipFill>
          <a:blip r:embed="rId6"/>
          <a:stretch>
            <a:fillRect/>
          </a:stretch>
        </p:blipFill>
        <p:spPr>
          <a:xfrm>
            <a:off x="4362710" y="2426607"/>
            <a:ext cx="1618422" cy="451196"/>
          </a:xfrm>
          <a:prstGeom prst="rect">
            <a:avLst/>
          </a:prstGeom>
        </p:spPr>
      </p:pic>
      <p:pic>
        <p:nvPicPr>
          <p:cNvPr id="8" name="Picture 7">
            <a:extLst>
              <a:ext uri="{FF2B5EF4-FFF2-40B4-BE49-F238E27FC236}">
                <a16:creationId xmlns:a16="http://schemas.microsoft.com/office/drawing/2014/main" id="{1171B0F1-28CE-3C79-13D1-C67370398809}"/>
              </a:ext>
            </a:extLst>
          </p:cNvPr>
          <p:cNvPicPr>
            <a:picLocks noChangeAspect="1"/>
          </p:cNvPicPr>
          <p:nvPr/>
        </p:nvPicPr>
        <p:blipFill>
          <a:blip r:embed="rId7"/>
          <a:stretch>
            <a:fillRect/>
          </a:stretch>
        </p:blipFill>
        <p:spPr>
          <a:xfrm>
            <a:off x="4589938" y="2846981"/>
            <a:ext cx="1282700" cy="800100"/>
          </a:xfrm>
          <a:prstGeom prst="rect">
            <a:avLst/>
          </a:prstGeom>
        </p:spPr>
      </p:pic>
      <p:sp>
        <p:nvSpPr>
          <p:cNvPr id="10" name="TextBox 9">
            <a:extLst>
              <a:ext uri="{FF2B5EF4-FFF2-40B4-BE49-F238E27FC236}">
                <a16:creationId xmlns:a16="http://schemas.microsoft.com/office/drawing/2014/main" id="{51C55DC9-658B-A893-BFDC-11065B463452}"/>
              </a:ext>
            </a:extLst>
          </p:cNvPr>
          <p:cNvSpPr txBox="1"/>
          <p:nvPr/>
        </p:nvSpPr>
        <p:spPr>
          <a:xfrm>
            <a:off x="1143000" y="1159364"/>
            <a:ext cx="6107986" cy="369332"/>
          </a:xfrm>
          <a:prstGeom prst="rect">
            <a:avLst/>
          </a:prstGeom>
          <a:noFill/>
        </p:spPr>
        <p:txBody>
          <a:bodyPr wrap="square">
            <a:spAutoFit/>
          </a:bodyPr>
          <a:lstStyle/>
          <a:p>
            <a:r>
              <a:rPr lang="en-CN" b="1" dirty="0"/>
              <a:t>FAST Calibration with SVD</a:t>
            </a:r>
          </a:p>
        </p:txBody>
      </p:sp>
      <p:sp>
        <p:nvSpPr>
          <p:cNvPr id="9" name="TextBox 8">
            <a:extLst>
              <a:ext uri="{FF2B5EF4-FFF2-40B4-BE49-F238E27FC236}">
                <a16:creationId xmlns:a16="http://schemas.microsoft.com/office/drawing/2014/main" id="{79BB5D90-5DD2-6CC6-4706-80913E7F1403}"/>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Example</a:t>
            </a:r>
          </a:p>
        </p:txBody>
      </p:sp>
    </p:spTree>
    <p:extLst>
      <p:ext uri="{BB962C8B-B14F-4D97-AF65-F5344CB8AC3E}">
        <p14:creationId xmlns:p14="http://schemas.microsoft.com/office/powerpoint/2010/main" val="1856149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9F1D3483-FFC7-2661-89AC-36F71E5EF16A}"/>
              </a:ext>
            </a:extLst>
          </p:cNvPr>
          <p:cNvPicPr>
            <a:picLocks noChangeAspect="1"/>
          </p:cNvPicPr>
          <p:nvPr/>
        </p:nvPicPr>
        <p:blipFill>
          <a:blip r:embed="rId2"/>
          <a:stretch>
            <a:fillRect/>
          </a:stretch>
        </p:blipFill>
        <p:spPr>
          <a:xfrm>
            <a:off x="248478" y="2950581"/>
            <a:ext cx="5760000" cy="2880000"/>
          </a:xfrm>
          <a:prstGeom prst="rect">
            <a:avLst/>
          </a:prstGeom>
        </p:spPr>
      </p:pic>
      <p:pic>
        <p:nvPicPr>
          <p:cNvPr id="4" name="Picture 3">
            <a:extLst>
              <a:ext uri="{FF2B5EF4-FFF2-40B4-BE49-F238E27FC236}">
                <a16:creationId xmlns:a16="http://schemas.microsoft.com/office/drawing/2014/main" id="{DC151E1E-EEB0-F3C7-FDF2-6DDC366162C1}"/>
              </a:ext>
            </a:extLst>
          </p:cNvPr>
          <p:cNvPicPr>
            <a:picLocks noChangeAspect="1"/>
          </p:cNvPicPr>
          <p:nvPr/>
        </p:nvPicPr>
        <p:blipFill>
          <a:blip r:embed="rId3"/>
          <a:stretch>
            <a:fillRect/>
          </a:stretch>
        </p:blipFill>
        <p:spPr>
          <a:xfrm>
            <a:off x="6096000" y="2950581"/>
            <a:ext cx="5760000" cy="2880000"/>
          </a:xfrm>
          <a:prstGeom prst="rect">
            <a:avLst/>
          </a:prstGeom>
        </p:spPr>
      </p:pic>
      <p:sp>
        <p:nvSpPr>
          <p:cNvPr id="5" name="TextBox 4">
            <a:extLst>
              <a:ext uri="{FF2B5EF4-FFF2-40B4-BE49-F238E27FC236}">
                <a16:creationId xmlns:a16="http://schemas.microsoft.com/office/drawing/2014/main" id="{48CB8A69-8BC1-F19C-516F-50C9626AD435}"/>
              </a:ext>
            </a:extLst>
          </p:cNvPr>
          <p:cNvSpPr txBox="1"/>
          <p:nvPr/>
        </p:nvSpPr>
        <p:spPr>
          <a:xfrm>
            <a:off x="4980904" y="2581249"/>
            <a:ext cx="6098146" cy="369332"/>
          </a:xfrm>
          <a:prstGeom prst="rect">
            <a:avLst/>
          </a:prstGeom>
          <a:noFill/>
        </p:spPr>
        <p:txBody>
          <a:bodyPr wrap="square">
            <a:spAutoFit/>
          </a:bodyPr>
          <a:lstStyle/>
          <a:p>
            <a:r>
              <a:rPr lang="en-CN" dirty="0"/>
              <a:t>20210305 feed 01</a:t>
            </a:r>
          </a:p>
        </p:txBody>
      </p:sp>
      <p:sp>
        <p:nvSpPr>
          <p:cNvPr id="7" name="TextBox 6">
            <a:extLst>
              <a:ext uri="{FF2B5EF4-FFF2-40B4-BE49-F238E27FC236}">
                <a16:creationId xmlns:a16="http://schemas.microsoft.com/office/drawing/2014/main" id="{6FF456EF-772B-0558-C9C9-D3FE17BD9440}"/>
              </a:ext>
            </a:extLst>
          </p:cNvPr>
          <p:cNvSpPr txBox="1"/>
          <p:nvPr/>
        </p:nvSpPr>
        <p:spPr>
          <a:xfrm>
            <a:off x="1808252" y="2027251"/>
            <a:ext cx="6107986" cy="369332"/>
          </a:xfrm>
          <a:prstGeom prst="rect">
            <a:avLst/>
          </a:prstGeom>
          <a:noFill/>
        </p:spPr>
        <p:txBody>
          <a:bodyPr wrap="square">
            <a:spAutoFit/>
          </a:bodyPr>
          <a:lstStyle/>
          <a:p>
            <a:r>
              <a:rPr lang="en-US" dirty="0"/>
              <a:t>Gain Temporal Variations and Bandpass</a:t>
            </a:r>
            <a:endParaRPr lang="en-CN" dirty="0"/>
          </a:p>
        </p:txBody>
      </p:sp>
      <p:sp>
        <p:nvSpPr>
          <p:cNvPr id="6" name="TextBox 5">
            <a:extLst>
              <a:ext uri="{FF2B5EF4-FFF2-40B4-BE49-F238E27FC236}">
                <a16:creationId xmlns:a16="http://schemas.microsoft.com/office/drawing/2014/main" id="{BC96E435-B5E6-90D1-A46E-9211B6D6BEF7}"/>
              </a:ext>
            </a:extLst>
          </p:cNvPr>
          <p:cNvSpPr txBox="1"/>
          <p:nvPr/>
        </p:nvSpPr>
        <p:spPr>
          <a:xfrm>
            <a:off x="1263721" y="1218302"/>
            <a:ext cx="6051478" cy="369332"/>
          </a:xfrm>
          <a:prstGeom prst="rect">
            <a:avLst/>
          </a:prstGeom>
          <a:noFill/>
        </p:spPr>
        <p:txBody>
          <a:bodyPr wrap="square" rtlCol="0">
            <a:spAutoFit/>
          </a:bodyPr>
          <a:lstStyle/>
          <a:p>
            <a:r>
              <a:rPr lang="en-CN" b="1" dirty="0"/>
              <a:t>SVD-based calibration </a:t>
            </a:r>
            <a:r>
              <a:rPr lang="en-CN" dirty="0"/>
              <a:t>--- FAST example</a:t>
            </a:r>
          </a:p>
        </p:txBody>
      </p:sp>
      <p:sp>
        <p:nvSpPr>
          <p:cNvPr id="8" name="TextBox 7">
            <a:extLst>
              <a:ext uri="{FF2B5EF4-FFF2-40B4-BE49-F238E27FC236}">
                <a16:creationId xmlns:a16="http://schemas.microsoft.com/office/drawing/2014/main" id="{361B6465-B31E-010D-C70D-55F17A39628A}"/>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Example</a:t>
            </a:r>
          </a:p>
        </p:txBody>
      </p:sp>
    </p:spTree>
    <p:extLst>
      <p:ext uri="{BB962C8B-B14F-4D97-AF65-F5344CB8AC3E}">
        <p14:creationId xmlns:p14="http://schemas.microsoft.com/office/powerpoint/2010/main" val="3606109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7B35201A-0691-E407-D5BD-A74791037456}"/>
                  </a:ext>
                </a:extLst>
              </p:cNvPr>
              <p:cNvSpPr txBox="1"/>
              <p:nvPr/>
            </p:nvSpPr>
            <p:spPr>
              <a:xfrm>
                <a:off x="2910377" y="1424040"/>
                <a:ext cx="3817327"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𝒏</m:t>
                                  </m:r>
                                </m:e>
                              </m:acc>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𝐴</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b="0" i="1" smtClean="0">
                              <a:latin typeface="Cambria Math" panose="02040503050406030204" pitchFamily="18" charset="0"/>
                            </a:rPr>
                            <m:t>𝑇</m:t>
                          </m:r>
                          <m:d>
                            <m:dPr>
                              <m:ctrlPr>
                                <a:rPr lang="en-US" b="0" i="1" smtClean="0">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2</m:t>
                              </m:r>
                              <m:r>
                                <a:rPr lang="en-US" b="0" i="1" smtClean="0">
                                  <a:latin typeface="Cambria Math" panose="02040503050406030204" pitchFamily="18" charset="0"/>
                                </a:rPr>
                                <m:t>𝜋</m:t>
                              </m:r>
                              <m:r>
                                <a:rPr lang="en-US" b="0" i="1" smtClean="0">
                                  <a:latin typeface="Cambria Math" panose="02040503050406030204" pitchFamily="18" charset="0"/>
                                </a:rPr>
                                <m:t>𝑖</m:t>
                              </m:r>
                              <m:acc>
                                <m:accPr>
                                  <m:chr m:val="̂"/>
                                  <m:ctrlPr>
                                    <a:rPr lang="en-US" b="1" i="1">
                                      <a:latin typeface="Cambria Math" panose="02040503050406030204" pitchFamily="18" charset="0"/>
                                    </a:rPr>
                                  </m:ctrlPr>
                                </m:accPr>
                                <m:e>
                                  <m:r>
                                    <a:rPr lang="en-US" b="1" i="1">
                                      <a:latin typeface="Cambria Math" panose="02040503050406030204" pitchFamily="18" charset="0"/>
                                    </a:rPr>
                                    <m:t>𝒏</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𝑖𝑗</m:t>
                                  </m:r>
                                </m:sub>
                              </m:sSub>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nary>
                    </m:oMath>
                  </m:oMathPara>
                </a14:m>
                <a:endParaRPr lang="en-CN" dirty="0"/>
              </a:p>
            </p:txBody>
          </p:sp>
        </mc:Choice>
        <mc:Fallback>
          <p:sp>
            <p:nvSpPr>
              <p:cNvPr id="3" name="TextBox 2">
                <a:extLst>
                  <a:ext uri="{FF2B5EF4-FFF2-40B4-BE49-F238E27FC236}">
                    <a16:creationId xmlns:a16="http://schemas.microsoft.com/office/drawing/2014/main" id="{7B35201A-0691-E407-D5BD-A74791037456}"/>
                  </a:ext>
                </a:extLst>
              </p:cNvPr>
              <p:cNvSpPr txBox="1">
                <a:spLocks noRot="1" noChangeAspect="1" noMove="1" noResize="1" noEditPoints="1" noAdjustHandles="1" noChangeArrowheads="1" noChangeShapeType="1" noTextEdit="1"/>
              </p:cNvSpPr>
              <p:nvPr/>
            </p:nvSpPr>
            <p:spPr>
              <a:xfrm>
                <a:off x="2910377" y="1424040"/>
                <a:ext cx="3817327" cy="726481"/>
              </a:xfrm>
              <a:prstGeom prst="rect">
                <a:avLst/>
              </a:prstGeom>
              <a:blipFill>
                <a:blip r:embed="rId2"/>
                <a:stretch>
                  <a:fillRect l="-8609" t="-153448" b="-218966"/>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96F7617B-F565-8E9F-7ABD-0ABA96F17C7C}"/>
                  </a:ext>
                </a:extLst>
              </p:cNvPr>
              <p:cNvSpPr txBox="1"/>
              <p:nvPr/>
            </p:nvSpPr>
            <p:spPr>
              <a:xfrm>
                <a:off x="3386695" y="2126218"/>
                <a:ext cx="2790315" cy="2993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𝒓</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𝒓</m:t>
                          </m:r>
                        </m:e>
                        <m:sub>
                          <m:r>
                            <a:rPr lang="en-US" b="0" i="1" smtClean="0">
                              <a:latin typeface="Cambria Math" panose="02040503050406030204" pitchFamily="18" charset="0"/>
                            </a:rPr>
                            <m:t>𝑗</m:t>
                          </m:r>
                        </m:sub>
                      </m:sSub>
                      <m:r>
                        <a:rPr lang="en-US" b="0" i="1" smtClean="0">
                          <a:latin typeface="Cambria Math" panose="02040503050406030204" pitchFamily="18" charset="0"/>
                        </a:rPr>
                        <m:t>)/</m:t>
                      </m:r>
                      <m:r>
                        <a:rPr lang="en-US" b="0" i="1" smtClean="0">
                          <a:latin typeface="Cambria Math" panose="02040503050406030204" pitchFamily="18" charset="0"/>
                        </a:rPr>
                        <m:t>𝜆</m:t>
                      </m:r>
                    </m:oMath>
                  </m:oMathPara>
                </a14:m>
                <a:endParaRPr lang="en-CN" dirty="0"/>
              </a:p>
            </p:txBody>
          </p:sp>
        </mc:Choice>
        <mc:Fallback>
          <p:sp>
            <p:nvSpPr>
              <p:cNvPr id="4" name="TextBox 3">
                <a:extLst>
                  <a:ext uri="{FF2B5EF4-FFF2-40B4-BE49-F238E27FC236}">
                    <a16:creationId xmlns:a16="http://schemas.microsoft.com/office/drawing/2014/main" id="{96F7617B-F565-8E9F-7ABD-0ABA96F17C7C}"/>
                  </a:ext>
                </a:extLst>
              </p:cNvPr>
              <p:cNvSpPr txBox="1">
                <a:spLocks noRot="1" noChangeAspect="1" noMove="1" noResize="1" noEditPoints="1" noAdjustHandles="1" noChangeArrowheads="1" noChangeShapeType="1" noTextEdit="1"/>
              </p:cNvSpPr>
              <p:nvPr/>
            </p:nvSpPr>
            <p:spPr>
              <a:xfrm>
                <a:off x="3386695" y="2126218"/>
                <a:ext cx="2790315" cy="299313"/>
              </a:xfrm>
              <a:prstGeom prst="rect">
                <a:avLst/>
              </a:prstGeom>
              <a:blipFill>
                <a:blip r:embed="rId3"/>
                <a:stretch>
                  <a:fillRect l="-452" r="-1357" b="-24000"/>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ABDD4C3-BE52-D4B0-150F-001010CD7F46}"/>
                  </a:ext>
                </a:extLst>
              </p:cNvPr>
              <p:cNvSpPr txBox="1"/>
              <p:nvPr/>
            </p:nvSpPr>
            <p:spPr>
              <a:xfrm>
                <a:off x="1264578" y="2494173"/>
                <a:ext cx="7581471" cy="668645"/>
              </a:xfrm>
              <a:prstGeom prst="rect">
                <a:avLst/>
              </a:prstGeom>
              <a:noFill/>
            </p:spPr>
            <p:txBody>
              <a:bodyPr wrap="square" rtlCol="0">
                <a:spAutoFit/>
              </a:bodyPr>
              <a:lstStyle/>
              <a:p>
                <a:r>
                  <a:rPr lang="en-CN" dirty="0"/>
                  <a:t>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𝒏</m:t>
                            </m:r>
                          </m:e>
                        </m:acc>
                      </m:e>
                    </m:d>
                    <m:r>
                      <a:rPr lang="en-US" b="0" i="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b="0" i="1" smtClean="0">
                            <a:latin typeface="Cambria Math" panose="02040503050406030204" pitchFamily="18" charset="0"/>
                          </a:rPr>
                          <m:t>𝑗</m:t>
                        </m:r>
                      </m:sub>
                    </m:sSub>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b="0" i="1" smtClean="0">
                        <a:latin typeface="Cambria Math" panose="02040503050406030204" pitchFamily="18" charset="0"/>
                      </a:rPr>
                      <m:t>=</m:t>
                    </m:r>
                    <m:r>
                      <a:rPr lang="en-US" b="0" i="1" smtClean="0">
                        <a:latin typeface="Cambria Math" panose="02040503050406030204" pitchFamily="18" charset="0"/>
                      </a:rPr>
                      <m:t>𝐴</m:t>
                    </m:r>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oMath>
                </a14:m>
                <a:r>
                  <a:rPr lang="en-CN" dirty="0"/>
                  <a:t>, for baselines that have the same </a:t>
                </a:r>
                <a14:m>
                  <m:oMath xmlns:m="http://schemas.openxmlformats.org/officeDocument/2006/math">
                    <m:sSub>
                      <m:sSubPr>
                        <m:ctrlPr>
                          <a:rPr lang="en-US" i="1">
                            <a:latin typeface="Cambria Math" panose="02040503050406030204" pitchFamily="18" charset="0"/>
                          </a:rPr>
                        </m:ctrlPr>
                      </m:sSubPr>
                      <m:e>
                        <m:r>
                          <a:rPr lang="en-US" b="1" i="1">
                            <a:latin typeface="Cambria Math" panose="02040503050406030204" pitchFamily="18" charset="0"/>
                          </a:rPr>
                          <m:t>𝒓</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b="1" i="1">
                            <a:latin typeface="Cambria Math" panose="02040503050406030204" pitchFamily="18" charset="0"/>
                          </a:rPr>
                          <m:t>𝒓</m:t>
                        </m:r>
                      </m:e>
                      <m:sub>
                        <m:r>
                          <a:rPr lang="en-US" i="1">
                            <a:latin typeface="Cambria Math" panose="02040503050406030204" pitchFamily="18" charset="0"/>
                          </a:rPr>
                          <m:t>𝑗</m:t>
                        </m:r>
                      </m:sub>
                    </m:sSub>
                  </m:oMath>
                </a14:m>
                <a:r>
                  <a:rPr lang="en-CN" dirty="0"/>
                  <a:t> (</a:t>
                </a:r>
                <a:r>
                  <a:rPr lang="en-CN" b="1" dirty="0"/>
                  <a:t>redundant baselines</a:t>
                </a:r>
                <a:r>
                  <a:rPr lang="en-CN" dirty="0"/>
                  <a:t>) the measured visibilities should be the same.</a:t>
                </a:r>
              </a:p>
            </p:txBody>
          </p:sp>
        </mc:Choice>
        <mc:Fallback>
          <p:sp>
            <p:nvSpPr>
              <p:cNvPr id="5" name="TextBox 4">
                <a:extLst>
                  <a:ext uri="{FF2B5EF4-FFF2-40B4-BE49-F238E27FC236}">
                    <a16:creationId xmlns:a16="http://schemas.microsoft.com/office/drawing/2014/main" id="{AABDD4C3-BE52-D4B0-150F-001010CD7F46}"/>
                  </a:ext>
                </a:extLst>
              </p:cNvPr>
              <p:cNvSpPr txBox="1">
                <a:spLocks noRot="1" noChangeAspect="1" noMove="1" noResize="1" noEditPoints="1" noAdjustHandles="1" noChangeArrowheads="1" noChangeShapeType="1" noTextEdit="1"/>
              </p:cNvSpPr>
              <p:nvPr/>
            </p:nvSpPr>
            <p:spPr>
              <a:xfrm>
                <a:off x="1264578" y="2494173"/>
                <a:ext cx="7581471" cy="668645"/>
              </a:xfrm>
              <a:prstGeom prst="rect">
                <a:avLst/>
              </a:prstGeom>
              <a:blipFill>
                <a:blip r:embed="rId4"/>
                <a:stretch>
                  <a:fillRect l="-669" t="-3704" b="-12963"/>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7C9B48F6-80F5-3F08-CE90-654FA13611C5}"/>
                  </a:ext>
                </a:extLst>
              </p:cNvPr>
              <p:cNvSpPr txBox="1"/>
              <p:nvPr/>
            </p:nvSpPr>
            <p:spPr>
              <a:xfrm>
                <a:off x="2625928" y="3325843"/>
                <a:ext cx="4854278" cy="337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m:rPr>
                              <m:sty m:val="p"/>
                            </m:rPr>
                            <a:rPr lang="en-US" b="0" i="0" smtClean="0">
                              <a:latin typeface="Cambria Math" panose="02040503050406030204" pitchFamily="18" charset="0"/>
                            </a:rPr>
                            <m:t>obs</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m:rPr>
                              <m:sty m:val="p"/>
                            </m:rPr>
                            <a:rPr lang="en-US" b="0" i="0" smtClean="0">
                              <a:latin typeface="Cambria Math" panose="02040503050406030204" pitchFamily="18" charset="0"/>
                            </a:rPr>
                            <m:t>true</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latin typeface="Cambria Math" panose="02040503050406030204" pitchFamily="18" charset="0"/>
                        </a:rPr>
                        <m:t>𝜈</m:t>
                      </m:r>
                      <m:r>
                        <a:rPr lang="en-US" b="0" i="1" smtClean="0">
                          <a:latin typeface="Cambria Math" panose="02040503050406030204" pitchFamily="18" charset="0"/>
                        </a:rPr>
                        <m:t>)</m:t>
                      </m:r>
                    </m:oMath>
                  </m:oMathPara>
                </a14:m>
                <a:endParaRPr lang="en-CN" dirty="0"/>
              </a:p>
            </p:txBody>
          </p:sp>
        </mc:Choice>
        <mc:Fallback>
          <p:sp>
            <p:nvSpPr>
              <p:cNvPr id="6" name="TextBox 5">
                <a:extLst>
                  <a:ext uri="{FF2B5EF4-FFF2-40B4-BE49-F238E27FC236}">
                    <a16:creationId xmlns:a16="http://schemas.microsoft.com/office/drawing/2014/main" id="{7C9B48F6-80F5-3F08-CE90-654FA13611C5}"/>
                  </a:ext>
                </a:extLst>
              </p:cNvPr>
              <p:cNvSpPr txBox="1">
                <a:spLocks noRot="1" noChangeAspect="1" noMove="1" noResize="1" noEditPoints="1" noAdjustHandles="1" noChangeArrowheads="1" noChangeShapeType="1" noTextEdit="1"/>
              </p:cNvSpPr>
              <p:nvPr/>
            </p:nvSpPr>
            <p:spPr>
              <a:xfrm>
                <a:off x="2625928" y="3325843"/>
                <a:ext cx="4854278" cy="337593"/>
              </a:xfrm>
              <a:prstGeom prst="rect">
                <a:avLst/>
              </a:prstGeom>
              <a:blipFill>
                <a:blip r:embed="rId5"/>
                <a:stretch>
                  <a:fillRect l="-261" r="-1044" b="-18519"/>
                </a:stretch>
              </a:blipFill>
            </p:spPr>
            <p:txBody>
              <a:bodyPr/>
              <a:lstStyle/>
              <a:p>
                <a:r>
                  <a:rPr lang="en-CN">
                    <a:noFill/>
                  </a:rPr>
                  <a:t> </a:t>
                </a:r>
              </a:p>
            </p:txBody>
          </p:sp>
        </mc:Fallback>
      </mc:AlternateContent>
      <p:sp>
        <p:nvSpPr>
          <p:cNvPr id="7" name="TextBox 6">
            <a:extLst>
              <a:ext uri="{FF2B5EF4-FFF2-40B4-BE49-F238E27FC236}">
                <a16:creationId xmlns:a16="http://schemas.microsoft.com/office/drawing/2014/main" id="{6B4DAA4F-E3D9-1507-996F-9D67375AA2C9}"/>
              </a:ext>
            </a:extLst>
          </p:cNvPr>
          <p:cNvSpPr txBox="1"/>
          <p:nvPr/>
        </p:nvSpPr>
        <p:spPr>
          <a:xfrm>
            <a:off x="1264579" y="3904181"/>
            <a:ext cx="7191052" cy="646331"/>
          </a:xfrm>
          <a:prstGeom prst="rect">
            <a:avLst/>
          </a:prstGeom>
          <a:noFill/>
        </p:spPr>
        <p:txBody>
          <a:bodyPr wrap="square" rtlCol="0">
            <a:spAutoFit/>
          </a:bodyPr>
          <a:lstStyle/>
          <a:p>
            <a:r>
              <a:rPr lang="en-CN" dirty="0"/>
              <a:t>Fundamentally, redundant-baseline calibration is a process for finding a solution to a system of equations of the form</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C9086BC-69B9-B519-7426-CD9BAFD3ECD2}"/>
                  </a:ext>
                </a:extLst>
              </p:cNvPr>
              <p:cNvSpPr txBox="1"/>
              <p:nvPr/>
            </p:nvSpPr>
            <p:spPr>
              <a:xfrm>
                <a:off x="4284325" y="4550512"/>
                <a:ext cx="1655903" cy="337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m:t>
                          </m:r>
                        </m:sub>
                      </m:sSub>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𝑗</m:t>
                          </m:r>
                        </m:sub>
                        <m:sup>
                          <m:r>
                            <a:rPr lang="en-US" i="1">
                              <a:latin typeface="Cambria Math" panose="02040503050406030204" pitchFamily="18" charset="0"/>
                            </a:rPr>
                            <m:t>∗</m:t>
                          </m:r>
                        </m:sup>
                      </m:sSubSup>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m:oMathPara>
                </a14:m>
                <a:endParaRPr lang="en-CN" dirty="0"/>
              </a:p>
            </p:txBody>
          </p:sp>
        </mc:Choice>
        <mc:Fallback>
          <p:sp>
            <p:nvSpPr>
              <p:cNvPr id="8" name="TextBox 7">
                <a:extLst>
                  <a:ext uri="{FF2B5EF4-FFF2-40B4-BE49-F238E27FC236}">
                    <a16:creationId xmlns:a16="http://schemas.microsoft.com/office/drawing/2014/main" id="{9C9086BC-69B9-B519-7426-CD9BAFD3ECD2}"/>
                  </a:ext>
                </a:extLst>
              </p:cNvPr>
              <p:cNvSpPr txBox="1">
                <a:spLocks noRot="1" noChangeAspect="1" noMove="1" noResize="1" noEditPoints="1" noAdjustHandles="1" noChangeArrowheads="1" noChangeShapeType="1" noTextEdit="1"/>
              </p:cNvSpPr>
              <p:nvPr/>
            </p:nvSpPr>
            <p:spPr>
              <a:xfrm>
                <a:off x="4284325" y="4550512"/>
                <a:ext cx="1655903" cy="337593"/>
              </a:xfrm>
              <a:prstGeom prst="rect">
                <a:avLst/>
              </a:prstGeom>
              <a:blipFill>
                <a:blip r:embed="rId6"/>
                <a:stretch>
                  <a:fillRect l="-2290" r="-1527" b="-2222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2D8B8B2-723E-9221-D80A-AE31447661D3}"/>
                  </a:ext>
                </a:extLst>
              </p:cNvPr>
              <p:cNvSpPr txBox="1"/>
              <p:nvPr/>
            </p:nvSpPr>
            <p:spPr>
              <a:xfrm>
                <a:off x="1264578" y="5029069"/>
                <a:ext cx="9656851" cy="369332"/>
              </a:xfrm>
              <a:prstGeom prst="rect">
                <a:avLst/>
              </a:prstGeom>
              <a:noFill/>
            </p:spPr>
            <p:txBody>
              <a:bodyPr wrap="square" rtlCol="0">
                <a:spAutoFit/>
              </a:bodyPr>
              <a:lstStyle/>
              <a:p>
                <a:r>
                  <a:rPr lang="en-US" dirty="0"/>
                  <a:t>t</a:t>
                </a:r>
                <a:r>
                  <a:rPr lang="en-CN" dirty="0"/>
                  <a:t>hat minimizes </a:t>
                </a:r>
                <a14:m>
                  <m:oMath xmlns:m="http://schemas.openxmlformats.org/officeDocument/2006/math">
                    <m:sSup>
                      <m:sSupPr>
                        <m:ctrlPr>
                          <a:rPr lang="en-US" b="0" i="1" smtClean="0">
                            <a:latin typeface="Cambria Math" panose="02040503050406030204" pitchFamily="18" charset="0"/>
                            <a:ea typeface="Cambria Math" panose="02040503050406030204" pitchFamily="18" charset="0"/>
                          </a:rPr>
                        </m:ctrlPr>
                      </m:sSupPr>
                      <m:e>
                        <m:r>
                          <a:rPr lang="en-CN" i="1" smtClean="0">
                            <a:latin typeface="Cambria Math" panose="02040503050406030204" pitchFamily="18" charset="0"/>
                            <a:ea typeface="Cambria Math" panose="02040503050406030204" pitchFamily="18" charset="0"/>
                          </a:rPr>
                          <m:t>𝜒</m:t>
                        </m:r>
                      </m:e>
                      <m:sup>
                        <m:r>
                          <a:rPr lang="en-US" b="0" i="1" smtClean="0">
                            <a:latin typeface="Cambria Math" panose="02040503050406030204" pitchFamily="18" charset="0"/>
                            <a:ea typeface="Cambria Math" panose="02040503050406030204" pitchFamily="18" charset="0"/>
                          </a:rPr>
                          <m:t>2</m:t>
                        </m:r>
                      </m:sup>
                    </m:sSup>
                  </m:oMath>
                </a14:m>
                <a:r>
                  <a:rPr lang="en-CN" dirty="0"/>
                  <a:t> defined as</a:t>
                </a:r>
              </a:p>
            </p:txBody>
          </p:sp>
        </mc:Choice>
        <mc:Fallback xmlns="">
          <p:sp>
            <p:nvSpPr>
              <p:cNvPr id="9" name="TextBox 8">
                <a:extLst>
                  <a:ext uri="{FF2B5EF4-FFF2-40B4-BE49-F238E27FC236}">
                    <a16:creationId xmlns:a16="http://schemas.microsoft.com/office/drawing/2014/main" id="{92D8B8B2-723E-9221-D80A-AE31447661D3}"/>
                  </a:ext>
                </a:extLst>
              </p:cNvPr>
              <p:cNvSpPr txBox="1">
                <a:spLocks noRot="1" noChangeAspect="1" noMove="1" noResize="1" noEditPoints="1" noAdjustHandles="1" noChangeArrowheads="1" noChangeShapeType="1" noTextEdit="1"/>
              </p:cNvSpPr>
              <p:nvPr/>
            </p:nvSpPr>
            <p:spPr>
              <a:xfrm>
                <a:off x="1264578" y="5029069"/>
                <a:ext cx="9656851" cy="369332"/>
              </a:xfrm>
              <a:prstGeom prst="rect">
                <a:avLst/>
              </a:prstGeom>
              <a:blipFill>
                <a:blip r:embed="rId7"/>
                <a:stretch>
                  <a:fillRect l="-525" t="-6667" b="-23333"/>
                </a:stretch>
              </a:blipFill>
            </p:spPr>
            <p:txBody>
              <a:bodyPr/>
              <a:lstStyle/>
              <a:p>
                <a:r>
                  <a:rPr lang="en-CN">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5B09D3A0-95FC-FC3E-1C97-303AD0B73C89}"/>
                  </a:ext>
                </a:extLst>
              </p:cNvPr>
              <p:cNvSpPr txBox="1"/>
              <p:nvPr/>
            </p:nvSpPr>
            <p:spPr>
              <a:xfrm>
                <a:off x="3987230" y="5330324"/>
                <a:ext cx="2782428" cy="7673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ea typeface="Cambria Math" panose="02040503050406030204" pitchFamily="18" charset="0"/>
                            </a:rPr>
                          </m:ctrlPr>
                        </m:sSupPr>
                        <m:e>
                          <m:r>
                            <a:rPr lang="en-CN" i="1" smtClean="0">
                              <a:latin typeface="Cambria Math" panose="02040503050406030204" pitchFamily="18" charset="0"/>
                              <a:ea typeface="Cambria Math" panose="02040503050406030204" pitchFamily="18" charset="0"/>
                            </a:rPr>
                            <m:t>𝜒</m:t>
                          </m:r>
                        </m:e>
                        <m:sup>
                          <m:r>
                            <a:rPr lang="en-US" b="0" i="1" smtClean="0">
                              <a:latin typeface="Cambria Math" panose="02040503050406030204" pitchFamily="18" charset="0"/>
                              <a:ea typeface="Cambria Math" panose="02040503050406030204" pitchFamily="18" charset="0"/>
                            </a:rPr>
                            <m:t>2</m:t>
                          </m:r>
                        </m:sup>
                      </m:sSup>
                      <m:r>
                        <a:rPr lang="en-US" i="1">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&lt;</m:t>
                          </m:r>
                          <m:r>
                            <a:rPr lang="en-US" b="0" i="1" smtClean="0">
                              <a:latin typeface="Cambria Math" panose="02040503050406030204" pitchFamily="18" charset="0"/>
                              <a:ea typeface="Cambria Math" panose="02040503050406030204" pitchFamily="18" charset="0"/>
                            </a:rPr>
                            <m:t>𝑗</m:t>
                          </m:r>
                        </m:sub>
                        <m:sup/>
                        <m:e>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^2</m:t>
                              </m:r>
                            </m:den>
                          </m:f>
                        </m:e>
                      </m:nary>
                    </m:oMath>
                  </m:oMathPara>
                </a14:m>
                <a:endParaRPr lang="en-CN" dirty="0"/>
              </a:p>
            </p:txBody>
          </p:sp>
        </mc:Choice>
        <mc:Fallback>
          <p:sp>
            <p:nvSpPr>
              <p:cNvPr id="10" name="TextBox 9">
                <a:extLst>
                  <a:ext uri="{FF2B5EF4-FFF2-40B4-BE49-F238E27FC236}">
                    <a16:creationId xmlns:a16="http://schemas.microsoft.com/office/drawing/2014/main" id="{5B09D3A0-95FC-FC3E-1C97-303AD0B73C89}"/>
                  </a:ext>
                </a:extLst>
              </p:cNvPr>
              <p:cNvSpPr txBox="1">
                <a:spLocks noRot="1" noChangeAspect="1" noMove="1" noResize="1" noEditPoints="1" noAdjustHandles="1" noChangeArrowheads="1" noChangeShapeType="1" noTextEdit="1"/>
              </p:cNvSpPr>
              <p:nvPr/>
            </p:nvSpPr>
            <p:spPr>
              <a:xfrm>
                <a:off x="3987230" y="5330324"/>
                <a:ext cx="2782428" cy="767390"/>
              </a:xfrm>
              <a:prstGeom prst="rect">
                <a:avLst/>
              </a:prstGeom>
              <a:blipFill>
                <a:blip r:embed="rId8"/>
                <a:stretch>
                  <a:fillRect l="-9502" t="-117742" b="-169355"/>
                </a:stretch>
              </a:blipFill>
            </p:spPr>
            <p:txBody>
              <a:bodyPr/>
              <a:lstStyle/>
              <a:p>
                <a:r>
                  <a:rPr lang="en-CN">
                    <a:noFill/>
                  </a:rPr>
                  <a:t> </a:t>
                </a:r>
              </a:p>
            </p:txBody>
          </p:sp>
        </mc:Fallback>
      </mc:AlternateContent>
      <p:sp>
        <p:nvSpPr>
          <p:cNvPr id="11" name="TextBox 10">
            <a:extLst>
              <a:ext uri="{FF2B5EF4-FFF2-40B4-BE49-F238E27FC236}">
                <a16:creationId xmlns:a16="http://schemas.microsoft.com/office/drawing/2014/main" id="{DB21D8B0-5A8C-E28D-6D2A-9C2E21A0FC77}"/>
              </a:ext>
            </a:extLst>
          </p:cNvPr>
          <p:cNvSpPr txBox="1"/>
          <p:nvPr/>
        </p:nvSpPr>
        <p:spPr>
          <a:xfrm>
            <a:off x="1264578" y="1102562"/>
            <a:ext cx="7191053" cy="369332"/>
          </a:xfrm>
          <a:prstGeom prst="rect">
            <a:avLst/>
          </a:prstGeom>
          <a:noFill/>
        </p:spPr>
        <p:txBody>
          <a:bodyPr wrap="square" rtlCol="0">
            <a:spAutoFit/>
          </a:bodyPr>
          <a:lstStyle/>
          <a:p>
            <a:r>
              <a:rPr lang="en-CN" dirty="0"/>
              <a:t>Consider the measured visibility</a:t>
            </a:r>
          </a:p>
        </p:txBody>
      </p:sp>
      <p:sp>
        <p:nvSpPr>
          <p:cNvPr id="12" name="TextBox 11">
            <a:extLst>
              <a:ext uri="{FF2B5EF4-FFF2-40B4-BE49-F238E27FC236}">
                <a16:creationId xmlns:a16="http://schemas.microsoft.com/office/drawing/2014/main" id="{92E5EC6B-4E94-8F57-6941-626C2271F704}"/>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Redundant Baseline Calibration</a:t>
            </a:r>
          </a:p>
        </p:txBody>
      </p:sp>
      <p:pic>
        <p:nvPicPr>
          <p:cNvPr id="2050" name="Picture 2" descr="A hexagonal redundant array that is loosely based HERA; is used as a ...">
            <a:extLst>
              <a:ext uri="{FF2B5EF4-FFF2-40B4-BE49-F238E27FC236}">
                <a16:creationId xmlns:a16="http://schemas.microsoft.com/office/drawing/2014/main" id="{F19119CC-7D4B-087A-A025-EE824D80C7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1347" y="1108253"/>
            <a:ext cx="3629820" cy="312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39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CB30CA-854C-000B-B385-9EC8A429DA47}"/>
              </a:ext>
            </a:extLst>
          </p:cNvPr>
          <p:cNvPicPr>
            <a:picLocks noChangeAspect="1"/>
          </p:cNvPicPr>
          <p:nvPr/>
        </p:nvPicPr>
        <p:blipFill>
          <a:blip r:embed="rId2"/>
          <a:stretch>
            <a:fillRect/>
          </a:stretch>
        </p:blipFill>
        <p:spPr>
          <a:xfrm>
            <a:off x="1398973" y="2241550"/>
            <a:ext cx="5410200" cy="2374900"/>
          </a:xfrm>
          <a:prstGeom prst="rect">
            <a:avLst/>
          </a:prstGeom>
        </p:spPr>
      </p:pic>
      <p:pic>
        <p:nvPicPr>
          <p:cNvPr id="4" name="Picture 3">
            <a:extLst>
              <a:ext uri="{FF2B5EF4-FFF2-40B4-BE49-F238E27FC236}">
                <a16:creationId xmlns:a16="http://schemas.microsoft.com/office/drawing/2014/main" id="{8C8C4A69-B271-FC6E-34FC-D2F970E66847}"/>
              </a:ext>
            </a:extLst>
          </p:cNvPr>
          <p:cNvPicPr>
            <a:picLocks noChangeAspect="1"/>
          </p:cNvPicPr>
          <p:nvPr/>
        </p:nvPicPr>
        <p:blipFill>
          <a:blip r:embed="rId3"/>
          <a:stretch>
            <a:fillRect/>
          </a:stretch>
        </p:blipFill>
        <p:spPr>
          <a:xfrm>
            <a:off x="7030949" y="1781665"/>
            <a:ext cx="4719972" cy="3858577"/>
          </a:xfrm>
          <a:prstGeom prst="rect">
            <a:avLst/>
          </a:prstGeom>
        </p:spPr>
      </p:pic>
      <p:sp>
        <p:nvSpPr>
          <p:cNvPr id="5" name="TextBox 4">
            <a:extLst>
              <a:ext uri="{FF2B5EF4-FFF2-40B4-BE49-F238E27FC236}">
                <a16:creationId xmlns:a16="http://schemas.microsoft.com/office/drawing/2014/main" id="{67223892-E114-FF12-1F49-522FF9544D05}"/>
              </a:ext>
            </a:extLst>
          </p:cNvPr>
          <p:cNvSpPr txBox="1"/>
          <p:nvPr/>
        </p:nvSpPr>
        <p:spPr>
          <a:xfrm>
            <a:off x="1623317" y="1181528"/>
            <a:ext cx="7828908" cy="369332"/>
          </a:xfrm>
          <a:prstGeom prst="rect">
            <a:avLst/>
          </a:prstGeom>
          <a:noFill/>
        </p:spPr>
        <p:txBody>
          <a:bodyPr wrap="square" rtlCol="0">
            <a:spAutoFit/>
          </a:bodyPr>
          <a:lstStyle/>
          <a:p>
            <a:r>
              <a:rPr lang="en-CN" dirty="0"/>
              <a:t>Example of redundant arrays</a:t>
            </a:r>
          </a:p>
        </p:txBody>
      </p:sp>
      <p:sp>
        <p:nvSpPr>
          <p:cNvPr id="6" name="TextBox 5">
            <a:extLst>
              <a:ext uri="{FF2B5EF4-FFF2-40B4-BE49-F238E27FC236}">
                <a16:creationId xmlns:a16="http://schemas.microsoft.com/office/drawing/2014/main" id="{FBF050A4-590F-807B-444B-6A13B1896AE2}"/>
              </a:ext>
            </a:extLst>
          </p:cNvPr>
          <p:cNvSpPr txBox="1"/>
          <p:nvPr/>
        </p:nvSpPr>
        <p:spPr>
          <a:xfrm>
            <a:off x="1808252" y="1872218"/>
            <a:ext cx="4719971" cy="369332"/>
          </a:xfrm>
          <a:prstGeom prst="rect">
            <a:avLst/>
          </a:prstGeom>
          <a:noFill/>
        </p:spPr>
        <p:txBody>
          <a:bodyPr wrap="square" rtlCol="0">
            <a:spAutoFit/>
          </a:bodyPr>
          <a:lstStyle/>
          <a:p>
            <a:r>
              <a:rPr lang="en-US" dirty="0"/>
              <a:t>Hydrogen Epoch of Reionization Array (HERA)</a:t>
            </a:r>
            <a:endParaRPr lang="en-CN" dirty="0"/>
          </a:p>
        </p:txBody>
      </p:sp>
      <p:sp>
        <p:nvSpPr>
          <p:cNvPr id="7" name="TextBox 6">
            <a:extLst>
              <a:ext uri="{FF2B5EF4-FFF2-40B4-BE49-F238E27FC236}">
                <a16:creationId xmlns:a16="http://schemas.microsoft.com/office/drawing/2014/main" id="{78F406A0-F954-7DA8-E2E2-811A5640B9FD}"/>
              </a:ext>
            </a:extLst>
          </p:cNvPr>
          <p:cNvSpPr txBox="1"/>
          <p:nvPr/>
        </p:nvSpPr>
        <p:spPr>
          <a:xfrm>
            <a:off x="8219326" y="1510303"/>
            <a:ext cx="3184989" cy="369332"/>
          </a:xfrm>
          <a:prstGeom prst="rect">
            <a:avLst/>
          </a:prstGeom>
          <a:noFill/>
        </p:spPr>
        <p:txBody>
          <a:bodyPr wrap="square" rtlCol="0">
            <a:spAutoFit/>
          </a:bodyPr>
          <a:lstStyle/>
          <a:p>
            <a:r>
              <a:rPr lang="en-CN" dirty="0"/>
              <a:t>Tianlai cylinder array</a:t>
            </a:r>
          </a:p>
        </p:txBody>
      </p:sp>
      <p:sp>
        <p:nvSpPr>
          <p:cNvPr id="8" name="TextBox 7">
            <a:extLst>
              <a:ext uri="{FF2B5EF4-FFF2-40B4-BE49-F238E27FC236}">
                <a16:creationId xmlns:a16="http://schemas.microsoft.com/office/drawing/2014/main" id="{30F95653-673C-CBEB-8E1D-FD73AD9B24C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Redundant Baselines</a:t>
            </a:r>
          </a:p>
        </p:txBody>
      </p:sp>
    </p:spTree>
    <p:extLst>
      <p:ext uri="{BB962C8B-B14F-4D97-AF65-F5344CB8AC3E}">
        <p14:creationId xmlns:p14="http://schemas.microsoft.com/office/powerpoint/2010/main" val="289045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0F95653-673C-CBEB-8E1D-FD73AD9B24C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Degeneracies</a:t>
            </a:r>
          </a:p>
        </p:txBody>
      </p:sp>
      <p:sp>
        <p:nvSpPr>
          <p:cNvPr id="9" name="TextBox 8">
            <a:extLst>
              <a:ext uri="{FF2B5EF4-FFF2-40B4-BE49-F238E27FC236}">
                <a16:creationId xmlns:a16="http://schemas.microsoft.com/office/drawing/2014/main" id="{2260B915-8A9C-B34B-9162-4CBC214692BD}"/>
              </a:ext>
            </a:extLst>
          </p:cNvPr>
          <p:cNvSpPr txBox="1"/>
          <p:nvPr/>
        </p:nvSpPr>
        <p:spPr>
          <a:xfrm>
            <a:off x="875872" y="4494029"/>
            <a:ext cx="6665360" cy="338554"/>
          </a:xfrm>
          <a:prstGeom prst="rect">
            <a:avLst/>
          </a:prstGeom>
          <a:noFill/>
        </p:spPr>
        <p:txBody>
          <a:bodyPr wrap="square">
            <a:spAutoFit/>
          </a:bodyPr>
          <a:lstStyle/>
          <a:p>
            <a:r>
              <a:rPr lang="en-US" sz="1600" dirty="0">
                <a:solidFill>
                  <a:srgbClr val="000000"/>
                </a:solidFill>
                <a:latin typeface="Helvetica" pitchFamily="2" charset="0"/>
              </a:rPr>
              <a:t>R</a:t>
            </a:r>
            <a:r>
              <a:rPr lang="en-US" sz="1600" dirty="0">
                <a:solidFill>
                  <a:srgbClr val="000000"/>
                </a:solidFill>
                <a:effectLst/>
                <a:latin typeface="Helvetica" pitchFamily="2" charset="0"/>
              </a:rPr>
              <a:t>edundant-baseline calibration is not the end of the story.</a:t>
            </a:r>
          </a:p>
        </p:txBody>
      </p:sp>
      <p:sp>
        <p:nvSpPr>
          <p:cNvPr id="13" name="TextBox 12">
            <a:extLst>
              <a:ext uri="{FF2B5EF4-FFF2-40B4-BE49-F238E27FC236}">
                <a16:creationId xmlns:a16="http://schemas.microsoft.com/office/drawing/2014/main" id="{FE8280F5-3F4D-3890-12A7-5DA905357130}"/>
              </a:ext>
            </a:extLst>
          </p:cNvPr>
          <p:cNvSpPr txBox="1"/>
          <p:nvPr/>
        </p:nvSpPr>
        <p:spPr>
          <a:xfrm>
            <a:off x="875872" y="5020653"/>
            <a:ext cx="10590088" cy="830997"/>
          </a:xfrm>
          <a:prstGeom prst="rect">
            <a:avLst/>
          </a:prstGeom>
          <a:noFill/>
        </p:spPr>
        <p:txBody>
          <a:bodyPr wrap="square">
            <a:spAutoFit/>
          </a:bodyPr>
          <a:lstStyle/>
          <a:p>
            <a:r>
              <a:rPr lang="en-US" sz="1600" dirty="0">
                <a:solidFill>
                  <a:srgbClr val="000000"/>
                </a:solidFill>
                <a:latin typeface="Helvetica" pitchFamily="2" charset="0"/>
              </a:rPr>
              <a:t>T</a:t>
            </a:r>
            <a:r>
              <a:rPr lang="en-US" sz="1600" dirty="0">
                <a:solidFill>
                  <a:srgbClr val="000000"/>
                </a:solidFill>
                <a:effectLst/>
                <a:latin typeface="Helvetica" pitchFamily="2" charset="0"/>
              </a:rPr>
              <a:t>he power of redundant calibration is that it vastly reduces the number of degrees of freedom in the calibration problem, yielding precise relative calibration and reducing the complexity of any future absolute calibration referenced to the sky.</a:t>
            </a:r>
          </a:p>
        </p:txBody>
      </p:sp>
      <p:sp>
        <p:nvSpPr>
          <p:cNvPr id="15" name="TextBox 14">
            <a:extLst>
              <a:ext uri="{FF2B5EF4-FFF2-40B4-BE49-F238E27FC236}">
                <a16:creationId xmlns:a16="http://schemas.microsoft.com/office/drawing/2014/main" id="{7FAB02F4-341F-FC50-CBCA-95E984BF5927}"/>
              </a:ext>
            </a:extLst>
          </p:cNvPr>
          <p:cNvSpPr txBox="1"/>
          <p:nvPr/>
        </p:nvSpPr>
        <p:spPr>
          <a:xfrm>
            <a:off x="875872" y="1161945"/>
            <a:ext cx="10487346" cy="338554"/>
          </a:xfrm>
          <a:prstGeom prst="rect">
            <a:avLst/>
          </a:prstGeom>
          <a:noFill/>
        </p:spPr>
        <p:txBody>
          <a:bodyPr wrap="square">
            <a:spAutoFit/>
          </a:bodyPr>
          <a:lstStyle/>
          <a:p>
            <a:r>
              <a:rPr lang="en-US" sz="1600" dirty="0">
                <a:solidFill>
                  <a:srgbClr val="000000"/>
                </a:solidFill>
                <a:latin typeface="Helvetica" pitchFamily="2" charset="0"/>
              </a:rPr>
              <a:t>T</a:t>
            </a:r>
            <a:r>
              <a:rPr lang="en-US" sz="1600" dirty="0">
                <a:solidFill>
                  <a:srgbClr val="000000"/>
                </a:solidFill>
                <a:effectLst/>
                <a:latin typeface="Helvetica" pitchFamily="2" charset="0"/>
              </a:rPr>
              <a:t>here will always be a few terms that we cannot solve for with redundant-baseline calibration.</a:t>
            </a:r>
          </a:p>
        </p:txBody>
      </p:sp>
      <p:pic>
        <p:nvPicPr>
          <p:cNvPr id="16" name="Picture 15">
            <a:extLst>
              <a:ext uri="{FF2B5EF4-FFF2-40B4-BE49-F238E27FC236}">
                <a16:creationId xmlns:a16="http://schemas.microsoft.com/office/drawing/2014/main" id="{588ADBC1-4937-18FB-B4CF-9966E1FAF176}"/>
              </a:ext>
            </a:extLst>
          </p:cNvPr>
          <p:cNvPicPr>
            <a:picLocks noChangeAspect="1"/>
          </p:cNvPicPr>
          <p:nvPr/>
        </p:nvPicPr>
        <p:blipFill>
          <a:blip r:embed="rId2"/>
          <a:stretch>
            <a:fillRect/>
          </a:stretch>
        </p:blipFill>
        <p:spPr>
          <a:xfrm>
            <a:off x="1561672" y="1666857"/>
            <a:ext cx="5576298" cy="2532094"/>
          </a:xfrm>
          <a:prstGeom prst="rect">
            <a:avLst/>
          </a:prstGeom>
        </p:spPr>
      </p:pic>
    </p:spTree>
    <p:extLst>
      <p:ext uri="{BB962C8B-B14F-4D97-AF65-F5344CB8AC3E}">
        <p14:creationId xmlns:p14="http://schemas.microsoft.com/office/powerpoint/2010/main" val="524898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47D3A6-32D2-6E5B-B01A-E8909E300019}"/>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Single Antenna vs Interferometer Array </a:t>
            </a:r>
          </a:p>
        </p:txBody>
      </p:sp>
      <p:pic>
        <p:nvPicPr>
          <p:cNvPr id="4" name="Picture 3">
            <a:extLst>
              <a:ext uri="{FF2B5EF4-FFF2-40B4-BE49-F238E27FC236}">
                <a16:creationId xmlns:a16="http://schemas.microsoft.com/office/drawing/2014/main" id="{E18D119E-5AD4-9CE9-D8D0-29F986035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352" y="2069068"/>
            <a:ext cx="2537431" cy="1721040"/>
          </a:xfrm>
          <a:prstGeom prst="rect">
            <a:avLst/>
          </a:prstGeom>
        </p:spPr>
      </p:pic>
      <p:pic>
        <p:nvPicPr>
          <p:cNvPr id="6" name="Picture 5">
            <a:extLst>
              <a:ext uri="{FF2B5EF4-FFF2-40B4-BE49-F238E27FC236}">
                <a16:creationId xmlns:a16="http://schemas.microsoft.com/office/drawing/2014/main" id="{E22FFFE2-79E0-E1B1-7A21-59B69FB04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8690" y="2070954"/>
            <a:ext cx="2589088" cy="1719154"/>
          </a:xfrm>
          <a:prstGeom prst="rect">
            <a:avLst/>
          </a:prstGeom>
        </p:spPr>
      </p:pic>
      <p:pic>
        <p:nvPicPr>
          <p:cNvPr id="8" name="Picture 7">
            <a:extLst>
              <a:ext uri="{FF2B5EF4-FFF2-40B4-BE49-F238E27FC236}">
                <a16:creationId xmlns:a16="http://schemas.microsoft.com/office/drawing/2014/main" id="{770A3A6E-8F15-46FD-2607-7F77CFFCFF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568" y="4154184"/>
            <a:ext cx="1879882" cy="2340102"/>
          </a:xfrm>
          <a:prstGeom prst="rect">
            <a:avLst/>
          </a:prstGeom>
        </p:spPr>
      </p:pic>
      <p:pic>
        <p:nvPicPr>
          <p:cNvPr id="10" name="Picture 9">
            <a:extLst>
              <a:ext uri="{FF2B5EF4-FFF2-40B4-BE49-F238E27FC236}">
                <a16:creationId xmlns:a16="http://schemas.microsoft.com/office/drawing/2014/main" id="{4D1649A5-7250-EA1F-1841-3B1FC4E4BC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1348" y="4154184"/>
            <a:ext cx="3246429" cy="1826116"/>
          </a:xfrm>
          <a:prstGeom prst="rect">
            <a:avLst/>
          </a:prstGeom>
        </p:spPr>
      </p:pic>
      <p:pic>
        <p:nvPicPr>
          <p:cNvPr id="12" name="Picture 11">
            <a:extLst>
              <a:ext uri="{FF2B5EF4-FFF2-40B4-BE49-F238E27FC236}">
                <a16:creationId xmlns:a16="http://schemas.microsoft.com/office/drawing/2014/main" id="{F7872EA2-06C9-6732-F802-7274F09F02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4498" y="2069068"/>
            <a:ext cx="2925863" cy="1485790"/>
          </a:xfrm>
          <a:prstGeom prst="rect">
            <a:avLst/>
          </a:prstGeom>
        </p:spPr>
      </p:pic>
      <p:pic>
        <p:nvPicPr>
          <p:cNvPr id="14" name="Picture 13">
            <a:extLst>
              <a:ext uri="{FF2B5EF4-FFF2-40B4-BE49-F238E27FC236}">
                <a16:creationId xmlns:a16="http://schemas.microsoft.com/office/drawing/2014/main" id="{F1BBA70D-57DD-BBA9-8BAD-3FDED4AD80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4692" y="2069068"/>
            <a:ext cx="2229617" cy="1485790"/>
          </a:xfrm>
          <a:prstGeom prst="rect">
            <a:avLst/>
          </a:prstGeom>
        </p:spPr>
      </p:pic>
      <p:pic>
        <p:nvPicPr>
          <p:cNvPr id="16" name="Picture 15">
            <a:extLst>
              <a:ext uri="{FF2B5EF4-FFF2-40B4-BE49-F238E27FC236}">
                <a16:creationId xmlns:a16="http://schemas.microsoft.com/office/drawing/2014/main" id="{83B2C202-1B41-0EAA-4AF7-86A098475F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4498" y="4006708"/>
            <a:ext cx="2753760" cy="2065320"/>
          </a:xfrm>
          <a:prstGeom prst="rect">
            <a:avLst/>
          </a:prstGeom>
        </p:spPr>
      </p:pic>
      <p:pic>
        <p:nvPicPr>
          <p:cNvPr id="18" name="Picture 17">
            <a:extLst>
              <a:ext uri="{FF2B5EF4-FFF2-40B4-BE49-F238E27FC236}">
                <a16:creationId xmlns:a16="http://schemas.microsoft.com/office/drawing/2014/main" id="{EA5F41A4-4D23-0C24-7FA6-2CE0E32118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40361" y="4002960"/>
            <a:ext cx="2758757" cy="2069068"/>
          </a:xfrm>
          <a:prstGeom prst="rect">
            <a:avLst/>
          </a:prstGeom>
        </p:spPr>
      </p:pic>
      <p:sp>
        <p:nvSpPr>
          <p:cNvPr id="3" name="TextBox 2">
            <a:extLst>
              <a:ext uri="{FF2B5EF4-FFF2-40B4-BE49-F238E27FC236}">
                <a16:creationId xmlns:a16="http://schemas.microsoft.com/office/drawing/2014/main" id="{4285809E-E1D9-F64E-321B-1630D03B101C}"/>
              </a:ext>
            </a:extLst>
          </p:cNvPr>
          <p:cNvSpPr txBox="1"/>
          <p:nvPr/>
        </p:nvSpPr>
        <p:spPr>
          <a:xfrm>
            <a:off x="1227823" y="973426"/>
            <a:ext cx="9431677" cy="369332"/>
          </a:xfrm>
          <a:prstGeom prst="rect">
            <a:avLst/>
          </a:prstGeom>
          <a:noFill/>
        </p:spPr>
        <p:txBody>
          <a:bodyPr wrap="square" rtlCol="0">
            <a:spAutoFit/>
          </a:bodyPr>
          <a:lstStyle/>
          <a:p>
            <a:r>
              <a:rPr lang="en-CN" dirty="0"/>
              <a:t>Two different types of radio observational methods</a:t>
            </a:r>
          </a:p>
        </p:txBody>
      </p:sp>
      <p:sp>
        <p:nvSpPr>
          <p:cNvPr id="5" name="TextBox 4">
            <a:extLst>
              <a:ext uri="{FF2B5EF4-FFF2-40B4-BE49-F238E27FC236}">
                <a16:creationId xmlns:a16="http://schemas.microsoft.com/office/drawing/2014/main" id="{E48F7260-1427-8C65-0B18-9CE75F7E0AD7}"/>
              </a:ext>
            </a:extLst>
          </p:cNvPr>
          <p:cNvSpPr txBox="1"/>
          <p:nvPr/>
        </p:nvSpPr>
        <p:spPr>
          <a:xfrm>
            <a:off x="1993185" y="1313868"/>
            <a:ext cx="9606337" cy="369332"/>
          </a:xfrm>
          <a:prstGeom prst="rect">
            <a:avLst/>
          </a:prstGeom>
          <a:noFill/>
        </p:spPr>
        <p:txBody>
          <a:bodyPr wrap="square" rtlCol="0">
            <a:spAutoFit/>
          </a:bodyPr>
          <a:lstStyle/>
          <a:p>
            <a:r>
              <a:rPr lang="en-CN" b="1" dirty="0"/>
              <a:t>Single antenna                                                                       Radio interferometer array</a:t>
            </a:r>
          </a:p>
        </p:txBody>
      </p:sp>
      <p:sp>
        <p:nvSpPr>
          <p:cNvPr id="7" name="TextBox 6">
            <a:extLst>
              <a:ext uri="{FF2B5EF4-FFF2-40B4-BE49-F238E27FC236}">
                <a16:creationId xmlns:a16="http://schemas.microsoft.com/office/drawing/2014/main" id="{58FD9A17-A7D2-235C-0773-ECC8C65F46D5}"/>
              </a:ext>
            </a:extLst>
          </p:cNvPr>
          <p:cNvSpPr txBox="1"/>
          <p:nvPr/>
        </p:nvSpPr>
        <p:spPr>
          <a:xfrm>
            <a:off x="842481" y="1770312"/>
            <a:ext cx="4674741" cy="369332"/>
          </a:xfrm>
          <a:prstGeom prst="rect">
            <a:avLst/>
          </a:prstGeom>
          <a:noFill/>
        </p:spPr>
        <p:txBody>
          <a:bodyPr wrap="square" rtlCol="0">
            <a:spAutoFit/>
          </a:bodyPr>
          <a:lstStyle/>
          <a:p>
            <a:r>
              <a:rPr lang="en-CN" dirty="0"/>
              <a:t>GBT (110m)                               Parkes (64m)</a:t>
            </a:r>
          </a:p>
        </p:txBody>
      </p:sp>
      <p:sp>
        <p:nvSpPr>
          <p:cNvPr id="9" name="TextBox 8">
            <a:extLst>
              <a:ext uri="{FF2B5EF4-FFF2-40B4-BE49-F238E27FC236}">
                <a16:creationId xmlns:a16="http://schemas.microsoft.com/office/drawing/2014/main" id="{A776492C-398B-B09D-CF8D-D293BE928626}"/>
              </a:ext>
            </a:extLst>
          </p:cNvPr>
          <p:cNvSpPr txBox="1"/>
          <p:nvPr/>
        </p:nvSpPr>
        <p:spPr>
          <a:xfrm>
            <a:off x="297951" y="3838842"/>
            <a:ext cx="5489826" cy="369332"/>
          </a:xfrm>
          <a:prstGeom prst="rect">
            <a:avLst/>
          </a:prstGeom>
          <a:noFill/>
        </p:spPr>
        <p:txBody>
          <a:bodyPr wrap="square" rtlCol="0">
            <a:spAutoFit/>
          </a:bodyPr>
          <a:lstStyle/>
          <a:p>
            <a:r>
              <a:rPr lang="en-CN" dirty="0"/>
              <a:t>Xinjiang Nansh (26m)                Guizhou Fast (500m)</a:t>
            </a:r>
          </a:p>
        </p:txBody>
      </p:sp>
      <p:sp>
        <p:nvSpPr>
          <p:cNvPr id="11" name="TextBox 10">
            <a:extLst>
              <a:ext uri="{FF2B5EF4-FFF2-40B4-BE49-F238E27FC236}">
                <a16:creationId xmlns:a16="http://schemas.microsoft.com/office/drawing/2014/main" id="{80F5C84A-FE05-C213-1B6F-147D47701483}"/>
              </a:ext>
            </a:extLst>
          </p:cNvPr>
          <p:cNvSpPr txBox="1"/>
          <p:nvPr/>
        </p:nvSpPr>
        <p:spPr>
          <a:xfrm>
            <a:off x="7377484" y="1770312"/>
            <a:ext cx="4130085" cy="369332"/>
          </a:xfrm>
          <a:prstGeom prst="rect">
            <a:avLst/>
          </a:prstGeom>
          <a:noFill/>
        </p:spPr>
        <p:txBody>
          <a:bodyPr wrap="square" rtlCol="0">
            <a:spAutoFit/>
          </a:bodyPr>
          <a:lstStyle/>
          <a:p>
            <a:r>
              <a:rPr lang="en-CN" dirty="0"/>
              <a:t>VLA                                       HERA</a:t>
            </a:r>
          </a:p>
        </p:txBody>
      </p:sp>
      <p:sp>
        <p:nvSpPr>
          <p:cNvPr id="13" name="TextBox 12">
            <a:extLst>
              <a:ext uri="{FF2B5EF4-FFF2-40B4-BE49-F238E27FC236}">
                <a16:creationId xmlns:a16="http://schemas.microsoft.com/office/drawing/2014/main" id="{41ABD30B-6F02-E72E-5F47-F37B4C51B690}"/>
              </a:ext>
            </a:extLst>
          </p:cNvPr>
          <p:cNvSpPr txBox="1"/>
          <p:nvPr/>
        </p:nvSpPr>
        <p:spPr>
          <a:xfrm>
            <a:off x="7275318" y="3687887"/>
            <a:ext cx="4130085" cy="369332"/>
          </a:xfrm>
          <a:prstGeom prst="rect">
            <a:avLst/>
          </a:prstGeom>
          <a:noFill/>
        </p:spPr>
        <p:txBody>
          <a:bodyPr wrap="square" rtlCol="0">
            <a:spAutoFit/>
          </a:bodyPr>
          <a:lstStyle/>
          <a:p>
            <a:r>
              <a:rPr lang="en-CN" dirty="0"/>
              <a:t>21CMA                                   Tianlai</a:t>
            </a:r>
          </a:p>
        </p:txBody>
      </p:sp>
    </p:spTree>
    <p:extLst>
      <p:ext uri="{BB962C8B-B14F-4D97-AF65-F5344CB8AC3E}">
        <p14:creationId xmlns:p14="http://schemas.microsoft.com/office/powerpoint/2010/main" val="2412626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0E8533-6CAB-2ADE-9C85-DE73306C1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0836" y="1931020"/>
            <a:ext cx="5280000" cy="3960000"/>
          </a:xfrm>
          <a:prstGeom prst="rect">
            <a:avLst/>
          </a:prstGeom>
        </p:spPr>
      </p:pic>
      <p:pic>
        <p:nvPicPr>
          <p:cNvPr id="10" name="Picture 9">
            <a:extLst>
              <a:ext uri="{FF2B5EF4-FFF2-40B4-BE49-F238E27FC236}">
                <a16:creationId xmlns:a16="http://schemas.microsoft.com/office/drawing/2014/main" id="{6F29D2D7-7977-B5E9-6456-78A17718C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836" y="1931020"/>
            <a:ext cx="5280000" cy="3960000"/>
          </a:xfrm>
          <a:prstGeom prst="rect">
            <a:avLst/>
          </a:prstGeom>
        </p:spPr>
      </p:pic>
      <p:sp>
        <p:nvSpPr>
          <p:cNvPr id="11" name="TextBox 10">
            <a:extLst>
              <a:ext uri="{FF2B5EF4-FFF2-40B4-BE49-F238E27FC236}">
                <a16:creationId xmlns:a16="http://schemas.microsoft.com/office/drawing/2014/main" id="{A6907A27-FA3A-8614-168A-B6DD409FF474}"/>
              </a:ext>
            </a:extLst>
          </p:cNvPr>
          <p:cNvSpPr txBox="1"/>
          <p:nvPr/>
        </p:nvSpPr>
        <p:spPr>
          <a:xfrm>
            <a:off x="1304817" y="1110557"/>
            <a:ext cx="6472719" cy="369332"/>
          </a:xfrm>
          <a:prstGeom prst="rect">
            <a:avLst/>
          </a:prstGeom>
          <a:noFill/>
        </p:spPr>
        <p:txBody>
          <a:bodyPr wrap="square" rtlCol="0">
            <a:spAutoFit/>
          </a:bodyPr>
          <a:lstStyle/>
          <a:p>
            <a:r>
              <a:rPr lang="en-CN" dirty="0"/>
              <a:t>Redundant calibration example --- Tianlai cylinder array</a:t>
            </a:r>
          </a:p>
        </p:txBody>
      </p:sp>
      <p:sp>
        <p:nvSpPr>
          <p:cNvPr id="12" name="TextBox 11">
            <a:extLst>
              <a:ext uri="{FF2B5EF4-FFF2-40B4-BE49-F238E27FC236}">
                <a16:creationId xmlns:a16="http://schemas.microsoft.com/office/drawing/2014/main" id="{0DE7FB52-4953-DAF9-A0D3-755E2859030C}"/>
              </a:ext>
            </a:extLst>
          </p:cNvPr>
          <p:cNvSpPr txBox="1"/>
          <p:nvPr/>
        </p:nvSpPr>
        <p:spPr>
          <a:xfrm>
            <a:off x="2486346" y="1808252"/>
            <a:ext cx="8126858" cy="369332"/>
          </a:xfrm>
          <a:prstGeom prst="rect">
            <a:avLst/>
          </a:prstGeom>
          <a:noFill/>
        </p:spPr>
        <p:txBody>
          <a:bodyPr wrap="square" rtlCol="0">
            <a:spAutoFit/>
          </a:bodyPr>
          <a:lstStyle/>
          <a:p>
            <a:r>
              <a:rPr lang="en-CN" dirty="0"/>
              <a:t>Before calibration                                                             After calibration</a:t>
            </a:r>
          </a:p>
        </p:txBody>
      </p:sp>
      <p:sp>
        <p:nvSpPr>
          <p:cNvPr id="13" name="TextBox 12">
            <a:extLst>
              <a:ext uri="{FF2B5EF4-FFF2-40B4-BE49-F238E27FC236}">
                <a16:creationId xmlns:a16="http://schemas.microsoft.com/office/drawing/2014/main" id="{77F55E04-5056-E1B0-BF92-60BB8442D5B9}"/>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Example</a:t>
            </a:r>
          </a:p>
        </p:txBody>
      </p:sp>
    </p:spTree>
    <p:extLst>
      <p:ext uri="{BB962C8B-B14F-4D97-AF65-F5344CB8AC3E}">
        <p14:creationId xmlns:p14="http://schemas.microsoft.com/office/powerpoint/2010/main" val="3912409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2513E6-07DB-5859-3C89-D2AA36203B44}"/>
              </a:ext>
            </a:extLst>
          </p:cNvPr>
          <p:cNvSpPr txBox="1"/>
          <p:nvPr/>
        </p:nvSpPr>
        <p:spPr>
          <a:xfrm>
            <a:off x="1235467" y="1127563"/>
            <a:ext cx="10322960" cy="646331"/>
          </a:xfrm>
          <a:prstGeom prst="rect">
            <a:avLst/>
          </a:prstGeom>
          <a:noFill/>
        </p:spPr>
        <p:txBody>
          <a:bodyPr wrap="square">
            <a:spAutoFit/>
          </a:bodyPr>
          <a:lstStyle/>
          <a:p>
            <a:r>
              <a:rPr lang="en-CN" dirty="0"/>
              <a:t>Closure effects are relationships between visibility values for baselines that form a closed figure, for example, a triangle or quadrilateral with the antennas at the vertices.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0B8FFF7-475D-3EF7-85A4-C120355ABBC5}"/>
                  </a:ext>
                </a:extLst>
              </p:cNvPr>
              <p:cNvSpPr txBox="1"/>
              <p:nvPr/>
            </p:nvSpPr>
            <p:spPr>
              <a:xfrm>
                <a:off x="4202586" y="2620452"/>
                <a:ext cx="1771061" cy="337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oMath>
                  </m:oMathPara>
                </a14:m>
                <a:endParaRPr lang="en-CN" dirty="0"/>
              </a:p>
            </p:txBody>
          </p:sp>
        </mc:Choice>
        <mc:Fallback xmlns="">
          <p:sp>
            <p:nvSpPr>
              <p:cNvPr id="5" name="TextBox 4">
                <a:extLst>
                  <a:ext uri="{FF2B5EF4-FFF2-40B4-BE49-F238E27FC236}">
                    <a16:creationId xmlns:a16="http://schemas.microsoft.com/office/drawing/2014/main" id="{E0B8FFF7-475D-3EF7-85A4-C120355ABBC5}"/>
                  </a:ext>
                </a:extLst>
              </p:cNvPr>
              <p:cNvSpPr txBox="1">
                <a:spLocks noRot="1" noChangeAspect="1" noMove="1" noResize="1" noEditPoints="1" noAdjustHandles="1" noChangeArrowheads="1" noChangeShapeType="1" noTextEdit="1"/>
              </p:cNvSpPr>
              <p:nvPr/>
            </p:nvSpPr>
            <p:spPr>
              <a:xfrm>
                <a:off x="4202586" y="2620452"/>
                <a:ext cx="1771061" cy="337593"/>
              </a:xfrm>
              <a:prstGeom prst="rect">
                <a:avLst/>
              </a:prstGeom>
              <a:blipFill>
                <a:blip r:embed="rId2"/>
                <a:stretch>
                  <a:fillRect l="-2128" b="-2222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A78BF15-FB58-E91C-1EC5-A737AE6E885B}"/>
                  </a:ext>
                </a:extLst>
              </p:cNvPr>
              <p:cNvSpPr txBox="1"/>
              <p:nvPr/>
            </p:nvSpPr>
            <p:spPr>
              <a:xfrm>
                <a:off x="1783694" y="3113910"/>
                <a:ext cx="2065694" cy="4037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𝑖</m:t>
                          </m:r>
                          <m:sSubSup>
                            <m:sSubSupPr>
                              <m:ctrlPr>
                                <a:rPr lang="en-US" i="1">
                                  <a:latin typeface="Cambria Math" panose="02040503050406030204" pitchFamily="18" charset="0"/>
                                </a:rPr>
                              </m:ctrlPr>
                            </m:sSubSupPr>
                            <m:e>
                              <m:r>
                                <a:rPr lang="en-US" b="0" i="1" smtClean="0">
                                  <a:latin typeface="Cambria Math" panose="02040503050406030204" pitchFamily="18" charset="0"/>
                                </a:rPr>
                                <m:t>𝜙</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sup>
                      </m:sSup>
                    </m:oMath>
                  </m:oMathPara>
                </a14:m>
                <a:endParaRPr lang="en-CN" dirty="0"/>
              </a:p>
            </p:txBody>
          </p:sp>
        </mc:Choice>
        <mc:Fallback xmlns="">
          <p:sp>
            <p:nvSpPr>
              <p:cNvPr id="6" name="TextBox 5">
                <a:extLst>
                  <a:ext uri="{FF2B5EF4-FFF2-40B4-BE49-F238E27FC236}">
                    <a16:creationId xmlns:a16="http://schemas.microsoft.com/office/drawing/2014/main" id="{AA78BF15-FB58-E91C-1EC5-A737AE6E885B}"/>
                  </a:ext>
                </a:extLst>
              </p:cNvPr>
              <p:cNvSpPr txBox="1">
                <a:spLocks noRot="1" noChangeAspect="1" noMove="1" noResize="1" noEditPoints="1" noAdjustHandles="1" noChangeArrowheads="1" noChangeShapeType="1" noTextEdit="1"/>
              </p:cNvSpPr>
              <p:nvPr/>
            </p:nvSpPr>
            <p:spPr>
              <a:xfrm>
                <a:off x="1783694" y="3113910"/>
                <a:ext cx="2065694" cy="403765"/>
              </a:xfrm>
              <a:prstGeom prst="rect">
                <a:avLst/>
              </a:prstGeom>
              <a:blipFill>
                <a:blip r:embed="rId3"/>
                <a:stretch>
                  <a:fillRect l="-613" t="-3125" b="-1562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A17796D-C6EA-8EB2-86C2-0B37C3592506}"/>
                  </a:ext>
                </a:extLst>
              </p:cNvPr>
              <p:cNvSpPr txBox="1"/>
              <p:nvPr/>
            </p:nvSpPr>
            <p:spPr>
              <a:xfrm>
                <a:off x="4202586" y="3230032"/>
                <a:ext cx="1312924" cy="287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e>
                      </m:d>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𝑖</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𝑖</m:t>
                              </m:r>
                            </m:sub>
                          </m:sSub>
                        </m:sup>
                      </m:sSup>
                    </m:oMath>
                  </m:oMathPara>
                </a14:m>
                <a:endParaRPr lang="en-CN" dirty="0"/>
              </a:p>
            </p:txBody>
          </p:sp>
        </mc:Choice>
        <mc:Fallback xmlns="">
          <p:sp>
            <p:nvSpPr>
              <p:cNvPr id="7" name="TextBox 6">
                <a:extLst>
                  <a:ext uri="{FF2B5EF4-FFF2-40B4-BE49-F238E27FC236}">
                    <a16:creationId xmlns:a16="http://schemas.microsoft.com/office/drawing/2014/main" id="{CA17796D-C6EA-8EB2-86C2-0B37C3592506}"/>
                  </a:ext>
                </a:extLst>
              </p:cNvPr>
              <p:cNvSpPr txBox="1">
                <a:spLocks noRot="1" noChangeAspect="1" noMove="1" noResize="1" noEditPoints="1" noAdjustHandles="1" noChangeArrowheads="1" noChangeShapeType="1" noTextEdit="1"/>
              </p:cNvSpPr>
              <p:nvPr/>
            </p:nvSpPr>
            <p:spPr>
              <a:xfrm>
                <a:off x="4202586" y="3230032"/>
                <a:ext cx="1312924" cy="287643"/>
              </a:xfrm>
              <a:prstGeom prst="rect">
                <a:avLst/>
              </a:prstGeom>
              <a:blipFill>
                <a:blip r:embed="rId4"/>
                <a:stretch>
                  <a:fillRect l="-3810" t="-8696" b="-3043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D77A993-DB65-A887-C4A7-1352B0E9C604}"/>
                  </a:ext>
                </a:extLst>
              </p:cNvPr>
              <p:cNvSpPr txBox="1"/>
              <p:nvPr/>
            </p:nvSpPr>
            <p:spPr>
              <a:xfrm>
                <a:off x="5809452" y="3113909"/>
                <a:ext cx="2179506" cy="39190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𝑖</m:t>
                          </m:r>
                          <m:sSubSup>
                            <m:sSubSupPr>
                              <m:ctrlPr>
                                <a:rPr lang="en-US" i="1">
                                  <a:latin typeface="Cambria Math" panose="02040503050406030204" pitchFamily="18" charset="0"/>
                                </a:rPr>
                              </m:ctrlPr>
                            </m:sSubSupPr>
                            <m:e>
                              <m:r>
                                <a:rPr lang="en-US" b="0" i="1" smtClean="0">
                                  <a:latin typeface="Cambria Math" panose="02040503050406030204" pitchFamily="18" charset="0"/>
                                </a:rPr>
                                <m:t>𝜙</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m:t>
                              </m:r>
                              <m:r>
                                <a:rPr lang="en-US" b="0" i="1" smtClean="0">
                                  <a:latin typeface="Cambria Math" panose="02040503050406030204" pitchFamily="18" charset="0"/>
                                </a:rPr>
                                <m:t>𝑢𝑒</m:t>
                              </m:r>
                            </m:sup>
                          </m:sSubSup>
                        </m:sup>
                      </m:sSup>
                    </m:oMath>
                  </m:oMathPara>
                </a14:m>
                <a:endParaRPr lang="en-CN" dirty="0"/>
              </a:p>
            </p:txBody>
          </p:sp>
        </mc:Choice>
        <mc:Fallback xmlns="">
          <p:sp>
            <p:nvSpPr>
              <p:cNvPr id="10" name="TextBox 9">
                <a:extLst>
                  <a:ext uri="{FF2B5EF4-FFF2-40B4-BE49-F238E27FC236}">
                    <a16:creationId xmlns:a16="http://schemas.microsoft.com/office/drawing/2014/main" id="{3D77A993-DB65-A887-C4A7-1352B0E9C604}"/>
                  </a:ext>
                </a:extLst>
              </p:cNvPr>
              <p:cNvSpPr txBox="1">
                <a:spLocks noRot="1" noChangeAspect="1" noMove="1" noResize="1" noEditPoints="1" noAdjustHandles="1" noChangeArrowheads="1" noChangeShapeType="1" noTextEdit="1"/>
              </p:cNvSpPr>
              <p:nvPr/>
            </p:nvSpPr>
            <p:spPr>
              <a:xfrm>
                <a:off x="5809452" y="3113909"/>
                <a:ext cx="2179506" cy="391902"/>
              </a:xfrm>
              <a:prstGeom prst="rect">
                <a:avLst/>
              </a:prstGeom>
              <a:blipFill>
                <a:blip r:embed="rId5"/>
                <a:stretch>
                  <a:fillRect l="-1734" b="-1935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5EA43B1-D658-AAE6-5BA8-E2E94AA878BC}"/>
                  </a:ext>
                </a:extLst>
              </p:cNvPr>
              <p:cNvSpPr txBox="1"/>
              <p:nvPr/>
            </p:nvSpPr>
            <p:spPr>
              <a:xfrm>
                <a:off x="2798484" y="3753407"/>
                <a:ext cx="5434052" cy="373757"/>
              </a:xfrm>
              <a:prstGeom prst="rect">
                <a:avLst/>
              </a:prstGeom>
              <a:noFill/>
            </p:spPr>
            <p:txBody>
              <a:bodyPr wrap="none" lIns="0" tIns="0" rIns="0" bIns="0" rtlCol="0">
                <a:spAutoFit/>
              </a:bodyPr>
              <a:lstStyle/>
              <a:p>
                <a14:m>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b="0" i="1" smtClean="0">
                            <a:latin typeface="Cambria Math" panose="02040503050406030204" pitchFamily="18" charset="0"/>
                          </a:rPr>
                          <m:t>𝑗𝑘</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b="0" i="1" smtClean="0">
                            <a:latin typeface="Cambria Math" panose="02040503050406030204" pitchFamily="18" charset="0"/>
                          </a:rPr>
                          <m:t>𝑘𝑖</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m:t>
                                </m:r>
                              </m:sub>
                            </m:sSub>
                          </m:e>
                        </m:d>
                      </m:e>
                      <m:sup>
                        <m:r>
                          <a:rPr lang="en-US" b="0" i="1" smtClean="0">
                            <a:latin typeface="Cambria Math" panose="02040503050406030204" pitchFamily="18" charset="0"/>
                          </a:rPr>
                          <m:t>2</m:t>
                        </m:r>
                      </m:sup>
                    </m:sSup>
                  </m:oMath>
                </a14:m>
                <a:r>
                  <a:rPr lang="en-US" dirty="0"/>
                  <a:t> </a:t>
                </a:r>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𝑗</m:t>
                                </m:r>
                              </m:sub>
                            </m:sSub>
                          </m:e>
                        </m:d>
                      </m:e>
                      <m:sup>
                        <m:r>
                          <a:rPr lang="en-US" i="1">
                            <a:latin typeface="Cambria Math" panose="02040503050406030204" pitchFamily="18" charset="0"/>
                          </a:rPr>
                          <m:t>2</m:t>
                        </m:r>
                      </m:sup>
                    </m:sSup>
                  </m:oMath>
                </a14:m>
                <a:r>
                  <a:rPr lang="en-US" dirty="0"/>
                  <a:t> </a:t>
                </a:r>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𝑘</m:t>
                                </m:r>
                              </m:sub>
                            </m:sSub>
                          </m:e>
                        </m:d>
                      </m:e>
                      <m:sup>
                        <m:r>
                          <a:rPr lang="en-US" i="1">
                            <a:latin typeface="Cambria Math" panose="02040503050406030204" pitchFamily="18" charset="0"/>
                          </a:rPr>
                          <m:t>2</m:t>
                        </m:r>
                      </m:sup>
                    </m:sSup>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𝑗𝑘</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𝑘𝑖</m:t>
                        </m:r>
                      </m:sub>
                      <m:sup>
                        <m:r>
                          <m:rPr>
                            <m:sty m:val="p"/>
                          </m:rPr>
                          <a:rPr lang="en-US" b="0" i="0" smtClean="0">
                            <a:latin typeface="Cambria Math" panose="02040503050406030204" pitchFamily="18" charset="0"/>
                          </a:rPr>
                          <m:t>true</m:t>
                        </m:r>
                      </m:sup>
                    </m:sSubSup>
                  </m:oMath>
                </a14:m>
                <a:endParaRPr lang="en-CN" dirty="0"/>
              </a:p>
            </p:txBody>
          </p:sp>
        </mc:Choice>
        <mc:Fallback xmlns="">
          <p:sp>
            <p:nvSpPr>
              <p:cNvPr id="11" name="TextBox 10">
                <a:extLst>
                  <a:ext uri="{FF2B5EF4-FFF2-40B4-BE49-F238E27FC236}">
                    <a16:creationId xmlns:a16="http://schemas.microsoft.com/office/drawing/2014/main" id="{05EA43B1-D658-AAE6-5BA8-E2E94AA878BC}"/>
                  </a:ext>
                </a:extLst>
              </p:cNvPr>
              <p:cNvSpPr txBox="1">
                <a:spLocks noRot="1" noChangeAspect="1" noMove="1" noResize="1" noEditPoints="1" noAdjustHandles="1" noChangeArrowheads="1" noChangeShapeType="1" noTextEdit="1"/>
              </p:cNvSpPr>
              <p:nvPr/>
            </p:nvSpPr>
            <p:spPr>
              <a:xfrm>
                <a:off x="2798484" y="3753407"/>
                <a:ext cx="5434052" cy="373757"/>
              </a:xfrm>
              <a:prstGeom prst="rect">
                <a:avLst/>
              </a:prstGeom>
              <a:blipFill>
                <a:blip r:embed="rId6"/>
                <a:stretch>
                  <a:fillRect l="-1402" b="-20000"/>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1BAAC88-15FB-3609-E49F-D2845EA46E2C}"/>
                  </a:ext>
                </a:extLst>
              </p:cNvPr>
              <p:cNvSpPr txBox="1"/>
              <p:nvPr/>
            </p:nvSpPr>
            <p:spPr>
              <a:xfrm>
                <a:off x="3555446" y="4331452"/>
                <a:ext cx="4413131" cy="337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𝜙</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b="0" i="1" smtClean="0">
                              <a:latin typeface="Cambria Math" panose="02040503050406030204" pitchFamily="18" charset="0"/>
                            </a:rPr>
                            <m:t>𝜙</m:t>
                          </m:r>
                        </m:e>
                        <m:sub>
                          <m:r>
                            <a:rPr lang="en-US" i="1">
                              <a:latin typeface="Cambria Math" panose="02040503050406030204" pitchFamily="18" charset="0"/>
                            </a:rPr>
                            <m:t>𝑗𝑘</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b="0" i="1" smtClean="0">
                              <a:latin typeface="Cambria Math" panose="02040503050406030204" pitchFamily="18" charset="0"/>
                            </a:rPr>
                            <m:t>𝜙</m:t>
                          </m:r>
                        </m:e>
                        <m:sub>
                          <m:r>
                            <a:rPr lang="en-US" i="1">
                              <a:latin typeface="Cambria Math" panose="02040503050406030204" pitchFamily="18" charset="0"/>
                            </a:rPr>
                            <m:t>𝑘𝑖</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𝜙</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𝜙</m:t>
                          </m:r>
                        </m:e>
                        <m:sub>
                          <m:r>
                            <a:rPr lang="en-US" i="1">
                              <a:latin typeface="Cambria Math" panose="02040503050406030204" pitchFamily="18" charset="0"/>
                            </a:rPr>
                            <m:t>𝑗𝑘</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𝜙</m:t>
                          </m:r>
                        </m:e>
                        <m:sub>
                          <m:r>
                            <a:rPr lang="en-US" i="1">
                              <a:latin typeface="Cambria Math" panose="02040503050406030204" pitchFamily="18" charset="0"/>
                            </a:rPr>
                            <m:t>𝑘𝑖</m:t>
                          </m:r>
                        </m:sub>
                        <m:sup>
                          <m:r>
                            <m:rPr>
                              <m:sty m:val="p"/>
                            </m:rPr>
                            <a:rPr lang="en-US" b="0" i="0" smtClean="0">
                              <a:latin typeface="Cambria Math" panose="02040503050406030204" pitchFamily="18" charset="0"/>
                            </a:rPr>
                            <m:t>true</m:t>
                          </m:r>
                        </m:sup>
                      </m:sSubSup>
                    </m:oMath>
                  </m:oMathPara>
                </a14:m>
                <a:endParaRPr lang="en-CN" dirty="0"/>
              </a:p>
            </p:txBody>
          </p:sp>
        </mc:Choice>
        <mc:Fallback xmlns="">
          <p:sp>
            <p:nvSpPr>
              <p:cNvPr id="12" name="TextBox 11">
                <a:extLst>
                  <a:ext uri="{FF2B5EF4-FFF2-40B4-BE49-F238E27FC236}">
                    <a16:creationId xmlns:a16="http://schemas.microsoft.com/office/drawing/2014/main" id="{31BAAC88-15FB-3609-E49F-D2845EA46E2C}"/>
                  </a:ext>
                </a:extLst>
              </p:cNvPr>
              <p:cNvSpPr txBox="1">
                <a:spLocks noRot="1" noChangeAspect="1" noMove="1" noResize="1" noEditPoints="1" noAdjustHandles="1" noChangeArrowheads="1" noChangeShapeType="1" noTextEdit="1"/>
              </p:cNvSpPr>
              <p:nvPr/>
            </p:nvSpPr>
            <p:spPr>
              <a:xfrm>
                <a:off x="3555446" y="4331452"/>
                <a:ext cx="4413131" cy="337593"/>
              </a:xfrm>
              <a:prstGeom prst="rect">
                <a:avLst/>
              </a:prstGeom>
              <a:blipFill>
                <a:blip r:embed="rId7"/>
                <a:stretch>
                  <a:fillRect l="-860" b="-1851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A69D0-DFA8-ABA4-0B6E-2B6F865C3201}"/>
                  </a:ext>
                </a:extLst>
              </p:cNvPr>
              <p:cNvSpPr txBox="1"/>
              <p:nvPr/>
            </p:nvSpPr>
            <p:spPr>
              <a:xfrm>
                <a:off x="1235467" y="4736744"/>
                <a:ext cx="10209944" cy="1200329"/>
              </a:xfrm>
              <a:prstGeom prst="rect">
                <a:avLst/>
              </a:prstGeom>
              <a:noFill/>
            </p:spPr>
            <p:txBody>
              <a:bodyPr wrap="square">
                <a:spAutoFit/>
              </a:bodyPr>
              <a:lstStyle/>
              <a:p>
                <a:r>
                  <a:rPr lang="en-CN" dirty="0"/>
                  <a:t>The antenna gain terms,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oMath>
                </a14:m>
                <a:r>
                  <a:rPr lang="en-CN" dirty="0"/>
                  <a:t> and so on, contain the effects of the atmospheric paths to the antennas as well as instrumental effects, and since these terms do not appear, it is evident that the combination of the three correlator output phases constitutes an observable quantity that depends only on the phase of the true visibility.</a:t>
                </a:r>
              </a:p>
            </p:txBody>
          </p:sp>
        </mc:Choice>
        <mc:Fallback xmlns="">
          <p:sp>
            <p:nvSpPr>
              <p:cNvPr id="14" name="TextBox 13">
                <a:extLst>
                  <a:ext uri="{FF2B5EF4-FFF2-40B4-BE49-F238E27FC236}">
                    <a16:creationId xmlns:a16="http://schemas.microsoft.com/office/drawing/2014/main" id="{01BA69D0-DFA8-ABA4-0B6E-2B6F865C3201}"/>
                  </a:ext>
                </a:extLst>
              </p:cNvPr>
              <p:cNvSpPr txBox="1">
                <a:spLocks noRot="1" noChangeAspect="1" noMove="1" noResize="1" noEditPoints="1" noAdjustHandles="1" noChangeArrowheads="1" noChangeShapeType="1" noTextEdit="1"/>
              </p:cNvSpPr>
              <p:nvPr/>
            </p:nvSpPr>
            <p:spPr>
              <a:xfrm>
                <a:off x="1235467" y="4736744"/>
                <a:ext cx="10209944" cy="1200329"/>
              </a:xfrm>
              <a:prstGeom prst="rect">
                <a:avLst/>
              </a:prstGeom>
              <a:blipFill>
                <a:blip r:embed="rId8"/>
                <a:stretch>
                  <a:fillRect l="-497" t="-1042" r="-497" b="-7292"/>
                </a:stretch>
              </a:blipFill>
            </p:spPr>
            <p:txBody>
              <a:bodyPr/>
              <a:lstStyle/>
              <a:p>
                <a:r>
                  <a:rPr lang="en-CN">
                    <a:noFill/>
                  </a:rPr>
                  <a:t> </a:t>
                </a:r>
              </a:p>
            </p:txBody>
          </p:sp>
        </mc:Fallback>
      </mc:AlternateContent>
      <p:sp>
        <p:nvSpPr>
          <p:cNvPr id="15" name="TextBox 14">
            <a:extLst>
              <a:ext uri="{FF2B5EF4-FFF2-40B4-BE49-F238E27FC236}">
                <a16:creationId xmlns:a16="http://schemas.microsoft.com/office/drawing/2014/main" id="{BFC8B210-0F3A-FEBE-093F-AB5BF690D8BA}"/>
              </a:ext>
            </a:extLst>
          </p:cNvPr>
          <p:cNvSpPr txBox="1"/>
          <p:nvPr/>
        </p:nvSpPr>
        <p:spPr>
          <a:xfrm>
            <a:off x="1235467" y="2014096"/>
            <a:ext cx="2979506" cy="369332"/>
          </a:xfrm>
          <a:prstGeom prst="rect">
            <a:avLst/>
          </a:prstGeom>
          <a:noFill/>
        </p:spPr>
        <p:txBody>
          <a:bodyPr wrap="square" rtlCol="0">
            <a:spAutoFit/>
          </a:bodyPr>
          <a:lstStyle/>
          <a:p>
            <a:r>
              <a:rPr lang="en-US" b="1" dirty="0"/>
              <a:t>P</a:t>
            </a:r>
            <a:r>
              <a:rPr lang="en-CN" b="1" dirty="0"/>
              <a:t>hase closure relation</a:t>
            </a:r>
          </a:p>
        </p:txBody>
      </p:sp>
      <p:pic>
        <p:nvPicPr>
          <p:cNvPr id="16" name="Picture 15">
            <a:extLst>
              <a:ext uri="{FF2B5EF4-FFF2-40B4-BE49-F238E27FC236}">
                <a16:creationId xmlns:a16="http://schemas.microsoft.com/office/drawing/2014/main" id="{C01494DE-8B4A-0579-FFC1-9C002EE6CEFF}"/>
              </a:ext>
            </a:extLst>
          </p:cNvPr>
          <p:cNvPicPr>
            <a:picLocks noChangeAspect="1"/>
          </p:cNvPicPr>
          <p:nvPr/>
        </p:nvPicPr>
        <p:blipFill>
          <a:blip r:embed="rId9"/>
          <a:stretch>
            <a:fillRect/>
          </a:stretch>
        </p:blipFill>
        <p:spPr>
          <a:xfrm>
            <a:off x="8585734" y="1721001"/>
            <a:ext cx="2972693" cy="2884853"/>
          </a:xfrm>
          <a:prstGeom prst="rect">
            <a:avLst/>
          </a:prstGeom>
        </p:spPr>
      </p:pic>
      <p:sp>
        <p:nvSpPr>
          <p:cNvPr id="17" name="TextBox 16">
            <a:extLst>
              <a:ext uri="{FF2B5EF4-FFF2-40B4-BE49-F238E27FC236}">
                <a16:creationId xmlns:a16="http://schemas.microsoft.com/office/drawing/2014/main" id="{CD034003-DAC8-CC37-1FAF-3D7C824FF35E}"/>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Closure Relationships</a:t>
            </a:r>
          </a:p>
        </p:txBody>
      </p:sp>
    </p:spTree>
    <p:extLst>
      <p:ext uri="{BB962C8B-B14F-4D97-AF65-F5344CB8AC3E}">
        <p14:creationId xmlns:p14="http://schemas.microsoft.com/office/powerpoint/2010/main" val="2434614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0B8FFF7-475D-3EF7-85A4-C120355ABBC5}"/>
                  </a:ext>
                </a:extLst>
              </p:cNvPr>
              <p:cNvSpPr txBox="1"/>
              <p:nvPr/>
            </p:nvSpPr>
            <p:spPr>
              <a:xfrm>
                <a:off x="5210469" y="1806711"/>
                <a:ext cx="1771061" cy="337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oMath>
                  </m:oMathPara>
                </a14:m>
                <a:endParaRPr lang="en-CN" dirty="0"/>
              </a:p>
            </p:txBody>
          </p:sp>
        </mc:Choice>
        <mc:Fallback xmlns="">
          <p:sp>
            <p:nvSpPr>
              <p:cNvPr id="5" name="TextBox 4">
                <a:extLst>
                  <a:ext uri="{FF2B5EF4-FFF2-40B4-BE49-F238E27FC236}">
                    <a16:creationId xmlns:a16="http://schemas.microsoft.com/office/drawing/2014/main" id="{E0B8FFF7-475D-3EF7-85A4-C120355ABBC5}"/>
                  </a:ext>
                </a:extLst>
              </p:cNvPr>
              <p:cNvSpPr txBox="1">
                <a:spLocks noRot="1" noChangeAspect="1" noMove="1" noResize="1" noEditPoints="1" noAdjustHandles="1" noChangeArrowheads="1" noChangeShapeType="1" noTextEdit="1"/>
              </p:cNvSpPr>
              <p:nvPr/>
            </p:nvSpPr>
            <p:spPr>
              <a:xfrm>
                <a:off x="5210469" y="1806711"/>
                <a:ext cx="1771061" cy="337593"/>
              </a:xfrm>
              <a:prstGeom prst="rect">
                <a:avLst/>
              </a:prstGeom>
              <a:blipFill>
                <a:blip r:embed="rId2"/>
                <a:stretch>
                  <a:fillRect l="-2143" r="-714" b="-18519"/>
                </a:stretch>
              </a:blipFill>
            </p:spPr>
            <p:txBody>
              <a:bodyPr/>
              <a:lstStyle/>
              <a:p>
                <a:r>
                  <a:rPr lang="en-CN">
                    <a:noFill/>
                  </a:rPr>
                  <a:t> </a:t>
                </a:r>
              </a:p>
            </p:txBody>
          </p:sp>
        </mc:Fallback>
      </mc:AlternateContent>
      <p:sp>
        <p:nvSpPr>
          <p:cNvPr id="15" name="TextBox 14">
            <a:extLst>
              <a:ext uri="{FF2B5EF4-FFF2-40B4-BE49-F238E27FC236}">
                <a16:creationId xmlns:a16="http://schemas.microsoft.com/office/drawing/2014/main" id="{BFC8B210-0F3A-FEBE-093F-AB5BF690D8BA}"/>
              </a:ext>
            </a:extLst>
          </p:cNvPr>
          <p:cNvSpPr txBox="1"/>
          <p:nvPr/>
        </p:nvSpPr>
        <p:spPr>
          <a:xfrm>
            <a:off x="1304292" y="1166855"/>
            <a:ext cx="2979506" cy="369332"/>
          </a:xfrm>
          <a:prstGeom prst="rect">
            <a:avLst/>
          </a:prstGeom>
          <a:noFill/>
        </p:spPr>
        <p:txBody>
          <a:bodyPr wrap="square" rtlCol="0">
            <a:spAutoFit/>
          </a:bodyPr>
          <a:lstStyle/>
          <a:p>
            <a:r>
              <a:rPr lang="en-US" b="1" dirty="0"/>
              <a:t>Amplitude </a:t>
            </a:r>
            <a:r>
              <a:rPr lang="en-CN" b="1" dirty="0"/>
              <a:t>closure relation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EFAF7B5-99E2-906E-119D-FCAA9835D5E4}"/>
                  </a:ext>
                </a:extLst>
              </p:cNvPr>
              <p:cNvSpPr txBox="1"/>
              <p:nvPr/>
            </p:nvSpPr>
            <p:spPr>
              <a:xfrm>
                <a:off x="3087707" y="2411518"/>
                <a:ext cx="6016583" cy="7158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CN" i="1" smtClean="0">
                              <a:latin typeface="Cambria Math" panose="02040503050406030204" pitchFamily="18" charset="0"/>
                            </a:rPr>
                          </m:ctrlPr>
                        </m:fPr>
                        <m:num>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b="0" i="1" smtClean="0">
                                  <a:latin typeface="Cambria Math" panose="02040503050406030204" pitchFamily="18" charset="0"/>
                                </a:rPr>
                                <m:t>𝑘𝑙</m:t>
                              </m:r>
                            </m:sub>
                            <m:sup>
                              <m:r>
                                <m:rPr>
                                  <m:sty m:val="p"/>
                                </m:rPr>
                                <a:rPr lang="en-US">
                                  <a:latin typeface="Cambria Math" panose="02040503050406030204" pitchFamily="18" charset="0"/>
                                </a:rPr>
                                <m:t>obs</m:t>
                              </m:r>
                            </m:sup>
                          </m:sSubSup>
                          <m:r>
                            <a:rPr lang="en-US" i="1">
                              <a:latin typeface="Cambria Math" panose="02040503050406030204" pitchFamily="18" charset="0"/>
                            </a:rPr>
                            <m:t>|</m:t>
                          </m:r>
                        </m:num>
                        <m:den>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m:t>
                              </m:r>
                              <m:r>
                                <a:rPr lang="en-US" b="0" i="1" smtClean="0">
                                  <a:latin typeface="Cambria Math" panose="02040503050406030204" pitchFamily="18" charset="0"/>
                                </a:rPr>
                                <m:t>𝑘</m:t>
                              </m:r>
                            </m:sub>
                            <m:sup>
                              <m:r>
                                <m:rPr>
                                  <m:sty m:val="p"/>
                                </m:rPr>
                                <a:rPr lang="en-US">
                                  <a:latin typeface="Cambria Math" panose="02040503050406030204" pitchFamily="18" charset="0"/>
                                </a:rPr>
                                <m:t>obs</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𝑗</m:t>
                              </m:r>
                              <m:r>
                                <a:rPr lang="en-US" b="0" i="1" smtClean="0">
                                  <a:latin typeface="Cambria Math" panose="02040503050406030204" pitchFamily="18" charset="0"/>
                                </a:rPr>
                                <m:t>𝑙</m:t>
                              </m:r>
                            </m:sub>
                            <m:sup>
                              <m:r>
                                <m:rPr>
                                  <m:sty m:val="p"/>
                                </m:rPr>
                                <a:rPr lang="en-US">
                                  <a:latin typeface="Cambria Math" panose="02040503050406030204" pitchFamily="18" charset="0"/>
                                </a:rPr>
                                <m:t>obs</m:t>
                              </m:r>
                            </m:sup>
                          </m:sSubSup>
                          <m:r>
                            <a:rPr lang="en-US" i="1">
                              <a:latin typeface="Cambria Math" panose="02040503050406030204" pitchFamily="18" charset="0"/>
                            </a:rPr>
                            <m:t>|</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𝑗</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𝑙</m:t>
                              </m:r>
                            </m:sub>
                          </m:sSub>
                          <m:r>
                            <a:rPr lang="en-US" i="1">
                              <a:latin typeface="Cambria Math" panose="02040503050406030204" pitchFamily="18" charset="0"/>
                            </a:rPr>
                            <m:t>|</m:t>
                          </m:r>
                        </m:num>
                        <m:den>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b="0" i="1" smtClean="0">
                                  <a:latin typeface="Cambria Math" panose="02040503050406030204" pitchFamily="18" charset="0"/>
                                </a:rPr>
                                <m:t>𝑗</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𝑙</m:t>
                              </m:r>
                            </m:sub>
                          </m:sSub>
                          <m:r>
                            <a:rPr lang="en-US" i="1">
                              <a:latin typeface="Cambria Math" panose="02040503050406030204" pitchFamily="18" charset="0"/>
                            </a:rPr>
                            <m:t>|</m:t>
                          </m:r>
                        </m:den>
                      </m:f>
                      <m:f>
                        <m:fPr>
                          <m:ctrlPr>
                            <a:rPr lang="en-CN" i="1">
                              <a:latin typeface="Cambria Math" panose="02040503050406030204" pitchFamily="18" charset="0"/>
                            </a:rPr>
                          </m:ctrlPr>
                        </m:fPr>
                        <m:num>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𝑘𝑙</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num>
                        <m:den>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𝑖𝑘</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𝑗𝑙</m:t>
                              </m:r>
                            </m:sub>
                            <m:sup>
                              <m:r>
                                <m:rPr>
                                  <m:sty m:val="p"/>
                                </m:rPr>
                                <a:rPr lang="en-US" b="0" i="0" smtClean="0">
                                  <a:latin typeface="Cambria Math" panose="02040503050406030204" pitchFamily="18" charset="0"/>
                                </a:rPr>
                                <m:t>true</m:t>
                              </m:r>
                            </m:sup>
                          </m:sSubSup>
                          <m:r>
                            <a:rPr lang="en-US" i="1">
                              <a:latin typeface="Cambria Math" panose="02040503050406030204" pitchFamily="18" charset="0"/>
                            </a:rPr>
                            <m:t>|</m:t>
                          </m:r>
                        </m:den>
                      </m:f>
                      <m:r>
                        <a:rPr lang="en-US" b="0" i="0" smtClean="0">
                          <a:latin typeface="Cambria Math" panose="02040503050406030204" pitchFamily="18" charset="0"/>
                        </a:rPr>
                        <m:t>=</m:t>
                      </m:r>
                      <m:f>
                        <m:fPr>
                          <m:ctrlPr>
                            <a:rPr lang="en-CN" i="1">
                              <a:latin typeface="Cambria Math" panose="02040503050406030204" pitchFamily="18" charset="0"/>
                            </a:rPr>
                          </m:ctrlPr>
                        </m:fPr>
                        <m:num>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𝑘𝑙</m:t>
                              </m:r>
                            </m:sub>
                            <m:sup>
                              <m:r>
                                <m:rPr>
                                  <m:sty m:val="p"/>
                                </m:rPr>
                                <a:rPr lang="en-US">
                                  <a:latin typeface="Cambria Math" panose="02040503050406030204" pitchFamily="18" charset="0"/>
                                </a:rPr>
                                <m:t>true</m:t>
                              </m:r>
                            </m:sup>
                          </m:sSubSup>
                          <m:r>
                            <a:rPr lang="en-US" i="1">
                              <a:latin typeface="Cambria Math" panose="02040503050406030204" pitchFamily="18" charset="0"/>
                            </a:rPr>
                            <m:t>|</m:t>
                          </m:r>
                        </m:num>
                        <m:den>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𝑖𝑘</m:t>
                              </m:r>
                            </m:sub>
                            <m:sup>
                              <m:r>
                                <m:rPr>
                                  <m:sty m:val="p"/>
                                </m:rPr>
                                <a:rPr lang="en-US">
                                  <a:latin typeface="Cambria Math" panose="02040503050406030204" pitchFamily="18" charset="0"/>
                                </a:rPr>
                                <m:t>true</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𝑗𝑙</m:t>
                              </m:r>
                            </m:sub>
                            <m:sup>
                              <m:r>
                                <m:rPr>
                                  <m:sty m:val="p"/>
                                </m:rPr>
                                <a:rPr lang="en-US">
                                  <a:latin typeface="Cambria Math" panose="02040503050406030204" pitchFamily="18" charset="0"/>
                                </a:rPr>
                                <m:t>true</m:t>
                              </m:r>
                            </m:sup>
                          </m:sSubSup>
                          <m:r>
                            <a:rPr lang="en-US" i="1">
                              <a:latin typeface="Cambria Math" panose="02040503050406030204" pitchFamily="18" charset="0"/>
                            </a:rPr>
                            <m:t>|</m:t>
                          </m:r>
                        </m:den>
                      </m:f>
                    </m:oMath>
                  </m:oMathPara>
                </a14:m>
                <a:endParaRPr lang="en-CN" dirty="0"/>
              </a:p>
            </p:txBody>
          </p:sp>
        </mc:Choice>
        <mc:Fallback xmlns="">
          <p:sp>
            <p:nvSpPr>
              <p:cNvPr id="3" name="TextBox 2">
                <a:extLst>
                  <a:ext uri="{FF2B5EF4-FFF2-40B4-BE49-F238E27FC236}">
                    <a16:creationId xmlns:a16="http://schemas.microsoft.com/office/drawing/2014/main" id="{5EFAF7B5-99E2-906E-119D-FCAA9835D5E4}"/>
                  </a:ext>
                </a:extLst>
              </p:cNvPr>
              <p:cNvSpPr txBox="1">
                <a:spLocks noRot="1" noChangeAspect="1" noMove="1" noResize="1" noEditPoints="1" noAdjustHandles="1" noChangeArrowheads="1" noChangeShapeType="1" noTextEdit="1"/>
              </p:cNvSpPr>
              <p:nvPr/>
            </p:nvSpPr>
            <p:spPr>
              <a:xfrm>
                <a:off x="3087707" y="2411518"/>
                <a:ext cx="6016583" cy="715837"/>
              </a:xfrm>
              <a:prstGeom prst="rect">
                <a:avLst/>
              </a:prstGeom>
              <a:blipFill>
                <a:blip r:embed="rId3"/>
                <a:stretch>
                  <a:fillRect l="-844" t="-1754" r="-844" b="-10526"/>
                </a:stretch>
              </a:blipFill>
            </p:spPr>
            <p:txBody>
              <a:bodyPr/>
              <a:lstStyle/>
              <a:p>
                <a:r>
                  <a:rPr lang="en-CN">
                    <a:noFill/>
                  </a:rPr>
                  <a:t> </a:t>
                </a:r>
              </a:p>
            </p:txBody>
          </p:sp>
        </mc:Fallback>
      </mc:AlternateContent>
      <p:pic>
        <p:nvPicPr>
          <p:cNvPr id="8" name="Picture 7">
            <a:extLst>
              <a:ext uri="{FF2B5EF4-FFF2-40B4-BE49-F238E27FC236}">
                <a16:creationId xmlns:a16="http://schemas.microsoft.com/office/drawing/2014/main" id="{6AC5117B-8C50-4CA4-D8B0-2700CB047B77}"/>
              </a:ext>
            </a:extLst>
          </p:cNvPr>
          <p:cNvPicPr>
            <a:picLocks noChangeAspect="1"/>
          </p:cNvPicPr>
          <p:nvPr/>
        </p:nvPicPr>
        <p:blipFill>
          <a:blip r:embed="rId4"/>
          <a:stretch>
            <a:fillRect/>
          </a:stretch>
        </p:blipFill>
        <p:spPr>
          <a:xfrm>
            <a:off x="2291992" y="3429000"/>
            <a:ext cx="7772400" cy="2666920"/>
          </a:xfrm>
          <a:prstGeom prst="rect">
            <a:avLst/>
          </a:prstGeom>
        </p:spPr>
      </p:pic>
      <p:sp>
        <p:nvSpPr>
          <p:cNvPr id="9" name="TextBox 8">
            <a:extLst>
              <a:ext uri="{FF2B5EF4-FFF2-40B4-BE49-F238E27FC236}">
                <a16:creationId xmlns:a16="http://schemas.microsoft.com/office/drawing/2014/main" id="{53D9A322-5E77-DC59-D436-0C610333CE63}"/>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Closure Relationships</a:t>
            </a:r>
          </a:p>
        </p:txBody>
      </p:sp>
    </p:spTree>
    <p:extLst>
      <p:ext uri="{BB962C8B-B14F-4D97-AF65-F5344CB8AC3E}">
        <p14:creationId xmlns:p14="http://schemas.microsoft.com/office/powerpoint/2010/main" val="1902560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30E96F-9AB1-B846-2B59-5644356110CD}"/>
              </a:ext>
            </a:extLst>
          </p:cNvPr>
          <p:cNvSpPr txBox="1"/>
          <p:nvPr/>
        </p:nvSpPr>
        <p:spPr>
          <a:xfrm>
            <a:off x="1191802" y="1146107"/>
            <a:ext cx="6107986" cy="369332"/>
          </a:xfrm>
          <a:prstGeom prst="rect">
            <a:avLst/>
          </a:prstGeom>
          <a:noFill/>
        </p:spPr>
        <p:txBody>
          <a:bodyPr wrap="square">
            <a:spAutoFit/>
          </a:bodyPr>
          <a:lstStyle/>
          <a:p>
            <a:r>
              <a:rPr lang="en-CN" b="1" dirty="0"/>
              <a:t>Closure Relationships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A554C43-A115-E4A3-54DF-DB7468C75D43}"/>
                  </a:ext>
                </a:extLst>
              </p:cNvPr>
              <p:cNvSpPr txBox="1"/>
              <p:nvPr/>
            </p:nvSpPr>
            <p:spPr>
              <a:xfrm>
                <a:off x="1099335" y="1777429"/>
                <a:ext cx="8907694" cy="369332"/>
              </a:xfrm>
              <a:prstGeom prst="rect">
                <a:avLst/>
              </a:prstGeom>
              <a:noFill/>
            </p:spPr>
            <p:txBody>
              <a:bodyPr wrap="square" rtlCol="0">
                <a:spAutoFit/>
              </a:bodyPr>
              <a:lstStyle/>
              <a:p>
                <a:r>
                  <a:rPr lang="en-CN" dirty="0"/>
                  <a:t>If we have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oMath>
                </a14:m>
                <a:r>
                  <a:rPr lang="en-CN" dirty="0"/>
                  <a:t> antennas, the number of indepent phase closure relationships is</a:t>
                </a:r>
              </a:p>
            </p:txBody>
          </p:sp>
        </mc:Choice>
        <mc:Fallback xmlns="">
          <p:sp>
            <p:nvSpPr>
              <p:cNvPr id="4" name="TextBox 3">
                <a:extLst>
                  <a:ext uri="{FF2B5EF4-FFF2-40B4-BE49-F238E27FC236}">
                    <a16:creationId xmlns:a16="http://schemas.microsoft.com/office/drawing/2014/main" id="{8A554C43-A115-E4A3-54DF-DB7468C75D43}"/>
                  </a:ext>
                </a:extLst>
              </p:cNvPr>
              <p:cNvSpPr txBox="1">
                <a:spLocks noRot="1" noChangeAspect="1" noMove="1" noResize="1" noEditPoints="1" noAdjustHandles="1" noChangeArrowheads="1" noChangeShapeType="1" noTextEdit="1"/>
              </p:cNvSpPr>
              <p:nvPr/>
            </p:nvSpPr>
            <p:spPr>
              <a:xfrm>
                <a:off x="1099335" y="1777429"/>
                <a:ext cx="8907694" cy="369332"/>
              </a:xfrm>
              <a:prstGeom prst="rect">
                <a:avLst/>
              </a:prstGeom>
              <a:blipFill>
                <a:blip r:embed="rId2"/>
                <a:stretch>
                  <a:fillRect l="-569" t="-10345" b="-27586"/>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54C6147-64BD-883B-B5FC-39E4DE2B5174}"/>
                  </a:ext>
                </a:extLst>
              </p:cNvPr>
              <p:cNvSpPr txBox="1"/>
              <p:nvPr/>
            </p:nvSpPr>
            <p:spPr>
              <a:xfrm>
                <a:off x="5087711" y="2301142"/>
                <a:ext cx="1926874"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CN"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−2)</m:t>
                      </m:r>
                    </m:oMath>
                  </m:oMathPara>
                </a14:m>
                <a:endParaRPr lang="en-CN" dirty="0"/>
              </a:p>
            </p:txBody>
          </p:sp>
        </mc:Choice>
        <mc:Fallback xmlns="">
          <p:sp>
            <p:nvSpPr>
              <p:cNvPr id="5" name="TextBox 4">
                <a:extLst>
                  <a:ext uri="{FF2B5EF4-FFF2-40B4-BE49-F238E27FC236}">
                    <a16:creationId xmlns:a16="http://schemas.microsoft.com/office/drawing/2014/main" id="{254C6147-64BD-883B-B5FC-39E4DE2B5174}"/>
                  </a:ext>
                </a:extLst>
              </p:cNvPr>
              <p:cNvSpPr txBox="1">
                <a:spLocks noRot="1" noChangeAspect="1" noMove="1" noResize="1" noEditPoints="1" noAdjustHandles="1" noChangeArrowheads="1" noChangeShapeType="1" noTextEdit="1"/>
              </p:cNvSpPr>
              <p:nvPr/>
            </p:nvSpPr>
            <p:spPr>
              <a:xfrm>
                <a:off x="5087711" y="2301142"/>
                <a:ext cx="1926874" cy="518604"/>
              </a:xfrm>
              <a:prstGeom prst="rect">
                <a:avLst/>
              </a:prstGeom>
              <a:blipFill>
                <a:blip r:embed="rId3"/>
                <a:stretch>
                  <a:fillRect l="-2614" t="-2326" r="-3268" b="-11628"/>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4C9D3FB-7B68-87AD-1C6D-6AB469FC2722}"/>
                  </a:ext>
                </a:extLst>
              </p:cNvPr>
              <p:cNvSpPr txBox="1"/>
              <p:nvPr/>
            </p:nvSpPr>
            <p:spPr>
              <a:xfrm>
                <a:off x="1099335" y="3051425"/>
                <a:ext cx="10325528" cy="369332"/>
              </a:xfrm>
              <a:prstGeom prst="rect">
                <a:avLst/>
              </a:prstGeom>
              <a:noFill/>
            </p:spPr>
            <p:txBody>
              <a:bodyPr wrap="square" rtlCol="0">
                <a:spAutoFit/>
              </a:bodyPr>
              <a:lstStyle/>
              <a:p>
                <a:r>
                  <a:rPr lang="en-CN" dirty="0"/>
                  <a:t>The number of independent amplitude closure relationships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oMath>
                </a14:m>
                <a:r>
                  <a:rPr lang="en-CN" dirty="0"/>
                  <a:t> antennas is</a:t>
                </a:r>
              </a:p>
            </p:txBody>
          </p:sp>
        </mc:Choice>
        <mc:Fallback xmlns="">
          <p:sp>
            <p:nvSpPr>
              <p:cNvPr id="6" name="TextBox 5">
                <a:extLst>
                  <a:ext uri="{FF2B5EF4-FFF2-40B4-BE49-F238E27FC236}">
                    <a16:creationId xmlns:a16="http://schemas.microsoft.com/office/drawing/2014/main" id="{C4C9D3FB-7B68-87AD-1C6D-6AB469FC2722}"/>
                  </a:ext>
                </a:extLst>
              </p:cNvPr>
              <p:cNvSpPr txBox="1">
                <a:spLocks noRot="1" noChangeAspect="1" noMove="1" noResize="1" noEditPoints="1" noAdjustHandles="1" noChangeArrowheads="1" noChangeShapeType="1" noTextEdit="1"/>
              </p:cNvSpPr>
              <p:nvPr/>
            </p:nvSpPr>
            <p:spPr>
              <a:xfrm>
                <a:off x="1099335" y="3051425"/>
                <a:ext cx="10325528" cy="369332"/>
              </a:xfrm>
              <a:prstGeom prst="rect">
                <a:avLst/>
              </a:prstGeom>
              <a:blipFill>
                <a:blip r:embed="rId4"/>
                <a:stretch>
                  <a:fillRect l="-491" t="-6667" b="-2333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AE8D844-7825-8430-CE5A-75232B193839}"/>
                  </a:ext>
                </a:extLst>
              </p:cNvPr>
              <p:cNvSpPr txBox="1"/>
              <p:nvPr/>
            </p:nvSpPr>
            <p:spPr>
              <a:xfrm>
                <a:off x="5087711" y="3667820"/>
                <a:ext cx="1330557"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CN"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−3)</m:t>
                      </m:r>
                    </m:oMath>
                  </m:oMathPara>
                </a14:m>
                <a:endParaRPr lang="en-CN" dirty="0"/>
              </a:p>
            </p:txBody>
          </p:sp>
        </mc:Choice>
        <mc:Fallback xmlns="">
          <p:sp>
            <p:nvSpPr>
              <p:cNvPr id="7" name="TextBox 6">
                <a:extLst>
                  <a:ext uri="{FF2B5EF4-FFF2-40B4-BE49-F238E27FC236}">
                    <a16:creationId xmlns:a16="http://schemas.microsoft.com/office/drawing/2014/main" id="{1AE8D844-7825-8430-CE5A-75232B193839}"/>
                  </a:ext>
                </a:extLst>
              </p:cNvPr>
              <p:cNvSpPr txBox="1">
                <a:spLocks noRot="1" noChangeAspect="1" noMove="1" noResize="1" noEditPoints="1" noAdjustHandles="1" noChangeArrowheads="1" noChangeShapeType="1" noTextEdit="1"/>
              </p:cNvSpPr>
              <p:nvPr/>
            </p:nvSpPr>
            <p:spPr>
              <a:xfrm>
                <a:off x="5087711" y="3667820"/>
                <a:ext cx="1330557" cy="518604"/>
              </a:xfrm>
              <a:prstGeom prst="rect">
                <a:avLst/>
              </a:prstGeom>
              <a:blipFill>
                <a:blip r:embed="rId5"/>
                <a:stretch>
                  <a:fillRect l="-3774" t="-4762" r="-5660" b="-14286"/>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CF3940D-113D-759B-DC3D-831A479EC086}"/>
                  </a:ext>
                </a:extLst>
              </p:cNvPr>
              <p:cNvSpPr txBox="1"/>
              <p:nvPr/>
            </p:nvSpPr>
            <p:spPr>
              <a:xfrm>
                <a:off x="1099336" y="4458984"/>
                <a:ext cx="7602876" cy="369332"/>
              </a:xfrm>
              <a:prstGeom prst="rect">
                <a:avLst/>
              </a:prstGeom>
              <a:noFill/>
            </p:spPr>
            <p:txBody>
              <a:bodyPr wrap="square" rtlCol="0">
                <a:spAutoFit/>
              </a:bodyPr>
              <a:lstStyle/>
              <a:p>
                <a:r>
                  <a:rPr lang="en-CN" dirty="0"/>
                  <a:t>The number of baselines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oMath>
                </a14:m>
                <a:r>
                  <a:rPr lang="en-CN" dirty="0"/>
                  <a:t> antennas without auto-correlations is</a:t>
                </a:r>
              </a:p>
            </p:txBody>
          </p:sp>
        </mc:Choice>
        <mc:Fallback xmlns="">
          <p:sp>
            <p:nvSpPr>
              <p:cNvPr id="8" name="TextBox 7">
                <a:extLst>
                  <a:ext uri="{FF2B5EF4-FFF2-40B4-BE49-F238E27FC236}">
                    <a16:creationId xmlns:a16="http://schemas.microsoft.com/office/drawing/2014/main" id="{5CF3940D-113D-759B-DC3D-831A479EC086}"/>
                  </a:ext>
                </a:extLst>
              </p:cNvPr>
              <p:cNvSpPr txBox="1">
                <a:spLocks noRot="1" noChangeAspect="1" noMove="1" noResize="1" noEditPoints="1" noAdjustHandles="1" noChangeArrowheads="1" noChangeShapeType="1" noTextEdit="1"/>
              </p:cNvSpPr>
              <p:nvPr/>
            </p:nvSpPr>
            <p:spPr>
              <a:xfrm>
                <a:off x="1099336" y="4458984"/>
                <a:ext cx="7602876" cy="369332"/>
              </a:xfrm>
              <a:prstGeom prst="rect">
                <a:avLst/>
              </a:prstGeom>
              <a:blipFill>
                <a:blip r:embed="rId6"/>
                <a:stretch>
                  <a:fillRect l="-667" t="-6452" b="-22581"/>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671B4D5-9C5B-32E0-F598-D563AD818DAC}"/>
                  </a:ext>
                </a:extLst>
              </p:cNvPr>
              <p:cNvSpPr txBox="1"/>
              <p:nvPr/>
            </p:nvSpPr>
            <p:spPr>
              <a:xfrm>
                <a:off x="5087710" y="5100876"/>
                <a:ext cx="1330557"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CN"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𝑎</m:t>
                          </m:r>
                        </m:sub>
                      </m:sSub>
                      <m:r>
                        <a:rPr lang="en-US" b="0" i="1" smtClean="0">
                          <a:latin typeface="Cambria Math" panose="02040503050406030204" pitchFamily="18" charset="0"/>
                        </a:rPr>
                        <m:t>−1)</m:t>
                      </m:r>
                    </m:oMath>
                  </m:oMathPara>
                </a14:m>
                <a:endParaRPr lang="en-CN" dirty="0"/>
              </a:p>
            </p:txBody>
          </p:sp>
        </mc:Choice>
        <mc:Fallback xmlns="">
          <p:sp>
            <p:nvSpPr>
              <p:cNvPr id="9" name="TextBox 8">
                <a:extLst>
                  <a:ext uri="{FF2B5EF4-FFF2-40B4-BE49-F238E27FC236}">
                    <a16:creationId xmlns:a16="http://schemas.microsoft.com/office/drawing/2014/main" id="{D671B4D5-9C5B-32E0-F598-D563AD818DAC}"/>
                  </a:ext>
                </a:extLst>
              </p:cNvPr>
              <p:cNvSpPr txBox="1">
                <a:spLocks noRot="1" noChangeAspect="1" noMove="1" noResize="1" noEditPoints="1" noAdjustHandles="1" noChangeArrowheads="1" noChangeShapeType="1" noTextEdit="1"/>
              </p:cNvSpPr>
              <p:nvPr/>
            </p:nvSpPr>
            <p:spPr>
              <a:xfrm>
                <a:off x="5087710" y="5100876"/>
                <a:ext cx="1330557" cy="518604"/>
              </a:xfrm>
              <a:prstGeom prst="rect">
                <a:avLst/>
              </a:prstGeom>
              <a:blipFill>
                <a:blip r:embed="rId7"/>
                <a:stretch>
                  <a:fillRect l="-3774" t="-4762" r="-5660" b="-11905"/>
                </a:stretch>
              </a:blipFill>
            </p:spPr>
            <p:txBody>
              <a:bodyPr/>
              <a:lstStyle/>
              <a:p>
                <a:r>
                  <a:rPr lang="en-CN">
                    <a:noFill/>
                  </a:rPr>
                  <a:t> </a:t>
                </a:r>
              </a:p>
            </p:txBody>
          </p:sp>
        </mc:Fallback>
      </mc:AlternateContent>
      <p:sp>
        <p:nvSpPr>
          <p:cNvPr id="10" name="TextBox 9">
            <a:extLst>
              <a:ext uri="{FF2B5EF4-FFF2-40B4-BE49-F238E27FC236}">
                <a16:creationId xmlns:a16="http://schemas.microsoft.com/office/drawing/2014/main" id="{5284A219-8ECC-1503-E37D-8C21589EC1B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Closure Relationships</a:t>
            </a:r>
          </a:p>
        </p:txBody>
      </p:sp>
    </p:spTree>
    <p:extLst>
      <p:ext uri="{BB962C8B-B14F-4D97-AF65-F5344CB8AC3E}">
        <p14:creationId xmlns:p14="http://schemas.microsoft.com/office/powerpoint/2010/main" val="911393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Refer to caption">
            <a:extLst>
              <a:ext uri="{FF2B5EF4-FFF2-40B4-BE49-F238E27FC236}">
                <a16:creationId xmlns:a16="http://schemas.microsoft.com/office/drawing/2014/main" id="{6CC2947C-2FAA-8EB1-ADB1-570E664B53A3}"/>
              </a:ext>
            </a:extLst>
          </p:cNvPr>
          <p:cNvSpPr>
            <a:spLocks noChangeAspect="1" noChangeArrowheads="1"/>
          </p:cNvSpPr>
          <p:nvPr/>
        </p:nvSpPr>
        <p:spPr bwMode="auto">
          <a:xfrm>
            <a:off x="3449638" y="0"/>
            <a:ext cx="5291137"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N"/>
          </a:p>
        </p:txBody>
      </p:sp>
      <p:pic>
        <p:nvPicPr>
          <p:cNvPr id="2" name="Picture 1">
            <a:extLst>
              <a:ext uri="{FF2B5EF4-FFF2-40B4-BE49-F238E27FC236}">
                <a16:creationId xmlns:a16="http://schemas.microsoft.com/office/drawing/2014/main" id="{11FF0AE8-0939-AFDA-48D2-6226BAD6DE32}"/>
              </a:ext>
            </a:extLst>
          </p:cNvPr>
          <p:cNvPicPr>
            <a:picLocks noChangeAspect="1"/>
          </p:cNvPicPr>
          <p:nvPr/>
        </p:nvPicPr>
        <p:blipFill>
          <a:blip r:embed="rId2"/>
          <a:stretch>
            <a:fillRect/>
          </a:stretch>
        </p:blipFill>
        <p:spPr>
          <a:xfrm>
            <a:off x="4647260" y="1100801"/>
            <a:ext cx="7106373" cy="5053420"/>
          </a:xfrm>
          <a:prstGeom prst="rect">
            <a:avLst/>
          </a:prstGeom>
        </p:spPr>
      </p:pic>
      <p:sp>
        <p:nvSpPr>
          <p:cNvPr id="4" name="TextBox 3">
            <a:extLst>
              <a:ext uri="{FF2B5EF4-FFF2-40B4-BE49-F238E27FC236}">
                <a16:creationId xmlns:a16="http://schemas.microsoft.com/office/drawing/2014/main" id="{7B4C9E3E-1B43-791D-6C21-F90B16D3823D}"/>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Synthesis Imaging</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5856291-C835-1AD5-9779-B0B9D50F2D13}"/>
                  </a:ext>
                </a:extLst>
              </p:cNvPr>
              <p:cNvSpPr txBox="1"/>
              <p:nvPr/>
            </p:nvSpPr>
            <p:spPr>
              <a:xfrm>
                <a:off x="0" y="2024426"/>
                <a:ext cx="4779962" cy="6458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𝑉</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𝑢</m:t>
                          </m:r>
                          <m:r>
                            <a:rPr lang="en-US" sz="1600" b="0" i="1" smtClean="0">
                              <a:latin typeface="Cambria Math" panose="02040503050406030204" pitchFamily="18" charset="0"/>
                            </a:rPr>
                            <m:t>, </m:t>
                          </m:r>
                          <m:r>
                            <a:rPr lang="en-US" sz="1600" b="0" i="1" smtClean="0">
                              <a:latin typeface="Cambria Math" panose="02040503050406030204" pitchFamily="18" charset="0"/>
                            </a:rPr>
                            <m:t>𝑣</m:t>
                          </m:r>
                        </m:e>
                      </m:d>
                      <m:r>
                        <a:rPr lang="en-US" sz="1600" b="0" i="1" smtClean="0">
                          <a:latin typeface="Cambria Math" panose="02040503050406030204" pitchFamily="18" charset="0"/>
                        </a:rPr>
                        <m:t>=</m:t>
                      </m:r>
                      <m:nary>
                        <m:naryPr>
                          <m:chr m:val="∬"/>
                          <m:limLoc m:val="undOvr"/>
                          <m:subHide m:val="on"/>
                          <m:supHide m:val="on"/>
                          <m:ctrlPr>
                            <a:rPr lang="en-US" sz="1600" b="0" i="1" smtClean="0">
                              <a:latin typeface="Cambria Math" panose="02040503050406030204" pitchFamily="18" charset="0"/>
                            </a:rPr>
                          </m:ctrlPr>
                        </m:naryPr>
                        <m:sub/>
                        <m:sup/>
                        <m:e>
                          <m:f>
                            <m:fPr>
                              <m:ctrlPr>
                                <a:rPr lang="en-US" sz="1600" b="0" i="1" smtClean="0">
                                  <a:latin typeface="Cambria Math" panose="02040503050406030204" pitchFamily="18" charset="0"/>
                                </a:rPr>
                              </m:ctrlPr>
                            </m:fPr>
                            <m:num>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𝑁</m:t>
                                  </m:r>
                                </m:sub>
                              </m:sSub>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𝑙</m:t>
                                  </m:r>
                                  <m:r>
                                    <a:rPr lang="en-US" sz="1600" b="0" i="1" smtClean="0">
                                      <a:latin typeface="Cambria Math" panose="02040503050406030204" pitchFamily="18" charset="0"/>
                                    </a:rPr>
                                    <m:t>, </m:t>
                                  </m:r>
                                  <m:r>
                                    <a:rPr lang="en-US" sz="1600" b="0" i="1" smtClean="0">
                                      <a:latin typeface="Cambria Math" panose="02040503050406030204" pitchFamily="18" charset="0"/>
                                    </a:rPr>
                                    <m:t>𝑚</m:t>
                                  </m:r>
                                </m:e>
                              </m:d>
                              <m:r>
                                <a:rPr lang="en-US" sz="1600" b="0" i="1" smtClean="0">
                                  <a:latin typeface="Cambria Math" panose="02040503050406030204" pitchFamily="18" charset="0"/>
                                </a:rPr>
                                <m:t>𝐼</m:t>
                              </m:r>
                              <m:r>
                                <a:rPr lang="en-US" sz="1600" b="0" i="1" smtClean="0">
                                  <a:latin typeface="Cambria Math" panose="02040503050406030204" pitchFamily="18" charset="0"/>
                                </a:rPr>
                                <m:t>(</m:t>
                              </m:r>
                              <m:r>
                                <a:rPr lang="en-US" sz="1600" b="0" i="1" smtClean="0">
                                  <a:latin typeface="Cambria Math" panose="02040503050406030204" pitchFamily="18" charset="0"/>
                                </a:rPr>
                                <m:t>𝑙</m:t>
                              </m:r>
                              <m:r>
                                <a:rPr lang="en-US" sz="1600" b="0" i="1" smtClean="0">
                                  <a:latin typeface="Cambria Math" panose="02040503050406030204" pitchFamily="18" charset="0"/>
                                </a:rPr>
                                <m:t>, </m:t>
                              </m:r>
                              <m:r>
                                <a:rPr lang="en-US" sz="1600" b="0" i="1" smtClean="0">
                                  <a:latin typeface="Cambria Math" panose="02040503050406030204" pitchFamily="18" charset="0"/>
                                </a:rPr>
                                <m:t>𝑚</m:t>
                              </m:r>
                              <m:r>
                                <a:rPr lang="en-US" sz="1600" b="0" i="1" smtClean="0">
                                  <a:latin typeface="Cambria Math" panose="02040503050406030204" pitchFamily="18" charset="0"/>
                                </a:rPr>
                                <m:t>)</m:t>
                              </m:r>
                            </m:num>
                            <m:den>
                              <m:rad>
                                <m:radPr>
                                  <m:degHide m:val="on"/>
                                  <m:ctrlPr>
                                    <a:rPr lang="en-US" sz="1600" b="0" i="1" smtClean="0">
                                      <a:latin typeface="Cambria Math" panose="02040503050406030204" pitchFamily="18" charset="0"/>
                                    </a:rPr>
                                  </m:ctrlPr>
                                </m:radPr>
                                <m:deg/>
                                <m:e>
                                  <m:r>
                                    <a:rPr lang="en-US" sz="1600" b="0" i="1" smtClean="0">
                                      <a:latin typeface="Cambria Math" panose="02040503050406030204" pitchFamily="18" charset="0"/>
                                    </a:rPr>
                                    <m:t>1−</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𝑙</m:t>
                                      </m:r>
                                    </m:e>
                                    <m:sup>
                                      <m:r>
                                        <a:rPr lang="en-US" sz="1600" b="0" i="1" smtClean="0">
                                          <a:latin typeface="Cambria Math" panose="02040503050406030204" pitchFamily="18" charset="0"/>
                                        </a:rPr>
                                        <m:t>2</m:t>
                                      </m:r>
                                    </m:sup>
                                  </m:sSup>
                                  <m:r>
                                    <a:rPr lang="en-US" sz="1600" b="0" i="1" smtClean="0">
                                      <a:latin typeface="Cambria Math" panose="02040503050406030204" pitchFamily="18" charset="0"/>
                                    </a:rPr>
                                    <m:t>−</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𝑚</m:t>
                                      </m:r>
                                    </m:e>
                                    <m:sup>
                                      <m:r>
                                        <a:rPr lang="en-US" sz="1600" b="0" i="1" smtClean="0">
                                          <a:latin typeface="Cambria Math" panose="02040503050406030204" pitchFamily="18" charset="0"/>
                                        </a:rPr>
                                        <m:t>2</m:t>
                                      </m:r>
                                    </m:sup>
                                  </m:sSup>
                                </m:e>
                              </m:rad>
                            </m:den>
                          </m:f>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𝑒</m:t>
                              </m:r>
                            </m:e>
                            <m:sup>
                              <m:r>
                                <a:rPr lang="en-US" sz="1600" b="0" i="1" smtClean="0">
                                  <a:latin typeface="Cambria Math" panose="02040503050406030204" pitchFamily="18" charset="0"/>
                                </a:rPr>
                                <m:t>−2</m:t>
                              </m:r>
                              <m:r>
                                <a:rPr lang="en-US" sz="1600" b="0" i="1" smtClean="0">
                                  <a:latin typeface="Cambria Math" panose="02040503050406030204" pitchFamily="18" charset="0"/>
                                </a:rPr>
                                <m:t>𝜋</m:t>
                              </m:r>
                              <m:r>
                                <a:rPr lang="en-US" sz="1600" b="0" i="1" smtClean="0">
                                  <a:latin typeface="Cambria Math" panose="02040503050406030204" pitchFamily="18" charset="0"/>
                                </a:rPr>
                                <m:t>𝑖</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𝑢𝑙</m:t>
                                  </m:r>
                                  <m:r>
                                    <a:rPr lang="en-US" sz="1600" b="0" i="1" smtClean="0">
                                      <a:latin typeface="Cambria Math" panose="02040503050406030204" pitchFamily="18" charset="0"/>
                                    </a:rPr>
                                    <m:t>+</m:t>
                                  </m:r>
                                  <m:r>
                                    <a:rPr lang="en-US" sz="1600" b="0" i="1" smtClean="0">
                                      <a:latin typeface="Cambria Math" panose="02040503050406030204" pitchFamily="18" charset="0"/>
                                    </a:rPr>
                                    <m:t>𝑣𝑚</m:t>
                                  </m:r>
                                </m:e>
                              </m:d>
                            </m:sup>
                          </m:sSup>
                          <m:r>
                            <a:rPr lang="en-US" sz="1600" b="0" i="1" smtClean="0">
                              <a:latin typeface="Cambria Math" panose="02040503050406030204" pitchFamily="18" charset="0"/>
                            </a:rPr>
                            <m:t> </m:t>
                          </m:r>
                          <m:r>
                            <a:rPr lang="en-US" sz="1600" b="0" i="1" smtClean="0">
                              <a:latin typeface="Cambria Math" panose="02040503050406030204" pitchFamily="18" charset="0"/>
                            </a:rPr>
                            <m:t>𝑑𝑙</m:t>
                          </m:r>
                          <m:r>
                            <a:rPr lang="en-US" sz="1600" b="0" i="1" smtClean="0">
                              <a:latin typeface="Cambria Math" panose="02040503050406030204" pitchFamily="18" charset="0"/>
                            </a:rPr>
                            <m:t> </m:t>
                          </m:r>
                          <m:r>
                            <a:rPr lang="en-US" sz="1600" b="0" i="1" smtClean="0">
                              <a:latin typeface="Cambria Math" panose="02040503050406030204" pitchFamily="18" charset="0"/>
                            </a:rPr>
                            <m:t>𝑑𝑚</m:t>
                          </m:r>
                        </m:e>
                      </m:nary>
                    </m:oMath>
                  </m:oMathPara>
                </a14:m>
                <a:endParaRPr lang="en-CN" sz="1600" dirty="0"/>
              </a:p>
            </p:txBody>
          </p:sp>
        </mc:Choice>
        <mc:Fallback xmlns="">
          <p:sp>
            <p:nvSpPr>
              <p:cNvPr id="3" name="TextBox 2">
                <a:extLst>
                  <a:ext uri="{FF2B5EF4-FFF2-40B4-BE49-F238E27FC236}">
                    <a16:creationId xmlns:a16="http://schemas.microsoft.com/office/drawing/2014/main" id="{A5856291-C835-1AD5-9779-B0B9D50F2D13}"/>
                  </a:ext>
                </a:extLst>
              </p:cNvPr>
              <p:cNvSpPr txBox="1">
                <a:spLocks noRot="1" noChangeAspect="1" noMove="1" noResize="1" noEditPoints="1" noAdjustHandles="1" noChangeArrowheads="1" noChangeShapeType="1" noTextEdit="1"/>
              </p:cNvSpPr>
              <p:nvPr/>
            </p:nvSpPr>
            <p:spPr>
              <a:xfrm>
                <a:off x="0" y="2024426"/>
                <a:ext cx="4779962" cy="645818"/>
              </a:xfrm>
              <a:prstGeom prst="rect">
                <a:avLst/>
              </a:prstGeom>
              <a:blipFill>
                <a:blip r:embed="rId3"/>
                <a:stretch>
                  <a:fillRect t="-151923" b="-20769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5B9E4F-F1D4-BC1F-AEDD-85ADF4168975}"/>
                  </a:ext>
                </a:extLst>
              </p:cNvPr>
              <p:cNvSpPr txBox="1"/>
              <p:nvPr/>
            </p:nvSpPr>
            <p:spPr>
              <a:xfrm>
                <a:off x="0" y="3371356"/>
                <a:ext cx="4664226" cy="6458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600" i="1" smtClean="0">
                              <a:latin typeface="Cambria Math" panose="02040503050406030204" pitchFamily="18" charset="0"/>
                            </a:rPr>
                          </m:ctrlPr>
                        </m:fPr>
                        <m:num>
                          <m:sSub>
                            <m:sSubPr>
                              <m:ctrlPr>
                                <a:rPr lang="en-US" sz="1600" i="1">
                                  <a:latin typeface="Cambria Math" panose="02040503050406030204" pitchFamily="18" charset="0"/>
                                </a:rPr>
                              </m:ctrlPr>
                            </m:sSubPr>
                            <m:e>
                              <m:r>
                                <a:rPr lang="en-US" sz="1600" i="1">
                                  <a:latin typeface="Cambria Math" panose="02040503050406030204" pitchFamily="18" charset="0"/>
                                </a:rPr>
                                <m:t>𝐴</m:t>
                              </m:r>
                            </m:e>
                            <m:sub>
                              <m:r>
                                <a:rPr lang="en-US" sz="1600" i="1">
                                  <a:latin typeface="Cambria Math" panose="02040503050406030204" pitchFamily="18" charset="0"/>
                                </a:rPr>
                                <m:t>𝑁</m:t>
                              </m:r>
                            </m:sub>
                          </m:sSub>
                          <m:d>
                            <m:dPr>
                              <m:ctrlPr>
                                <a:rPr lang="en-US" sz="1600" i="1">
                                  <a:latin typeface="Cambria Math" panose="02040503050406030204" pitchFamily="18" charset="0"/>
                                </a:rPr>
                              </m:ctrlPr>
                            </m:dPr>
                            <m:e>
                              <m:r>
                                <a:rPr lang="en-US" sz="1600" i="1">
                                  <a:latin typeface="Cambria Math" panose="02040503050406030204" pitchFamily="18" charset="0"/>
                                </a:rPr>
                                <m:t>𝑙</m:t>
                              </m:r>
                              <m:r>
                                <a:rPr lang="en-US" sz="1600" i="1">
                                  <a:latin typeface="Cambria Math" panose="02040503050406030204" pitchFamily="18" charset="0"/>
                                </a:rPr>
                                <m:t>, </m:t>
                              </m:r>
                              <m:r>
                                <a:rPr lang="en-US" sz="1600" i="1">
                                  <a:latin typeface="Cambria Math" panose="02040503050406030204" pitchFamily="18" charset="0"/>
                                </a:rPr>
                                <m:t>𝑚</m:t>
                              </m:r>
                            </m:e>
                          </m:d>
                          <m:r>
                            <a:rPr lang="en-US" sz="1600" i="1">
                              <a:latin typeface="Cambria Math" panose="02040503050406030204" pitchFamily="18" charset="0"/>
                            </a:rPr>
                            <m:t>𝐼</m:t>
                          </m:r>
                          <m:r>
                            <a:rPr lang="en-US" sz="1600" i="1">
                              <a:latin typeface="Cambria Math" panose="02040503050406030204" pitchFamily="18" charset="0"/>
                            </a:rPr>
                            <m:t>(</m:t>
                          </m:r>
                          <m:r>
                            <a:rPr lang="en-US" sz="1600" i="1">
                              <a:latin typeface="Cambria Math" panose="02040503050406030204" pitchFamily="18" charset="0"/>
                            </a:rPr>
                            <m:t>𝑙</m:t>
                          </m:r>
                          <m:r>
                            <a:rPr lang="en-US" sz="1600" i="1">
                              <a:latin typeface="Cambria Math" panose="02040503050406030204" pitchFamily="18" charset="0"/>
                            </a:rPr>
                            <m:t>, </m:t>
                          </m:r>
                          <m:r>
                            <a:rPr lang="en-US" sz="1600" i="1">
                              <a:latin typeface="Cambria Math" panose="02040503050406030204" pitchFamily="18" charset="0"/>
                            </a:rPr>
                            <m:t>𝑚</m:t>
                          </m:r>
                          <m:r>
                            <a:rPr lang="en-US" sz="1600" i="1">
                              <a:latin typeface="Cambria Math" panose="02040503050406030204" pitchFamily="18" charset="0"/>
                            </a:rPr>
                            <m:t>)</m:t>
                          </m:r>
                        </m:num>
                        <m:den>
                          <m:rad>
                            <m:radPr>
                              <m:degHide m:val="on"/>
                              <m:ctrlPr>
                                <a:rPr lang="en-US" sz="1600" i="1">
                                  <a:latin typeface="Cambria Math" panose="02040503050406030204" pitchFamily="18" charset="0"/>
                                </a:rPr>
                              </m:ctrlPr>
                            </m:radPr>
                            <m:deg/>
                            <m:e>
                              <m:r>
                                <a:rPr lang="en-US" sz="1600" i="1">
                                  <a:latin typeface="Cambria Math" panose="02040503050406030204" pitchFamily="18" charset="0"/>
                                </a:rPr>
                                <m:t>1−</m:t>
                              </m:r>
                              <m:sSup>
                                <m:sSupPr>
                                  <m:ctrlPr>
                                    <a:rPr lang="en-US" sz="1600" i="1">
                                      <a:latin typeface="Cambria Math" panose="02040503050406030204" pitchFamily="18" charset="0"/>
                                    </a:rPr>
                                  </m:ctrlPr>
                                </m:sSupPr>
                                <m:e>
                                  <m:r>
                                    <a:rPr lang="en-US" sz="1600" i="1">
                                      <a:latin typeface="Cambria Math" panose="02040503050406030204" pitchFamily="18" charset="0"/>
                                    </a:rPr>
                                    <m:t>𝑙</m:t>
                                  </m:r>
                                </m:e>
                                <m:sup>
                                  <m:r>
                                    <a:rPr lang="en-US" sz="1600" i="1">
                                      <a:latin typeface="Cambria Math" panose="02040503050406030204" pitchFamily="18" charset="0"/>
                                    </a:rPr>
                                    <m:t>2</m:t>
                                  </m:r>
                                </m:sup>
                              </m:sSup>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i="1">
                                      <a:latin typeface="Cambria Math" panose="02040503050406030204" pitchFamily="18" charset="0"/>
                                    </a:rPr>
                                    <m:t>𝑚</m:t>
                                  </m:r>
                                </m:e>
                                <m:sup>
                                  <m:r>
                                    <a:rPr lang="en-US" sz="1600" i="1">
                                      <a:latin typeface="Cambria Math" panose="02040503050406030204" pitchFamily="18" charset="0"/>
                                    </a:rPr>
                                    <m:t>2</m:t>
                                  </m:r>
                                </m:sup>
                              </m:sSup>
                            </m:e>
                          </m:rad>
                        </m:den>
                      </m:f>
                      <m:r>
                        <a:rPr lang="en-US" sz="1600" b="0" i="1" smtClean="0">
                          <a:latin typeface="Cambria Math" panose="02040503050406030204" pitchFamily="18" charset="0"/>
                        </a:rPr>
                        <m:t>=</m:t>
                      </m:r>
                      <m:nary>
                        <m:naryPr>
                          <m:chr m:val="∬"/>
                          <m:limLoc m:val="undOvr"/>
                          <m:subHide m:val="on"/>
                          <m:supHide m:val="on"/>
                          <m:ctrlPr>
                            <a:rPr lang="en-US" sz="1600" b="0" i="1" smtClean="0">
                              <a:latin typeface="Cambria Math" panose="02040503050406030204" pitchFamily="18" charset="0"/>
                            </a:rPr>
                          </m:ctrlPr>
                        </m:naryPr>
                        <m:sub/>
                        <m:sup/>
                        <m:e>
                          <m:r>
                            <a:rPr lang="en-US" sz="1600" i="1">
                              <a:latin typeface="Cambria Math" panose="02040503050406030204" pitchFamily="18" charset="0"/>
                            </a:rPr>
                            <m:t>𝑉</m:t>
                          </m:r>
                          <m:d>
                            <m:dPr>
                              <m:ctrlPr>
                                <a:rPr lang="en-US" sz="1600" i="1">
                                  <a:latin typeface="Cambria Math" panose="02040503050406030204" pitchFamily="18" charset="0"/>
                                </a:rPr>
                              </m:ctrlPr>
                            </m:dPr>
                            <m:e>
                              <m:r>
                                <a:rPr lang="en-US" sz="1600" i="1">
                                  <a:latin typeface="Cambria Math" panose="02040503050406030204" pitchFamily="18" charset="0"/>
                                </a:rPr>
                                <m:t>𝑢</m:t>
                              </m:r>
                              <m:r>
                                <a:rPr lang="en-US" sz="1600" i="1">
                                  <a:latin typeface="Cambria Math" panose="02040503050406030204" pitchFamily="18" charset="0"/>
                                </a:rPr>
                                <m:t>, </m:t>
                              </m:r>
                              <m:r>
                                <a:rPr lang="en-US" sz="1600" i="1">
                                  <a:latin typeface="Cambria Math" panose="02040503050406030204" pitchFamily="18" charset="0"/>
                                </a:rPr>
                                <m:t>𝑣</m:t>
                              </m:r>
                            </m:e>
                          </m:d>
                          <m:r>
                            <a:rPr lang="en-US" sz="1600" b="0" i="1" smtClean="0">
                              <a:latin typeface="Cambria Math" panose="02040503050406030204" pitchFamily="18" charset="0"/>
                            </a:rPr>
                            <m:t> </m:t>
                          </m:r>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𝑒</m:t>
                              </m:r>
                            </m:e>
                            <m:sup>
                              <m:r>
                                <a:rPr lang="en-US" sz="1600" b="0" i="1" smtClean="0">
                                  <a:latin typeface="Cambria Math" panose="02040503050406030204" pitchFamily="18" charset="0"/>
                                </a:rPr>
                                <m:t>2</m:t>
                              </m:r>
                              <m:r>
                                <a:rPr lang="en-US" sz="1600" b="0" i="1" smtClean="0">
                                  <a:latin typeface="Cambria Math" panose="02040503050406030204" pitchFamily="18" charset="0"/>
                                </a:rPr>
                                <m:t>𝜋</m:t>
                              </m:r>
                              <m:r>
                                <a:rPr lang="en-US" sz="1600" b="0" i="1" smtClean="0">
                                  <a:latin typeface="Cambria Math" panose="02040503050406030204" pitchFamily="18" charset="0"/>
                                </a:rPr>
                                <m:t>𝑖</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𝑢𝑙</m:t>
                                  </m:r>
                                  <m:r>
                                    <a:rPr lang="en-US" sz="1600" b="0" i="1" smtClean="0">
                                      <a:latin typeface="Cambria Math" panose="02040503050406030204" pitchFamily="18" charset="0"/>
                                    </a:rPr>
                                    <m:t>+</m:t>
                                  </m:r>
                                  <m:r>
                                    <a:rPr lang="en-US" sz="1600" b="0" i="1" smtClean="0">
                                      <a:latin typeface="Cambria Math" panose="02040503050406030204" pitchFamily="18" charset="0"/>
                                    </a:rPr>
                                    <m:t>𝑣𝑚</m:t>
                                  </m:r>
                                </m:e>
                              </m:d>
                            </m:sup>
                          </m:sSup>
                          <m:r>
                            <a:rPr lang="en-US" sz="1600" b="0" i="1" smtClean="0">
                              <a:latin typeface="Cambria Math" panose="02040503050406030204" pitchFamily="18" charset="0"/>
                            </a:rPr>
                            <m:t> </m:t>
                          </m:r>
                          <m:r>
                            <a:rPr lang="en-US" sz="1600" b="0" i="1" smtClean="0">
                              <a:latin typeface="Cambria Math" panose="02040503050406030204" pitchFamily="18" charset="0"/>
                            </a:rPr>
                            <m:t>𝑑𝑢</m:t>
                          </m:r>
                          <m:r>
                            <a:rPr lang="en-US" sz="1600" b="0" i="1" smtClean="0">
                              <a:latin typeface="Cambria Math" panose="02040503050406030204" pitchFamily="18" charset="0"/>
                            </a:rPr>
                            <m:t> </m:t>
                          </m:r>
                          <m:r>
                            <a:rPr lang="en-US" sz="1600" b="0" i="1" smtClean="0">
                              <a:latin typeface="Cambria Math" panose="02040503050406030204" pitchFamily="18" charset="0"/>
                            </a:rPr>
                            <m:t>𝑑𝑣</m:t>
                          </m:r>
                        </m:e>
                      </m:nary>
                    </m:oMath>
                  </m:oMathPara>
                </a14:m>
                <a:endParaRPr lang="en-CN" sz="1600" dirty="0"/>
              </a:p>
            </p:txBody>
          </p:sp>
        </mc:Choice>
        <mc:Fallback xmlns="">
          <p:sp>
            <p:nvSpPr>
              <p:cNvPr id="5" name="TextBox 4">
                <a:extLst>
                  <a:ext uri="{FF2B5EF4-FFF2-40B4-BE49-F238E27FC236}">
                    <a16:creationId xmlns:a16="http://schemas.microsoft.com/office/drawing/2014/main" id="{1D5B9E4F-F1D4-BC1F-AEDD-85ADF4168975}"/>
                  </a:ext>
                </a:extLst>
              </p:cNvPr>
              <p:cNvSpPr txBox="1">
                <a:spLocks noRot="1" noChangeAspect="1" noMove="1" noResize="1" noEditPoints="1" noAdjustHandles="1" noChangeArrowheads="1" noChangeShapeType="1" noTextEdit="1"/>
              </p:cNvSpPr>
              <p:nvPr/>
            </p:nvSpPr>
            <p:spPr>
              <a:xfrm>
                <a:off x="0" y="3371356"/>
                <a:ext cx="4664226" cy="645818"/>
              </a:xfrm>
              <a:prstGeom prst="rect">
                <a:avLst/>
              </a:prstGeom>
              <a:blipFill>
                <a:blip r:embed="rId4"/>
                <a:stretch>
                  <a:fillRect t="-151923" b="-207692"/>
                </a:stretch>
              </a:blipFill>
            </p:spPr>
            <p:txBody>
              <a:bodyPr/>
              <a:lstStyle/>
              <a:p>
                <a:r>
                  <a:rPr lang="en-CN">
                    <a:noFill/>
                  </a:rPr>
                  <a:t> </a:t>
                </a:r>
              </a:p>
            </p:txBody>
          </p:sp>
        </mc:Fallback>
      </mc:AlternateContent>
    </p:spTree>
    <p:extLst>
      <p:ext uri="{BB962C8B-B14F-4D97-AF65-F5344CB8AC3E}">
        <p14:creationId xmlns:p14="http://schemas.microsoft.com/office/powerpoint/2010/main" val="35753371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110716C7-9A8F-9AD2-CF1E-4527D544A1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850" y="1827514"/>
            <a:ext cx="9512300" cy="3429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011B528-BF69-E4A6-AEAF-0C5EEC668E46}"/>
              </a:ext>
            </a:extLst>
          </p:cNvPr>
          <p:cNvSpPr txBox="1"/>
          <p:nvPr/>
        </p:nvSpPr>
        <p:spPr>
          <a:xfrm>
            <a:off x="1339850" y="1232154"/>
            <a:ext cx="6107986" cy="369332"/>
          </a:xfrm>
          <a:prstGeom prst="rect">
            <a:avLst/>
          </a:prstGeom>
          <a:noFill/>
        </p:spPr>
        <p:txBody>
          <a:bodyPr wrap="square">
            <a:spAutoFit/>
          </a:bodyPr>
          <a:lstStyle/>
          <a:p>
            <a:r>
              <a:rPr lang="en-US" b="0" i="0" u="none" strike="noStrike" dirty="0">
                <a:solidFill>
                  <a:srgbClr val="232323"/>
                </a:solidFill>
                <a:effectLst/>
                <a:latin typeface="Tahoma" panose="020B0604030504040204" pitchFamily="34" charset="0"/>
              </a:rPr>
              <a:t>CLEAN algorithm framework</a:t>
            </a:r>
            <a:endParaRPr lang="en-CN" dirty="0"/>
          </a:p>
        </p:txBody>
      </p:sp>
      <p:sp>
        <p:nvSpPr>
          <p:cNvPr id="4" name="TextBox 3">
            <a:extLst>
              <a:ext uri="{FF2B5EF4-FFF2-40B4-BE49-F238E27FC236}">
                <a16:creationId xmlns:a16="http://schemas.microsoft.com/office/drawing/2014/main" id="{7422CDCA-DCD8-43ED-5DFD-A778E78BAAE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Deconvolution with CLEAN</a:t>
            </a:r>
          </a:p>
        </p:txBody>
      </p:sp>
    </p:spTree>
    <p:extLst>
      <p:ext uri="{BB962C8B-B14F-4D97-AF65-F5344CB8AC3E}">
        <p14:creationId xmlns:p14="http://schemas.microsoft.com/office/powerpoint/2010/main" val="3384269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FA18DD-BB5B-971A-79ED-CB89CBBDBC77}"/>
              </a:ext>
            </a:extLst>
          </p:cNvPr>
          <p:cNvSpPr txBox="1"/>
          <p:nvPr/>
        </p:nvSpPr>
        <p:spPr>
          <a:xfrm>
            <a:off x="1173822" y="1222354"/>
            <a:ext cx="10723652" cy="646331"/>
          </a:xfrm>
          <a:prstGeom prst="rect">
            <a:avLst/>
          </a:prstGeom>
          <a:noFill/>
        </p:spPr>
        <p:txBody>
          <a:bodyPr wrap="square">
            <a:spAutoFit/>
          </a:bodyPr>
          <a:lstStyle/>
          <a:p>
            <a:r>
              <a:rPr lang="en-CN" dirty="0"/>
              <a:t>In self-calibration, the complex antenna gains are regarded as free parameters to be explicitly derived together with the intensity.</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40B2AB4-38DC-4C36-71EA-FE74BA82BC9B}"/>
                  </a:ext>
                </a:extLst>
              </p:cNvPr>
              <p:cNvSpPr txBox="1"/>
              <p:nvPr/>
            </p:nvSpPr>
            <p:spPr>
              <a:xfrm>
                <a:off x="1173822" y="2025082"/>
                <a:ext cx="10723652" cy="1044517"/>
              </a:xfrm>
              <a:prstGeom prst="rect">
                <a:avLst/>
              </a:prstGeom>
              <a:noFill/>
            </p:spPr>
            <p:txBody>
              <a:bodyPr wrap="square">
                <a:spAutoFit/>
              </a:bodyPr>
              <a:lstStyle/>
              <a:p>
                <a:r>
                  <a:rPr lang="en-CN" dirty="0"/>
                  <a:t>The procedure in self-calibration is to use a least-mean-squares method to minimize the square of the modulus of the difference between the observed visibilities, </a:t>
                </a:r>
                <a14:m>
                  <m:oMath xmlns:m="http://schemas.openxmlformats.org/officeDocument/2006/math">
                    <m:sSubSup>
                      <m:sSubSupPr>
                        <m:ctrlPr>
                          <a:rPr lang="en-CN"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up>
                        <m:r>
                          <m:rPr>
                            <m:sty m:val="p"/>
                          </m:rPr>
                          <a:rPr lang="en-US" b="0" i="0" smtClean="0">
                            <a:latin typeface="Cambria Math" panose="02040503050406030204" pitchFamily="18" charset="0"/>
                          </a:rPr>
                          <m:t>obs</m:t>
                        </m:r>
                      </m:sup>
                    </m:sSubSup>
                  </m:oMath>
                </a14:m>
                <a:r>
                  <a:rPr lang="en-CN" dirty="0"/>
                  <a:t>, and the corresponding values for the derived model, </a:t>
                </a:r>
                <a14:m>
                  <m:oMath xmlns:m="http://schemas.openxmlformats.org/officeDocument/2006/math">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b="0" i="0" smtClean="0">
                            <a:latin typeface="Cambria Math" panose="02040503050406030204" pitchFamily="18" charset="0"/>
                          </a:rPr>
                          <m:t>model</m:t>
                        </m:r>
                      </m:sup>
                    </m:sSubSup>
                  </m:oMath>
                </a14:m>
                <a:r>
                  <a:rPr lang="en-CN" dirty="0"/>
                  <a:t>. The expression that is minimized is</a:t>
                </a:r>
              </a:p>
            </p:txBody>
          </p:sp>
        </mc:Choice>
        <mc:Fallback xmlns="">
          <p:sp>
            <p:nvSpPr>
              <p:cNvPr id="8" name="TextBox 7">
                <a:extLst>
                  <a:ext uri="{FF2B5EF4-FFF2-40B4-BE49-F238E27FC236}">
                    <a16:creationId xmlns:a16="http://schemas.microsoft.com/office/drawing/2014/main" id="{D40B2AB4-38DC-4C36-71EA-FE74BA82BC9B}"/>
                  </a:ext>
                </a:extLst>
              </p:cNvPr>
              <p:cNvSpPr txBox="1">
                <a:spLocks noRot="1" noChangeAspect="1" noMove="1" noResize="1" noEditPoints="1" noAdjustHandles="1" noChangeArrowheads="1" noChangeShapeType="1" noTextEdit="1"/>
              </p:cNvSpPr>
              <p:nvPr/>
            </p:nvSpPr>
            <p:spPr>
              <a:xfrm>
                <a:off x="1173822" y="2025082"/>
                <a:ext cx="10723652" cy="1044517"/>
              </a:xfrm>
              <a:prstGeom prst="rect">
                <a:avLst/>
              </a:prstGeom>
              <a:blipFill>
                <a:blip r:embed="rId2"/>
                <a:stretch>
                  <a:fillRect l="-473" t="-2410" b="-6024"/>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98C5EBE-8AD1-A049-EF81-C6E4C67FC4B3}"/>
                  </a:ext>
                </a:extLst>
              </p:cNvPr>
              <p:cNvSpPr txBox="1"/>
              <p:nvPr/>
            </p:nvSpPr>
            <p:spPr>
              <a:xfrm>
                <a:off x="4643919" y="3315986"/>
                <a:ext cx="3290068" cy="7035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m:rPr>
                              <m:sty m:val="p"/>
                            </m:rPr>
                            <a:rPr lang="en-US" b="0" i="0" smtClean="0">
                              <a:latin typeface="Cambria Math" panose="02040503050406030204" pitchFamily="18" charset="0"/>
                            </a:rPr>
                            <m:t>time</m:t>
                          </m:r>
                        </m:sub>
                        <m:sup/>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&lt;</m:t>
                              </m:r>
                              <m:r>
                                <a:rPr lang="en-US" b="0" i="1" smtClean="0">
                                  <a:latin typeface="Cambria Math" panose="02040503050406030204" pitchFamily="18" charset="0"/>
                                </a:rPr>
                                <m:t>𝑗</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𝑖𝑗</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model</m:t>
                                      </m:r>
                                    </m:sup>
                                  </m:sSubSup>
                                  <m:r>
                                    <a:rPr lang="en-US" b="0" i="1" smtClean="0">
                                      <a:latin typeface="Cambria Math" panose="02040503050406030204" pitchFamily="18" charset="0"/>
                                    </a:rPr>
                                    <m:t>|</m:t>
                                  </m:r>
                                </m:e>
                                <m:sup>
                                  <m:r>
                                    <a:rPr lang="en-US" b="0" i="1" smtClean="0">
                                      <a:latin typeface="Cambria Math" panose="02040503050406030204" pitchFamily="18" charset="0"/>
                                    </a:rPr>
                                    <m:t>2</m:t>
                                  </m:r>
                                </m:sup>
                              </m:sSup>
                            </m:e>
                          </m:nary>
                        </m:e>
                      </m:nary>
                    </m:oMath>
                  </m:oMathPara>
                </a14:m>
                <a:endParaRPr lang="en-CN" dirty="0"/>
              </a:p>
            </p:txBody>
          </p:sp>
        </mc:Choice>
        <mc:Fallback xmlns="">
          <p:sp>
            <p:nvSpPr>
              <p:cNvPr id="9" name="TextBox 8">
                <a:extLst>
                  <a:ext uri="{FF2B5EF4-FFF2-40B4-BE49-F238E27FC236}">
                    <a16:creationId xmlns:a16="http://schemas.microsoft.com/office/drawing/2014/main" id="{F98C5EBE-8AD1-A049-EF81-C6E4C67FC4B3}"/>
                  </a:ext>
                </a:extLst>
              </p:cNvPr>
              <p:cNvSpPr txBox="1">
                <a:spLocks noRot="1" noChangeAspect="1" noMove="1" noResize="1" noEditPoints="1" noAdjustHandles="1" noChangeArrowheads="1" noChangeShapeType="1" noTextEdit="1"/>
              </p:cNvSpPr>
              <p:nvPr/>
            </p:nvSpPr>
            <p:spPr>
              <a:xfrm>
                <a:off x="4643919" y="3315986"/>
                <a:ext cx="3290068" cy="703526"/>
              </a:xfrm>
              <a:prstGeom prst="rect">
                <a:avLst/>
              </a:prstGeom>
              <a:blipFill>
                <a:blip r:embed="rId3"/>
                <a:stretch>
                  <a:fillRect l="-23077" t="-141071" b="-187500"/>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0AD50E6-2D06-4DF2-47C6-8A93792BDBA0}"/>
                  </a:ext>
                </a:extLst>
              </p:cNvPr>
              <p:cNvSpPr txBox="1"/>
              <p:nvPr/>
            </p:nvSpPr>
            <p:spPr>
              <a:xfrm>
                <a:off x="1173822" y="4243539"/>
                <a:ext cx="10723652" cy="429926"/>
              </a:xfrm>
              <a:prstGeom prst="rect">
                <a:avLst/>
              </a:prstGeom>
              <a:noFill/>
            </p:spPr>
            <p:txBody>
              <a:bodyPr wrap="square">
                <a:spAutoFit/>
              </a:bodyPr>
              <a:lstStyle/>
              <a:p>
                <a:r>
                  <a:rPr lang="en-CN" dirty="0"/>
                  <a:t>where the weighting coefficient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𝑖𝑗</m:t>
                        </m:r>
                      </m:sub>
                    </m:sSub>
                  </m:oMath>
                </a14:m>
                <a:r>
                  <a:rPr lang="en-CN" dirty="0"/>
                  <a:t> is usually chosen to be inversely proportional to the variance of </a:t>
                </a:r>
                <a14:m>
                  <m:oMath xmlns:m="http://schemas.openxmlformats.org/officeDocument/2006/math">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oMath>
                </a14:m>
                <a:r>
                  <a:rPr lang="en-CN" dirty="0"/>
                  <a:t>.</a:t>
                </a:r>
              </a:p>
            </p:txBody>
          </p:sp>
        </mc:Choice>
        <mc:Fallback xmlns="">
          <p:sp>
            <p:nvSpPr>
              <p:cNvPr id="11" name="TextBox 10">
                <a:extLst>
                  <a:ext uri="{FF2B5EF4-FFF2-40B4-BE49-F238E27FC236}">
                    <a16:creationId xmlns:a16="http://schemas.microsoft.com/office/drawing/2014/main" id="{A0AD50E6-2D06-4DF2-47C6-8A93792BDBA0}"/>
                  </a:ext>
                </a:extLst>
              </p:cNvPr>
              <p:cNvSpPr txBox="1">
                <a:spLocks noRot="1" noChangeAspect="1" noMove="1" noResize="1" noEditPoints="1" noAdjustHandles="1" noChangeArrowheads="1" noChangeShapeType="1" noTextEdit="1"/>
              </p:cNvSpPr>
              <p:nvPr/>
            </p:nvSpPr>
            <p:spPr>
              <a:xfrm>
                <a:off x="1173822" y="4243539"/>
                <a:ext cx="10723652" cy="429926"/>
              </a:xfrm>
              <a:prstGeom prst="rect">
                <a:avLst/>
              </a:prstGeom>
              <a:blipFill>
                <a:blip r:embed="rId4"/>
                <a:stretch>
                  <a:fillRect l="-473" b="-11429"/>
                </a:stretch>
              </a:blipFill>
            </p:spPr>
            <p:txBody>
              <a:bodyPr/>
              <a:lstStyle/>
              <a:p>
                <a:r>
                  <a:rPr lang="en-CN">
                    <a:noFill/>
                  </a:rPr>
                  <a:t> </a:t>
                </a:r>
              </a:p>
            </p:txBody>
          </p:sp>
        </mc:Fallback>
      </mc:AlternateContent>
      <p:sp>
        <p:nvSpPr>
          <p:cNvPr id="12" name="TextBox 11">
            <a:extLst>
              <a:ext uri="{FF2B5EF4-FFF2-40B4-BE49-F238E27FC236}">
                <a16:creationId xmlns:a16="http://schemas.microsoft.com/office/drawing/2014/main" id="{8544D799-C2AD-81FD-526D-E25E425B8506}"/>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Self-Calibration</a:t>
            </a:r>
          </a:p>
        </p:txBody>
      </p:sp>
    </p:spTree>
    <p:extLst>
      <p:ext uri="{BB962C8B-B14F-4D97-AF65-F5344CB8AC3E}">
        <p14:creationId xmlns:p14="http://schemas.microsoft.com/office/powerpoint/2010/main" val="38009287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98C5EBE-8AD1-A049-EF81-C6E4C67FC4B3}"/>
                  </a:ext>
                </a:extLst>
              </p:cNvPr>
              <p:cNvSpPr txBox="1"/>
              <p:nvPr/>
            </p:nvSpPr>
            <p:spPr>
              <a:xfrm>
                <a:off x="3883631" y="1816809"/>
                <a:ext cx="3434466" cy="7035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m:rPr>
                              <m:sty m:val="p"/>
                            </m:rPr>
                            <a:rPr lang="en-US" b="0" i="0" smtClean="0">
                              <a:latin typeface="Cambria Math" panose="02040503050406030204" pitchFamily="18" charset="0"/>
                            </a:rPr>
                            <m:t>time</m:t>
                          </m:r>
                        </m:sub>
                        <m:sup/>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&lt;</m:t>
                              </m:r>
                              <m:r>
                                <a:rPr lang="en-US" b="0" i="1" smtClean="0">
                                  <a:latin typeface="Cambria Math" panose="02040503050406030204" pitchFamily="18" charset="0"/>
                                </a:rPr>
                                <m:t>𝑗</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𝑖𝑗</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model</m:t>
                                      </m:r>
                                    </m:sup>
                                  </m:sSubSup>
                                  <m:r>
                                    <a:rPr lang="en-US" b="0" i="1" smtClean="0">
                                      <a:latin typeface="Cambria Math" panose="02040503050406030204" pitchFamily="18" charset="0"/>
                                    </a:rPr>
                                    <m:t>|</m:t>
                                  </m:r>
                                </m:e>
                                <m:sup>
                                  <m:r>
                                    <a:rPr lang="en-US" b="0" i="1" smtClean="0">
                                      <a:latin typeface="Cambria Math" panose="02040503050406030204" pitchFamily="18" charset="0"/>
                                    </a:rPr>
                                    <m:t>2</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r>
                                    <a:rPr lang="en-US" b="0" i="1" smtClean="0">
                                      <a:latin typeface="Cambria Math" panose="02040503050406030204" pitchFamily="18" charset="0"/>
                                    </a:rPr>
                                    <m:t>|</m:t>
                                  </m:r>
                                </m:e>
                                <m:sup>
                                  <m:r>
                                    <a:rPr lang="en-US" b="0" i="1" smtClean="0">
                                      <a:latin typeface="Cambria Math" panose="02040503050406030204" pitchFamily="18" charset="0"/>
                                    </a:rPr>
                                    <m:t>2</m:t>
                                  </m:r>
                                </m:sup>
                              </m:sSup>
                            </m:e>
                          </m:nary>
                        </m:e>
                      </m:nary>
                    </m:oMath>
                  </m:oMathPara>
                </a14:m>
                <a:endParaRPr lang="en-CN" dirty="0"/>
              </a:p>
            </p:txBody>
          </p:sp>
        </mc:Choice>
        <mc:Fallback xmlns="">
          <p:sp>
            <p:nvSpPr>
              <p:cNvPr id="9" name="TextBox 8">
                <a:extLst>
                  <a:ext uri="{FF2B5EF4-FFF2-40B4-BE49-F238E27FC236}">
                    <a16:creationId xmlns:a16="http://schemas.microsoft.com/office/drawing/2014/main" id="{F98C5EBE-8AD1-A049-EF81-C6E4C67FC4B3}"/>
                  </a:ext>
                </a:extLst>
              </p:cNvPr>
              <p:cNvSpPr txBox="1">
                <a:spLocks noRot="1" noChangeAspect="1" noMove="1" noResize="1" noEditPoints="1" noAdjustHandles="1" noChangeArrowheads="1" noChangeShapeType="1" noTextEdit="1"/>
              </p:cNvSpPr>
              <p:nvPr/>
            </p:nvSpPr>
            <p:spPr>
              <a:xfrm>
                <a:off x="3883631" y="1816809"/>
                <a:ext cx="3434466" cy="703526"/>
              </a:xfrm>
              <a:prstGeom prst="rect">
                <a:avLst/>
              </a:prstGeom>
              <a:blipFill>
                <a:blip r:embed="rId2"/>
                <a:stretch>
                  <a:fillRect l="-21033" t="-141071" b="-187500"/>
                </a:stretch>
              </a:blipFill>
            </p:spPr>
            <p:txBody>
              <a:bodyPr/>
              <a:lstStyle/>
              <a:p>
                <a:r>
                  <a:rPr lang="en-CN">
                    <a:noFill/>
                  </a:rPr>
                  <a:t> </a:t>
                </a:r>
              </a:p>
            </p:txBody>
          </p:sp>
        </mc:Fallback>
      </mc:AlternateContent>
      <p:sp>
        <p:nvSpPr>
          <p:cNvPr id="6" name="TextBox 5">
            <a:extLst>
              <a:ext uri="{FF2B5EF4-FFF2-40B4-BE49-F238E27FC236}">
                <a16:creationId xmlns:a16="http://schemas.microsoft.com/office/drawing/2014/main" id="{0A059415-7B1B-5667-BDB2-11817C7110F3}"/>
              </a:ext>
            </a:extLst>
          </p:cNvPr>
          <p:cNvSpPr txBox="1"/>
          <p:nvPr/>
        </p:nvSpPr>
        <p:spPr>
          <a:xfrm>
            <a:off x="1173822" y="1243734"/>
            <a:ext cx="6107986" cy="369332"/>
          </a:xfrm>
          <a:prstGeom prst="rect">
            <a:avLst/>
          </a:prstGeom>
          <a:noFill/>
        </p:spPr>
        <p:txBody>
          <a:bodyPr wrap="square">
            <a:spAutoFit/>
          </a:bodyPr>
          <a:lstStyle/>
          <a:p>
            <a:r>
              <a:rPr lang="en-CN" dirty="0"/>
              <a:t>Previous expression can be written</a:t>
            </a:r>
          </a:p>
        </p:txBody>
      </p:sp>
      <p:sp>
        <p:nvSpPr>
          <p:cNvPr id="7" name="TextBox 6">
            <a:extLst>
              <a:ext uri="{FF2B5EF4-FFF2-40B4-BE49-F238E27FC236}">
                <a16:creationId xmlns:a16="http://schemas.microsoft.com/office/drawing/2014/main" id="{21214E39-B638-7708-B9B4-AB49505E8352}"/>
              </a:ext>
            </a:extLst>
          </p:cNvPr>
          <p:cNvSpPr txBox="1"/>
          <p:nvPr/>
        </p:nvSpPr>
        <p:spPr>
          <a:xfrm>
            <a:off x="1173822" y="2598757"/>
            <a:ext cx="3726951" cy="369332"/>
          </a:xfrm>
          <a:prstGeom prst="rect">
            <a:avLst/>
          </a:prstGeom>
          <a:noFill/>
        </p:spPr>
        <p:txBody>
          <a:bodyPr wrap="square" rtlCol="0">
            <a:spAutoFit/>
          </a:bodyPr>
          <a:lstStyle/>
          <a:p>
            <a:r>
              <a:rPr lang="en-CN" dirty="0"/>
              <a:t>where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61E5010-D01A-38A4-B268-864C6F6123F2}"/>
                  </a:ext>
                </a:extLst>
              </p:cNvPr>
              <p:cNvSpPr txBox="1"/>
              <p:nvPr/>
            </p:nvSpPr>
            <p:spPr>
              <a:xfrm>
                <a:off x="3892484" y="3022723"/>
                <a:ext cx="1330685" cy="71615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obs</m:t>
                              </m:r>
                            </m:sup>
                          </m:sSubSup>
                        </m:num>
                        <m:den>
                          <m:sSubSup>
                            <m:sSubSupPr>
                              <m:ctrlPr>
                                <a:rPr lang="en-CN" i="1">
                                  <a:latin typeface="Cambria Math" panose="02040503050406030204" pitchFamily="18" charset="0"/>
                                </a:rPr>
                              </m:ctrlPr>
                            </m:sSubSupPr>
                            <m:e>
                              <m:r>
                                <a:rPr lang="en-US" i="1">
                                  <a:latin typeface="Cambria Math" panose="02040503050406030204" pitchFamily="18" charset="0"/>
                                </a:rPr>
                                <m:t>𝑉</m:t>
                              </m:r>
                            </m:e>
                            <m:sub>
                              <m:r>
                                <a:rPr lang="en-US" i="1">
                                  <a:latin typeface="Cambria Math" panose="02040503050406030204" pitchFamily="18" charset="0"/>
                                </a:rPr>
                                <m:t>𝑖𝑗</m:t>
                              </m:r>
                            </m:sub>
                            <m:sup>
                              <m:r>
                                <m:rPr>
                                  <m:sty m:val="p"/>
                                </m:rPr>
                                <a:rPr lang="en-US">
                                  <a:latin typeface="Cambria Math" panose="02040503050406030204" pitchFamily="18" charset="0"/>
                                </a:rPr>
                                <m:t>model</m:t>
                              </m:r>
                            </m:sup>
                          </m:sSubSup>
                        </m:den>
                      </m:f>
                    </m:oMath>
                  </m:oMathPara>
                </a14:m>
                <a:endParaRPr lang="en-CN" dirty="0"/>
              </a:p>
            </p:txBody>
          </p:sp>
        </mc:Choice>
        <mc:Fallback xmlns="">
          <p:sp>
            <p:nvSpPr>
              <p:cNvPr id="10" name="TextBox 9">
                <a:extLst>
                  <a:ext uri="{FF2B5EF4-FFF2-40B4-BE49-F238E27FC236}">
                    <a16:creationId xmlns:a16="http://schemas.microsoft.com/office/drawing/2014/main" id="{661E5010-D01A-38A4-B268-864C6F6123F2}"/>
                  </a:ext>
                </a:extLst>
              </p:cNvPr>
              <p:cNvSpPr txBox="1">
                <a:spLocks noRot="1" noChangeAspect="1" noMove="1" noResize="1" noEditPoints="1" noAdjustHandles="1" noChangeArrowheads="1" noChangeShapeType="1" noTextEdit="1"/>
              </p:cNvSpPr>
              <p:nvPr/>
            </p:nvSpPr>
            <p:spPr>
              <a:xfrm>
                <a:off x="3892484" y="3022723"/>
                <a:ext cx="1330685" cy="716158"/>
              </a:xfrm>
              <a:prstGeom prst="rect">
                <a:avLst/>
              </a:prstGeom>
              <a:blipFill>
                <a:blip r:embed="rId3"/>
                <a:stretch>
                  <a:fillRect l="-2830" r="-943" b="-8772"/>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6FAF94C-94F8-6F79-E01A-EA735CD953C3}"/>
                  </a:ext>
                </a:extLst>
              </p:cNvPr>
              <p:cNvSpPr txBox="1"/>
              <p:nvPr/>
            </p:nvSpPr>
            <p:spPr>
              <a:xfrm>
                <a:off x="1173822" y="3793515"/>
                <a:ext cx="10343508" cy="1244956"/>
              </a:xfrm>
              <a:prstGeom prst="rect">
                <a:avLst/>
              </a:prstGeom>
              <a:noFill/>
            </p:spPr>
            <p:txBody>
              <a:bodyPr wrap="square">
                <a:spAutoFit/>
              </a:bodyPr>
              <a:lstStyle/>
              <a:p>
                <a:r>
                  <a:rPr lang="en-CN" dirty="0"/>
                  <a:t>If the model is accurate, the ratio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oMath>
                </a14:m>
                <a:r>
                  <a:rPr lang="en-CN" dirty="0"/>
                  <a:t> of the uncalibrated observed visibility to the visibility predicted by the model is independent of </a:t>
                </a:r>
                <a14:m>
                  <m:oMath xmlns:m="http://schemas.openxmlformats.org/officeDocument/2006/math">
                    <m:r>
                      <a:rPr lang="en-US" b="0" i="1" smtClean="0">
                        <a:latin typeface="Cambria Math" panose="02040503050406030204" pitchFamily="18" charset="0"/>
                      </a:rPr>
                      <m:t>𝑢</m:t>
                    </m:r>
                  </m:oMath>
                </a14:m>
                <a:r>
                  <a:rPr lang="en-CN" dirty="0"/>
                  <a:t> and </a:t>
                </a:r>
                <a14:m>
                  <m:oMath xmlns:m="http://schemas.openxmlformats.org/officeDocument/2006/math">
                    <m:r>
                      <a:rPr lang="en-US" b="0" i="1" smtClean="0">
                        <a:latin typeface="Cambria Math" panose="02040503050406030204" pitchFamily="18" charset="0"/>
                      </a:rPr>
                      <m:t>𝑣</m:t>
                    </m:r>
                  </m:oMath>
                </a14:m>
                <a:r>
                  <a:rPr lang="en-CN" dirty="0"/>
                  <a:t> but proportional to the antenna gains. Thus, the values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𝑖𝑗</m:t>
                        </m:r>
                      </m:sub>
                    </m:sSub>
                  </m:oMath>
                </a14:m>
                <a:r>
                  <a:rPr lang="en-CN" dirty="0"/>
                  <a:t> simulate the response to a calibrator and enable the gains to be determined. However, since the initial model is only approximate, the desired result must be approached by iteration.</a:t>
                </a:r>
              </a:p>
            </p:txBody>
          </p:sp>
        </mc:Choice>
        <mc:Fallback xmlns="">
          <p:sp>
            <p:nvSpPr>
              <p:cNvPr id="13" name="TextBox 12">
                <a:extLst>
                  <a:ext uri="{FF2B5EF4-FFF2-40B4-BE49-F238E27FC236}">
                    <a16:creationId xmlns:a16="http://schemas.microsoft.com/office/drawing/2014/main" id="{C6FAF94C-94F8-6F79-E01A-EA735CD953C3}"/>
                  </a:ext>
                </a:extLst>
              </p:cNvPr>
              <p:cNvSpPr txBox="1">
                <a:spLocks noRot="1" noChangeAspect="1" noMove="1" noResize="1" noEditPoints="1" noAdjustHandles="1" noChangeArrowheads="1" noChangeShapeType="1" noTextEdit="1"/>
              </p:cNvSpPr>
              <p:nvPr/>
            </p:nvSpPr>
            <p:spPr>
              <a:xfrm>
                <a:off x="1173822" y="3793515"/>
                <a:ext cx="10343508" cy="1244956"/>
              </a:xfrm>
              <a:prstGeom prst="rect">
                <a:avLst/>
              </a:prstGeom>
              <a:blipFill>
                <a:blip r:embed="rId4"/>
                <a:stretch>
                  <a:fillRect l="-491" t="-2020" r="-123" b="-7071"/>
                </a:stretch>
              </a:blipFill>
            </p:spPr>
            <p:txBody>
              <a:bodyPr/>
              <a:lstStyle/>
              <a:p>
                <a:r>
                  <a:rPr lang="en-CN">
                    <a:noFill/>
                  </a:rPr>
                  <a:t> </a:t>
                </a:r>
              </a:p>
            </p:txBody>
          </p:sp>
        </mc:Fallback>
      </mc:AlternateContent>
      <p:sp>
        <p:nvSpPr>
          <p:cNvPr id="2" name="TextBox 1">
            <a:extLst>
              <a:ext uri="{FF2B5EF4-FFF2-40B4-BE49-F238E27FC236}">
                <a16:creationId xmlns:a16="http://schemas.microsoft.com/office/drawing/2014/main" id="{B95B2102-7660-0D15-5E97-528BE939FD8D}"/>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Self-Calibration</a:t>
            </a:r>
          </a:p>
        </p:txBody>
      </p:sp>
    </p:spTree>
    <p:extLst>
      <p:ext uri="{BB962C8B-B14F-4D97-AF65-F5344CB8AC3E}">
        <p14:creationId xmlns:p14="http://schemas.microsoft.com/office/powerpoint/2010/main" val="15442714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E1EB7-8525-9999-8BF6-837656F8C512}"/>
              </a:ext>
            </a:extLst>
          </p:cNvPr>
          <p:cNvSpPr txBox="1"/>
          <p:nvPr/>
        </p:nvSpPr>
        <p:spPr>
          <a:xfrm>
            <a:off x="1173822" y="1140700"/>
            <a:ext cx="6107986" cy="369332"/>
          </a:xfrm>
          <a:prstGeom prst="rect">
            <a:avLst/>
          </a:prstGeom>
          <a:noFill/>
        </p:spPr>
        <p:txBody>
          <a:bodyPr wrap="square">
            <a:spAutoFit/>
          </a:bodyPr>
          <a:lstStyle/>
          <a:p>
            <a:r>
              <a:rPr lang="en-US" dirty="0">
                <a:solidFill>
                  <a:srgbClr val="000000"/>
                </a:solidFill>
                <a:effectLst/>
                <a:latin typeface="Helvetica" pitchFamily="2" charset="0"/>
              </a:rPr>
              <a:t>Self-calibration steps</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3398D90A-AC76-BC6D-477E-E2018D0C98CB}"/>
                  </a:ext>
                </a:extLst>
              </p:cNvPr>
              <p:cNvSpPr txBox="1"/>
              <p:nvPr/>
            </p:nvSpPr>
            <p:spPr>
              <a:xfrm>
                <a:off x="1173822" y="1723408"/>
                <a:ext cx="9891445" cy="2308324"/>
              </a:xfrm>
              <a:prstGeom prst="rect">
                <a:avLst/>
              </a:prstGeom>
              <a:noFill/>
            </p:spPr>
            <p:txBody>
              <a:bodyPr wrap="square">
                <a:spAutoFit/>
              </a:bodyPr>
              <a:lstStyle/>
              <a:p>
                <a:pPr marL="342900" indent="-342900">
                  <a:buFont typeface="+mj-lt"/>
                  <a:buAutoNum type="arabicPeriod"/>
                </a:pPr>
                <a:r>
                  <a:rPr lang="en-CN" dirty="0"/>
                  <a:t>Make an initial image.</a:t>
                </a:r>
              </a:p>
              <a:p>
                <a:pPr marL="342900" indent="-342900">
                  <a:buFont typeface="+mj-lt"/>
                  <a:buAutoNum type="arabicPeriod"/>
                </a:pPr>
                <a:r>
                  <a:rPr lang="en-CN" dirty="0"/>
                  <a:t>Compute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oMath>
                </a14:m>
                <a:r>
                  <a:rPr lang="en-CN" dirty="0"/>
                  <a:t> factors for each visibility integration period within the observation.</a:t>
                </a:r>
              </a:p>
              <a:p>
                <a:pPr marL="342900" indent="-342900">
                  <a:buFont typeface="+mj-lt"/>
                  <a:buAutoNum type="arabicPeriod"/>
                </a:pPr>
                <a:r>
                  <a:rPr lang="en-CN" dirty="0"/>
                  <a:t>Determine the antenna gain factors for each integration period.</a:t>
                </a:r>
              </a:p>
              <a:p>
                <a:pPr marL="342900" indent="-342900">
                  <a:buFont typeface="+mj-lt"/>
                  <a:buAutoNum type="arabicPeriod"/>
                </a:pPr>
                <a:r>
                  <a:rPr lang="en-CN" dirty="0"/>
                  <a:t>Use the gains to calibrate the observed visibility values and make an image.</a:t>
                </a:r>
              </a:p>
              <a:p>
                <a:pPr marL="342900" indent="-342900">
                  <a:buFont typeface="+mj-lt"/>
                  <a:buAutoNum type="arabicPeriod"/>
                </a:pPr>
                <a:r>
                  <a:rPr lang="en-CN" dirty="0"/>
                  <a:t>Use CLEAN and select components to provide positivity and confinement of the image; Cornwell (1982) recommends omitting all features for which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𝑙</m:t>
                    </m:r>
                    <m:r>
                      <a:rPr lang="en-US" b="0" i="1" smtClean="0">
                        <a:latin typeface="Cambria Math" panose="02040503050406030204" pitchFamily="18" charset="0"/>
                      </a:rPr>
                      <m:t>, </m:t>
                    </m:r>
                    <m:r>
                      <a:rPr lang="en-US" b="0" i="1" smtClean="0">
                        <a:latin typeface="Cambria Math" panose="02040503050406030204" pitchFamily="18" charset="0"/>
                      </a:rPr>
                      <m:t>𝑚</m:t>
                    </m:r>
                    <m:r>
                      <a:rPr lang="en-US" b="0" i="1" smtClean="0">
                        <a:latin typeface="Cambria Math" panose="02040503050406030204" pitchFamily="18" charset="0"/>
                      </a:rPr>
                      <m:t>)|</m:t>
                    </m:r>
                  </m:oMath>
                </a14:m>
                <a:r>
                  <a:rPr lang="en-CN" dirty="0"/>
                  <a:t> is less than that for the most negative feature.</a:t>
                </a:r>
              </a:p>
              <a:p>
                <a:pPr marL="342900" indent="-342900">
                  <a:buFont typeface="+mj-lt"/>
                  <a:buAutoNum type="arabicPeriod"/>
                </a:pPr>
                <a:r>
                  <a:rPr lang="en-CN" dirty="0"/>
                  <a:t>Test for convergence and return to step 2 as necessary.</a:t>
                </a:r>
              </a:p>
            </p:txBody>
          </p:sp>
        </mc:Choice>
        <mc:Fallback>
          <p:sp>
            <p:nvSpPr>
              <p:cNvPr id="5" name="TextBox 4">
                <a:extLst>
                  <a:ext uri="{FF2B5EF4-FFF2-40B4-BE49-F238E27FC236}">
                    <a16:creationId xmlns:a16="http://schemas.microsoft.com/office/drawing/2014/main" id="{3398D90A-AC76-BC6D-477E-E2018D0C98CB}"/>
                  </a:ext>
                </a:extLst>
              </p:cNvPr>
              <p:cNvSpPr txBox="1">
                <a:spLocks noRot="1" noChangeAspect="1" noMove="1" noResize="1" noEditPoints="1" noAdjustHandles="1" noChangeArrowheads="1" noChangeShapeType="1" noTextEdit="1"/>
              </p:cNvSpPr>
              <p:nvPr/>
            </p:nvSpPr>
            <p:spPr>
              <a:xfrm>
                <a:off x="1173822" y="1723408"/>
                <a:ext cx="9891445" cy="2308324"/>
              </a:xfrm>
              <a:prstGeom prst="rect">
                <a:avLst/>
              </a:prstGeom>
              <a:blipFill>
                <a:blip r:embed="rId2"/>
                <a:stretch>
                  <a:fillRect l="-385" t="-1093" b="-4372"/>
                </a:stretch>
              </a:blipFill>
            </p:spPr>
            <p:txBody>
              <a:bodyPr/>
              <a:lstStyle/>
              <a:p>
                <a:r>
                  <a:rPr lang="en-CN">
                    <a:noFill/>
                  </a:rPr>
                  <a:t> </a:t>
                </a:r>
              </a:p>
            </p:txBody>
          </p:sp>
        </mc:Fallback>
      </mc:AlternateContent>
      <p:sp>
        <p:nvSpPr>
          <p:cNvPr id="2" name="TextBox 1">
            <a:extLst>
              <a:ext uri="{FF2B5EF4-FFF2-40B4-BE49-F238E27FC236}">
                <a16:creationId xmlns:a16="http://schemas.microsoft.com/office/drawing/2014/main" id="{CB00233E-2988-441B-8906-0877F4B32C0D}"/>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Self-Calibration</a:t>
            </a:r>
          </a:p>
        </p:txBody>
      </p:sp>
    </p:spTree>
    <p:extLst>
      <p:ext uri="{BB962C8B-B14F-4D97-AF65-F5344CB8AC3E}">
        <p14:creationId xmlns:p14="http://schemas.microsoft.com/office/powerpoint/2010/main" val="4162965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45919AF-0539-6B8E-97C1-8B11A057A4C4}"/>
              </a:ext>
            </a:extLst>
          </p:cNvPr>
          <p:cNvSpPr txBox="1"/>
          <p:nvPr/>
        </p:nvSpPr>
        <p:spPr>
          <a:xfrm>
            <a:off x="1294542" y="1818256"/>
            <a:ext cx="10212513" cy="923330"/>
          </a:xfrm>
          <a:prstGeom prst="rect">
            <a:avLst/>
          </a:prstGeom>
          <a:noFill/>
        </p:spPr>
        <p:txBody>
          <a:bodyPr wrap="square">
            <a:spAutoFit/>
          </a:bodyPr>
          <a:lstStyle/>
          <a:p>
            <a:r>
              <a:rPr lang="en-CN" b="1" dirty="0"/>
              <a:t>Direction-dependent effects</a:t>
            </a:r>
            <a:r>
              <a:rPr lang="en-CN" dirty="0"/>
              <a:t> include the direction of propagation of the signals, the primary beams of the antennas, polarization effects that vary with the alignment of the polarization of the source relative to that of the antennas, and also the effects of the ionosphere and troposphere.</a:t>
            </a:r>
          </a:p>
        </p:txBody>
      </p:sp>
      <p:sp>
        <p:nvSpPr>
          <p:cNvPr id="13" name="TextBox 12">
            <a:extLst>
              <a:ext uri="{FF2B5EF4-FFF2-40B4-BE49-F238E27FC236}">
                <a16:creationId xmlns:a16="http://schemas.microsoft.com/office/drawing/2014/main" id="{69362F4D-6D60-715E-4029-2DA592198556}"/>
              </a:ext>
            </a:extLst>
          </p:cNvPr>
          <p:cNvSpPr txBox="1"/>
          <p:nvPr/>
        </p:nvSpPr>
        <p:spPr>
          <a:xfrm>
            <a:off x="1263720" y="1171925"/>
            <a:ext cx="9955659" cy="646331"/>
          </a:xfrm>
          <a:prstGeom prst="rect">
            <a:avLst/>
          </a:prstGeom>
          <a:noFill/>
        </p:spPr>
        <p:txBody>
          <a:bodyPr wrap="square">
            <a:spAutoFit/>
          </a:bodyPr>
          <a:lstStyle/>
          <a:p>
            <a:r>
              <a:rPr lang="en-CN" b="1" dirty="0"/>
              <a:t>Direction-independent effects </a:t>
            </a:r>
            <a:r>
              <a:rPr lang="en-CN" dirty="0"/>
              <a:t>include the gains of the signal paths from the outputs of the antennas to the correlator.</a:t>
            </a:r>
          </a:p>
        </p:txBody>
      </p:sp>
      <p:sp>
        <p:nvSpPr>
          <p:cNvPr id="15" name="TextBox 14">
            <a:extLst>
              <a:ext uri="{FF2B5EF4-FFF2-40B4-BE49-F238E27FC236}">
                <a16:creationId xmlns:a16="http://schemas.microsoft.com/office/drawing/2014/main" id="{70255D30-9BAD-87F9-79DD-D238E39F12FB}"/>
              </a:ext>
            </a:extLst>
          </p:cNvPr>
          <p:cNvSpPr txBox="1"/>
          <p:nvPr/>
        </p:nvSpPr>
        <p:spPr>
          <a:xfrm>
            <a:off x="1294542" y="2969903"/>
            <a:ext cx="10017305" cy="646331"/>
          </a:xfrm>
          <a:prstGeom prst="rect">
            <a:avLst/>
          </a:prstGeom>
          <a:noFill/>
        </p:spPr>
        <p:txBody>
          <a:bodyPr wrap="square">
            <a:spAutoFit/>
          </a:bodyPr>
          <a:lstStyle/>
          <a:p>
            <a:r>
              <a:rPr lang="en-CN" dirty="0"/>
              <a:t>It is necessary to take account of all these various effects to calculate accurately the visibility values corresponding to the source model.</a:t>
            </a:r>
          </a:p>
        </p:txBody>
      </p:sp>
      <p:sp>
        <p:nvSpPr>
          <p:cNvPr id="16" name="TextBox 15">
            <a:extLst>
              <a:ext uri="{FF2B5EF4-FFF2-40B4-BE49-F238E27FC236}">
                <a16:creationId xmlns:a16="http://schemas.microsoft.com/office/drawing/2014/main" id="{A47CAEDE-20D7-B77F-E75F-202A1F489E39}"/>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Direction-dependent Calibration</a:t>
            </a:r>
          </a:p>
        </p:txBody>
      </p:sp>
    </p:spTree>
    <p:extLst>
      <p:ext uri="{BB962C8B-B14F-4D97-AF65-F5344CB8AC3E}">
        <p14:creationId xmlns:p14="http://schemas.microsoft.com/office/powerpoint/2010/main" val="1304087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47D3A6-32D2-6E5B-B01A-E8909E300019}"/>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SKA</a:t>
            </a:r>
          </a:p>
        </p:txBody>
      </p:sp>
      <p:sp>
        <p:nvSpPr>
          <p:cNvPr id="5" name="TextBox 4">
            <a:extLst>
              <a:ext uri="{FF2B5EF4-FFF2-40B4-BE49-F238E27FC236}">
                <a16:creationId xmlns:a16="http://schemas.microsoft.com/office/drawing/2014/main" id="{E48F7260-1427-8C65-0B18-9CE75F7E0AD7}"/>
              </a:ext>
            </a:extLst>
          </p:cNvPr>
          <p:cNvSpPr txBox="1"/>
          <p:nvPr/>
        </p:nvSpPr>
        <p:spPr>
          <a:xfrm>
            <a:off x="1993185" y="1313868"/>
            <a:ext cx="9606337" cy="369332"/>
          </a:xfrm>
          <a:prstGeom prst="rect">
            <a:avLst/>
          </a:prstGeom>
          <a:noFill/>
        </p:spPr>
        <p:txBody>
          <a:bodyPr wrap="square" rtlCol="0">
            <a:spAutoFit/>
          </a:bodyPr>
          <a:lstStyle/>
          <a:p>
            <a:r>
              <a:rPr lang="en-CN" b="1" dirty="0"/>
              <a:t>        SKA-Low                                                                              SKA-Mid</a:t>
            </a:r>
          </a:p>
        </p:txBody>
      </p:sp>
      <p:pic>
        <p:nvPicPr>
          <p:cNvPr id="2050" name="Picture 2" descr="A composite image blending real SKA-Low prototype antennas on the left with an artist's impression of the array on the right">
            <a:extLst>
              <a:ext uri="{FF2B5EF4-FFF2-40B4-BE49-F238E27FC236}">
                <a16:creationId xmlns:a16="http://schemas.microsoft.com/office/drawing/2014/main" id="{5609C9FC-2B6E-49E6-2FE4-0AAE1DDBF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478" y="2231691"/>
            <a:ext cx="5447433" cy="30976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mposite image: Artist's impression of the SKA-Mid telescope on the left blends into a real image of the MeerKAT telescope on the right">
            <a:extLst>
              <a:ext uri="{FF2B5EF4-FFF2-40B4-BE49-F238E27FC236}">
                <a16:creationId xmlns:a16="http://schemas.microsoft.com/office/drawing/2014/main" id="{90A4B9E6-0C9A-AD4F-E272-F8DA7A168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145" y="2230720"/>
            <a:ext cx="5218377" cy="309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5623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C6A9C3-8D70-4C59-9B1C-5F5CE5E8835A}"/>
              </a:ext>
            </a:extLst>
          </p:cNvPr>
          <p:cNvSpPr txBox="1"/>
          <p:nvPr/>
        </p:nvSpPr>
        <p:spPr>
          <a:xfrm>
            <a:off x="1448656" y="4803637"/>
            <a:ext cx="6107986" cy="646331"/>
          </a:xfrm>
          <a:prstGeom prst="rect">
            <a:avLst/>
          </a:prstGeom>
          <a:noFill/>
        </p:spPr>
        <p:txBody>
          <a:bodyPr wrap="square">
            <a:spAutoFit/>
          </a:bodyPr>
          <a:lstStyle/>
          <a:p>
            <a:pPr marL="342900" indent="-342900">
              <a:buFont typeface="+mj-lt"/>
              <a:buAutoNum type="arabicPeriod"/>
            </a:pPr>
            <a:r>
              <a:rPr lang="en-CN" dirty="0"/>
              <a:t>Break the large FOV into a number of pieces</a:t>
            </a:r>
          </a:p>
          <a:p>
            <a:pPr marL="342900" indent="-342900">
              <a:buFont typeface="+mj-lt"/>
              <a:buAutoNum type="arabicPeriod"/>
            </a:pPr>
            <a:r>
              <a:rPr lang="en-CN" dirty="0"/>
              <a:t>Correct complex gains for the particular patch of the sky.</a:t>
            </a:r>
          </a:p>
        </p:txBody>
      </p:sp>
      <p:sp>
        <p:nvSpPr>
          <p:cNvPr id="5" name="TextBox 4">
            <a:extLst>
              <a:ext uri="{FF2B5EF4-FFF2-40B4-BE49-F238E27FC236}">
                <a16:creationId xmlns:a16="http://schemas.microsoft.com/office/drawing/2014/main" id="{6E23510A-548B-989F-0221-6393AE49A2C7}"/>
              </a:ext>
            </a:extLst>
          </p:cNvPr>
          <p:cNvSpPr txBox="1"/>
          <p:nvPr/>
        </p:nvSpPr>
        <p:spPr>
          <a:xfrm>
            <a:off x="1284269" y="4294594"/>
            <a:ext cx="3218380" cy="369332"/>
          </a:xfrm>
          <a:prstGeom prst="rect">
            <a:avLst/>
          </a:prstGeom>
          <a:noFill/>
        </p:spPr>
        <p:txBody>
          <a:bodyPr wrap="square" rtlCol="0">
            <a:spAutoFit/>
          </a:bodyPr>
          <a:lstStyle/>
          <a:p>
            <a:r>
              <a:rPr lang="en-CN" dirty="0"/>
              <a:t>How to:</a:t>
            </a:r>
          </a:p>
        </p:txBody>
      </p:sp>
      <p:sp>
        <p:nvSpPr>
          <p:cNvPr id="7" name="TextBox 6">
            <a:extLst>
              <a:ext uri="{FF2B5EF4-FFF2-40B4-BE49-F238E27FC236}">
                <a16:creationId xmlns:a16="http://schemas.microsoft.com/office/drawing/2014/main" id="{7D77E946-E5DE-DEF7-C22D-BFA245079DDF}"/>
              </a:ext>
            </a:extLst>
          </p:cNvPr>
          <p:cNvSpPr txBox="1"/>
          <p:nvPr/>
        </p:nvSpPr>
        <p:spPr>
          <a:xfrm>
            <a:off x="1284269" y="1212619"/>
            <a:ext cx="6107986" cy="369332"/>
          </a:xfrm>
          <a:prstGeom prst="rect">
            <a:avLst/>
          </a:prstGeom>
          <a:noFill/>
        </p:spPr>
        <p:txBody>
          <a:bodyPr wrap="square">
            <a:spAutoFit/>
          </a:bodyPr>
          <a:lstStyle/>
          <a:p>
            <a:r>
              <a:rPr lang="en-US" b="1" dirty="0">
                <a:solidFill>
                  <a:srgbClr val="151518"/>
                </a:solidFill>
                <a:effectLst/>
                <a:latin typeface="Helvetica" pitchFamily="2" charset="0"/>
              </a:rPr>
              <a:t>Radio interferometer measurement equation (RIME)</a:t>
            </a:r>
            <a:endParaRPr lang="en-US" dirty="0">
              <a:solidFill>
                <a:srgbClr val="151518"/>
              </a:solidFill>
              <a:effectLst/>
              <a:latin typeface="Helvetica" pitchFamily="2" charset="0"/>
            </a:endParaRPr>
          </a:p>
        </p:txBody>
      </p:sp>
      <p:pic>
        <p:nvPicPr>
          <p:cNvPr id="8" name="Picture 7">
            <a:extLst>
              <a:ext uri="{FF2B5EF4-FFF2-40B4-BE49-F238E27FC236}">
                <a16:creationId xmlns:a16="http://schemas.microsoft.com/office/drawing/2014/main" id="{A53FB0A5-E0F2-3941-13C4-496F72A18D7D}"/>
              </a:ext>
            </a:extLst>
          </p:cNvPr>
          <p:cNvPicPr>
            <a:picLocks noChangeAspect="1"/>
          </p:cNvPicPr>
          <p:nvPr/>
        </p:nvPicPr>
        <p:blipFill>
          <a:blip r:embed="rId2"/>
          <a:stretch>
            <a:fillRect/>
          </a:stretch>
        </p:blipFill>
        <p:spPr>
          <a:xfrm>
            <a:off x="3526603" y="1671391"/>
            <a:ext cx="4552451" cy="1377458"/>
          </a:xfrm>
          <a:prstGeom prst="rect">
            <a:avLst/>
          </a:prstGeom>
        </p:spPr>
      </p:pic>
      <p:pic>
        <p:nvPicPr>
          <p:cNvPr id="9" name="Picture 8">
            <a:extLst>
              <a:ext uri="{FF2B5EF4-FFF2-40B4-BE49-F238E27FC236}">
                <a16:creationId xmlns:a16="http://schemas.microsoft.com/office/drawing/2014/main" id="{60ADFAD8-6084-5AF0-DD2A-9F851E0A2847}"/>
              </a:ext>
            </a:extLst>
          </p:cNvPr>
          <p:cNvPicPr>
            <a:picLocks noChangeAspect="1"/>
          </p:cNvPicPr>
          <p:nvPr/>
        </p:nvPicPr>
        <p:blipFill>
          <a:blip r:embed="rId3"/>
          <a:stretch>
            <a:fillRect/>
          </a:stretch>
        </p:blipFill>
        <p:spPr>
          <a:xfrm>
            <a:off x="3228445" y="3130794"/>
            <a:ext cx="4639710" cy="986316"/>
          </a:xfrm>
          <a:prstGeom prst="rect">
            <a:avLst/>
          </a:prstGeom>
        </p:spPr>
      </p:pic>
      <p:sp>
        <p:nvSpPr>
          <p:cNvPr id="11" name="TextBox 10">
            <a:extLst>
              <a:ext uri="{FF2B5EF4-FFF2-40B4-BE49-F238E27FC236}">
                <a16:creationId xmlns:a16="http://schemas.microsoft.com/office/drawing/2014/main" id="{EE266FCA-059E-067D-B727-BA181D21F78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Direction-dependent Calibration</a:t>
            </a:r>
          </a:p>
        </p:txBody>
      </p:sp>
    </p:spTree>
    <p:extLst>
      <p:ext uri="{BB962C8B-B14F-4D97-AF65-F5344CB8AC3E}">
        <p14:creationId xmlns:p14="http://schemas.microsoft.com/office/powerpoint/2010/main" val="247667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9A74F7-2F7C-79B4-DEFD-309EE09A5256}"/>
              </a:ext>
            </a:extLst>
          </p:cNvPr>
          <p:cNvPicPr>
            <a:picLocks noChangeAspect="1"/>
          </p:cNvPicPr>
          <p:nvPr/>
        </p:nvPicPr>
        <p:blipFill>
          <a:blip r:embed="rId2"/>
          <a:stretch>
            <a:fillRect/>
          </a:stretch>
        </p:blipFill>
        <p:spPr>
          <a:xfrm>
            <a:off x="2209800" y="2205536"/>
            <a:ext cx="7772400" cy="3494891"/>
          </a:xfrm>
          <a:prstGeom prst="rect">
            <a:avLst/>
          </a:prstGeom>
        </p:spPr>
      </p:pic>
      <p:sp>
        <p:nvSpPr>
          <p:cNvPr id="4" name="TextBox 3">
            <a:extLst>
              <a:ext uri="{FF2B5EF4-FFF2-40B4-BE49-F238E27FC236}">
                <a16:creationId xmlns:a16="http://schemas.microsoft.com/office/drawing/2014/main" id="{7A26C3D5-E0E9-6D9E-3752-CB682F3FCB94}"/>
              </a:ext>
            </a:extLst>
          </p:cNvPr>
          <p:cNvSpPr txBox="1"/>
          <p:nvPr/>
        </p:nvSpPr>
        <p:spPr>
          <a:xfrm>
            <a:off x="1304818" y="1387011"/>
            <a:ext cx="7438490" cy="369332"/>
          </a:xfrm>
          <a:prstGeom prst="rect">
            <a:avLst/>
          </a:prstGeom>
          <a:noFill/>
        </p:spPr>
        <p:txBody>
          <a:bodyPr wrap="square" rtlCol="0">
            <a:spAutoFit/>
          </a:bodyPr>
          <a:lstStyle/>
          <a:p>
            <a:r>
              <a:rPr lang="en-CN" dirty="0"/>
              <a:t>Example: </a:t>
            </a:r>
            <a:r>
              <a:rPr lang="en-US" dirty="0"/>
              <a:t>The LOFAR Two-</a:t>
            </a:r>
            <a:r>
              <a:rPr lang="en-US" dirty="0" err="1"/>
              <a:t>metre</a:t>
            </a:r>
            <a:r>
              <a:rPr lang="en-US" dirty="0"/>
              <a:t> Sky Survey (</a:t>
            </a:r>
            <a:r>
              <a:rPr lang="en-US" dirty="0" err="1"/>
              <a:t>Shimwell</a:t>
            </a:r>
            <a:r>
              <a:rPr lang="en-US" dirty="0"/>
              <a:t> et al. 2019)</a:t>
            </a:r>
            <a:endParaRPr lang="en-CN" dirty="0"/>
          </a:p>
        </p:txBody>
      </p:sp>
      <p:sp>
        <p:nvSpPr>
          <p:cNvPr id="5" name="TextBox 4">
            <a:extLst>
              <a:ext uri="{FF2B5EF4-FFF2-40B4-BE49-F238E27FC236}">
                <a16:creationId xmlns:a16="http://schemas.microsoft.com/office/drawing/2014/main" id="{5C7C0A00-C148-5B85-3664-A3C5916BD65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Direction-dependent Calibration</a:t>
            </a:r>
          </a:p>
        </p:txBody>
      </p:sp>
    </p:spTree>
    <p:extLst>
      <p:ext uri="{BB962C8B-B14F-4D97-AF65-F5344CB8AC3E}">
        <p14:creationId xmlns:p14="http://schemas.microsoft.com/office/powerpoint/2010/main" val="1489472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7C0A00-C148-5B85-3664-A3C5916BD65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Polarization Calibration</a:t>
            </a:r>
          </a:p>
        </p:txBody>
      </p:sp>
      <p:pic>
        <p:nvPicPr>
          <p:cNvPr id="2" name="Picture 1">
            <a:extLst>
              <a:ext uri="{FF2B5EF4-FFF2-40B4-BE49-F238E27FC236}">
                <a16:creationId xmlns:a16="http://schemas.microsoft.com/office/drawing/2014/main" id="{9CFAA912-B9CF-F14C-8F9E-E594EA56E6DD}"/>
              </a:ext>
            </a:extLst>
          </p:cNvPr>
          <p:cNvPicPr>
            <a:picLocks noChangeAspect="1"/>
          </p:cNvPicPr>
          <p:nvPr/>
        </p:nvPicPr>
        <p:blipFill>
          <a:blip r:embed="rId2"/>
          <a:stretch>
            <a:fillRect/>
          </a:stretch>
        </p:blipFill>
        <p:spPr>
          <a:xfrm>
            <a:off x="2835667" y="1418324"/>
            <a:ext cx="1014395" cy="603607"/>
          </a:xfrm>
          <a:prstGeom prst="rect">
            <a:avLst/>
          </a:prstGeom>
        </p:spPr>
      </p:pic>
      <p:sp>
        <p:nvSpPr>
          <p:cNvPr id="7" name="TextBox 6">
            <a:extLst>
              <a:ext uri="{FF2B5EF4-FFF2-40B4-BE49-F238E27FC236}">
                <a16:creationId xmlns:a16="http://schemas.microsoft.com/office/drawing/2014/main" id="{BA2498D7-A2B0-F568-4D4E-EFE78E26B477}"/>
              </a:ext>
            </a:extLst>
          </p:cNvPr>
          <p:cNvSpPr txBox="1"/>
          <p:nvPr/>
        </p:nvSpPr>
        <p:spPr>
          <a:xfrm>
            <a:off x="1040258" y="1048992"/>
            <a:ext cx="10866634" cy="369332"/>
          </a:xfrm>
          <a:prstGeom prst="rect">
            <a:avLst/>
          </a:prstGeom>
          <a:noFill/>
        </p:spPr>
        <p:txBody>
          <a:bodyPr wrap="square">
            <a:spAutoFit/>
          </a:bodyPr>
          <a:lstStyle/>
          <a:p>
            <a:r>
              <a:rPr lang="en-US" dirty="0">
                <a:solidFill>
                  <a:srgbClr val="151518"/>
                </a:solidFill>
                <a:latin typeface="Times"/>
              </a:rPr>
              <a:t>P</a:t>
            </a:r>
            <a:r>
              <a:rPr lang="en-US" dirty="0">
                <a:solidFill>
                  <a:srgbClr val="151518"/>
                </a:solidFill>
                <a:effectLst/>
                <a:latin typeface="Times"/>
              </a:rPr>
              <a:t>ick an orthonormal </a:t>
            </a:r>
            <a:r>
              <a:rPr lang="en-US" i="1" dirty="0" err="1">
                <a:solidFill>
                  <a:srgbClr val="151518"/>
                </a:solidFill>
                <a:effectLst/>
                <a:latin typeface="Times"/>
              </a:rPr>
              <a:t>x</a:t>
            </a:r>
            <a:r>
              <a:rPr lang="en-US" dirty="0" err="1">
                <a:solidFill>
                  <a:srgbClr val="151518"/>
                </a:solidFill>
                <a:effectLst/>
                <a:latin typeface="Helvetica" pitchFamily="2" charset="0"/>
              </a:rPr>
              <a:t>y</a:t>
            </a:r>
            <a:r>
              <a:rPr lang="en-US" i="1" dirty="0" err="1">
                <a:solidFill>
                  <a:srgbClr val="151518"/>
                </a:solidFill>
                <a:effectLst/>
                <a:latin typeface="Times"/>
              </a:rPr>
              <a:t>z</a:t>
            </a:r>
            <a:r>
              <a:rPr lang="en-US" i="1" dirty="0">
                <a:solidFill>
                  <a:srgbClr val="151518"/>
                </a:solidFill>
                <a:effectLst/>
                <a:latin typeface="Times"/>
              </a:rPr>
              <a:t> </a:t>
            </a:r>
            <a:r>
              <a:rPr lang="en-US" dirty="0">
                <a:solidFill>
                  <a:srgbClr val="151518"/>
                </a:solidFill>
                <a:effectLst/>
                <a:latin typeface="Times"/>
              </a:rPr>
              <a:t>coordinate system, with </a:t>
            </a:r>
            <a:r>
              <a:rPr lang="en-US" i="1" dirty="0">
                <a:solidFill>
                  <a:srgbClr val="151518"/>
                </a:solidFill>
                <a:effectLst/>
                <a:latin typeface="Times"/>
              </a:rPr>
              <a:t>z </a:t>
            </a:r>
            <a:r>
              <a:rPr lang="en-US" dirty="0">
                <a:solidFill>
                  <a:srgbClr val="151518"/>
                </a:solidFill>
                <a:effectLst/>
                <a:latin typeface="Times"/>
              </a:rPr>
              <a:t>along the direction of propagation (i.e. from antenna to source).</a:t>
            </a:r>
          </a:p>
        </p:txBody>
      </p:sp>
      <p:pic>
        <p:nvPicPr>
          <p:cNvPr id="8" name="Picture 7">
            <a:extLst>
              <a:ext uri="{FF2B5EF4-FFF2-40B4-BE49-F238E27FC236}">
                <a16:creationId xmlns:a16="http://schemas.microsoft.com/office/drawing/2014/main" id="{A2098956-4540-3D2B-5D1A-A1EF99CA60CA}"/>
              </a:ext>
            </a:extLst>
          </p:cNvPr>
          <p:cNvPicPr>
            <a:picLocks noChangeAspect="1"/>
          </p:cNvPicPr>
          <p:nvPr/>
        </p:nvPicPr>
        <p:blipFill>
          <a:blip r:embed="rId3"/>
          <a:stretch>
            <a:fillRect/>
          </a:stretch>
        </p:blipFill>
        <p:spPr>
          <a:xfrm>
            <a:off x="2907580" y="2039911"/>
            <a:ext cx="870568" cy="369332"/>
          </a:xfrm>
          <a:prstGeom prst="rect">
            <a:avLst/>
          </a:prstGeom>
        </p:spPr>
      </p:pic>
      <p:sp>
        <p:nvSpPr>
          <p:cNvPr id="10" name="TextBox 9">
            <a:extLst>
              <a:ext uri="{FF2B5EF4-FFF2-40B4-BE49-F238E27FC236}">
                <a16:creationId xmlns:a16="http://schemas.microsoft.com/office/drawing/2014/main" id="{41C01604-2AED-80A6-142E-45D596C2C852}"/>
              </a:ext>
            </a:extLst>
          </p:cNvPr>
          <p:cNvSpPr txBox="1"/>
          <p:nvPr/>
        </p:nvSpPr>
        <p:spPr>
          <a:xfrm>
            <a:off x="1040258" y="2375853"/>
            <a:ext cx="6107986" cy="369332"/>
          </a:xfrm>
          <a:prstGeom prst="rect">
            <a:avLst/>
          </a:prstGeom>
          <a:noFill/>
        </p:spPr>
        <p:txBody>
          <a:bodyPr wrap="square">
            <a:spAutoFit/>
          </a:bodyPr>
          <a:lstStyle/>
          <a:p>
            <a:r>
              <a:rPr lang="en-US" dirty="0">
                <a:solidFill>
                  <a:srgbClr val="151518"/>
                </a:solidFill>
                <a:effectLst/>
                <a:latin typeface="Times"/>
              </a:rPr>
              <a:t>where </a:t>
            </a:r>
            <a:r>
              <a:rPr lang="en-US" b="1" i="1" dirty="0">
                <a:solidFill>
                  <a:srgbClr val="151518"/>
                </a:solidFill>
                <a:effectLst/>
                <a:latin typeface="Times"/>
              </a:rPr>
              <a:t>J </a:t>
            </a:r>
            <a:r>
              <a:rPr lang="en-US" dirty="0">
                <a:solidFill>
                  <a:srgbClr val="151518"/>
                </a:solidFill>
                <a:effectLst/>
                <a:latin typeface="Times"/>
              </a:rPr>
              <a:t>is a 2 </a:t>
            </a:r>
            <a:r>
              <a:rPr lang="en-US" dirty="0">
                <a:solidFill>
                  <a:srgbClr val="151518"/>
                </a:solidFill>
                <a:effectLst/>
                <a:latin typeface="Helvetica" pitchFamily="2" charset="0"/>
              </a:rPr>
              <a:t>×</a:t>
            </a:r>
            <a:r>
              <a:rPr lang="en-US" dirty="0">
                <a:solidFill>
                  <a:srgbClr val="151518"/>
                </a:solidFill>
                <a:effectLst/>
                <a:latin typeface="Times"/>
              </a:rPr>
              <a:t>2 complex matrix known as the </a:t>
            </a:r>
            <a:r>
              <a:rPr lang="en-US" i="1" dirty="0">
                <a:solidFill>
                  <a:srgbClr val="151518"/>
                </a:solidFill>
                <a:effectLst/>
                <a:latin typeface="Times"/>
              </a:rPr>
              <a:t>Jones </a:t>
            </a:r>
            <a:r>
              <a:rPr lang="en-US" dirty="0">
                <a:solidFill>
                  <a:srgbClr val="151518"/>
                </a:solidFill>
                <a:effectLst/>
                <a:latin typeface="Times"/>
              </a:rPr>
              <a:t>matrix.</a:t>
            </a:r>
          </a:p>
        </p:txBody>
      </p:sp>
      <p:pic>
        <p:nvPicPr>
          <p:cNvPr id="11" name="Picture 10">
            <a:extLst>
              <a:ext uri="{FF2B5EF4-FFF2-40B4-BE49-F238E27FC236}">
                <a16:creationId xmlns:a16="http://schemas.microsoft.com/office/drawing/2014/main" id="{9057E3D2-4682-6F83-E74A-EA2CC0B70AD1}"/>
              </a:ext>
            </a:extLst>
          </p:cNvPr>
          <p:cNvPicPr>
            <a:picLocks noChangeAspect="1"/>
          </p:cNvPicPr>
          <p:nvPr/>
        </p:nvPicPr>
        <p:blipFill>
          <a:blip r:embed="rId4"/>
          <a:stretch>
            <a:fillRect/>
          </a:stretch>
        </p:blipFill>
        <p:spPr>
          <a:xfrm>
            <a:off x="2835667" y="2763165"/>
            <a:ext cx="2282647" cy="328630"/>
          </a:xfrm>
          <a:prstGeom prst="rect">
            <a:avLst/>
          </a:prstGeom>
        </p:spPr>
      </p:pic>
      <p:pic>
        <p:nvPicPr>
          <p:cNvPr id="12" name="Picture 11">
            <a:extLst>
              <a:ext uri="{FF2B5EF4-FFF2-40B4-BE49-F238E27FC236}">
                <a16:creationId xmlns:a16="http://schemas.microsoft.com/office/drawing/2014/main" id="{860B3198-338D-6921-B8C9-0DC7D2D7D233}"/>
              </a:ext>
            </a:extLst>
          </p:cNvPr>
          <p:cNvPicPr>
            <a:picLocks noChangeAspect="1"/>
          </p:cNvPicPr>
          <p:nvPr/>
        </p:nvPicPr>
        <p:blipFill>
          <a:blip r:embed="rId5"/>
          <a:stretch>
            <a:fillRect/>
          </a:stretch>
        </p:blipFill>
        <p:spPr>
          <a:xfrm>
            <a:off x="2835667" y="3221185"/>
            <a:ext cx="1457147" cy="532899"/>
          </a:xfrm>
          <a:prstGeom prst="rect">
            <a:avLst/>
          </a:prstGeom>
        </p:spPr>
      </p:pic>
      <p:pic>
        <p:nvPicPr>
          <p:cNvPr id="13" name="Picture 12">
            <a:extLst>
              <a:ext uri="{FF2B5EF4-FFF2-40B4-BE49-F238E27FC236}">
                <a16:creationId xmlns:a16="http://schemas.microsoft.com/office/drawing/2014/main" id="{F2665606-43E1-FB28-1F63-D1FBF5A0CCE9}"/>
              </a:ext>
            </a:extLst>
          </p:cNvPr>
          <p:cNvPicPr>
            <a:picLocks noChangeAspect="1"/>
          </p:cNvPicPr>
          <p:nvPr/>
        </p:nvPicPr>
        <p:blipFill>
          <a:blip r:embed="rId6"/>
          <a:stretch>
            <a:fillRect/>
          </a:stretch>
        </p:blipFill>
        <p:spPr>
          <a:xfrm>
            <a:off x="928806" y="3934395"/>
            <a:ext cx="3497566" cy="490380"/>
          </a:xfrm>
          <a:prstGeom prst="rect">
            <a:avLst/>
          </a:prstGeom>
        </p:spPr>
      </p:pic>
      <p:pic>
        <p:nvPicPr>
          <p:cNvPr id="14" name="Picture 13">
            <a:extLst>
              <a:ext uri="{FF2B5EF4-FFF2-40B4-BE49-F238E27FC236}">
                <a16:creationId xmlns:a16="http://schemas.microsoft.com/office/drawing/2014/main" id="{ACF83528-3EE7-9B82-C6AB-FD9A3B129A8D}"/>
              </a:ext>
            </a:extLst>
          </p:cNvPr>
          <p:cNvPicPr>
            <a:picLocks noChangeAspect="1"/>
          </p:cNvPicPr>
          <p:nvPr/>
        </p:nvPicPr>
        <p:blipFill>
          <a:blip r:embed="rId7"/>
          <a:stretch>
            <a:fillRect/>
          </a:stretch>
        </p:blipFill>
        <p:spPr>
          <a:xfrm>
            <a:off x="4583573" y="3899965"/>
            <a:ext cx="3497566" cy="522713"/>
          </a:xfrm>
          <a:prstGeom prst="rect">
            <a:avLst/>
          </a:prstGeom>
        </p:spPr>
      </p:pic>
      <p:pic>
        <p:nvPicPr>
          <p:cNvPr id="15" name="Picture 14">
            <a:extLst>
              <a:ext uri="{FF2B5EF4-FFF2-40B4-BE49-F238E27FC236}">
                <a16:creationId xmlns:a16="http://schemas.microsoft.com/office/drawing/2014/main" id="{CCF9EC51-17F4-8F0D-BD35-F8C14B90E041}"/>
              </a:ext>
            </a:extLst>
          </p:cNvPr>
          <p:cNvPicPr>
            <a:picLocks noChangeAspect="1"/>
          </p:cNvPicPr>
          <p:nvPr/>
        </p:nvPicPr>
        <p:blipFill>
          <a:blip r:embed="rId8"/>
          <a:stretch>
            <a:fillRect/>
          </a:stretch>
        </p:blipFill>
        <p:spPr>
          <a:xfrm>
            <a:off x="2907580" y="4487956"/>
            <a:ext cx="1457147" cy="408712"/>
          </a:xfrm>
          <a:prstGeom prst="rect">
            <a:avLst/>
          </a:prstGeom>
        </p:spPr>
      </p:pic>
      <p:pic>
        <p:nvPicPr>
          <p:cNvPr id="16" name="Picture 15">
            <a:extLst>
              <a:ext uri="{FF2B5EF4-FFF2-40B4-BE49-F238E27FC236}">
                <a16:creationId xmlns:a16="http://schemas.microsoft.com/office/drawing/2014/main" id="{261B5F0C-98D3-0D8A-4B2C-F9EC6E68C7D3}"/>
              </a:ext>
            </a:extLst>
          </p:cNvPr>
          <p:cNvPicPr>
            <a:picLocks noChangeAspect="1"/>
          </p:cNvPicPr>
          <p:nvPr/>
        </p:nvPicPr>
        <p:blipFill>
          <a:blip r:embed="rId9"/>
          <a:stretch>
            <a:fillRect/>
          </a:stretch>
        </p:blipFill>
        <p:spPr>
          <a:xfrm>
            <a:off x="1735441" y="4943294"/>
            <a:ext cx="5114746" cy="699380"/>
          </a:xfrm>
          <a:prstGeom prst="rect">
            <a:avLst/>
          </a:prstGeom>
        </p:spPr>
      </p:pic>
      <p:pic>
        <p:nvPicPr>
          <p:cNvPr id="17" name="Picture 16">
            <a:extLst>
              <a:ext uri="{FF2B5EF4-FFF2-40B4-BE49-F238E27FC236}">
                <a16:creationId xmlns:a16="http://schemas.microsoft.com/office/drawing/2014/main" id="{A92EAB98-B812-15AC-94E5-5AD409FD38C4}"/>
              </a:ext>
            </a:extLst>
          </p:cNvPr>
          <p:cNvPicPr>
            <a:picLocks noChangeAspect="1"/>
          </p:cNvPicPr>
          <p:nvPr/>
        </p:nvPicPr>
        <p:blipFill>
          <a:blip r:embed="rId10"/>
          <a:stretch>
            <a:fillRect/>
          </a:stretch>
        </p:blipFill>
        <p:spPr>
          <a:xfrm>
            <a:off x="2230830" y="5689300"/>
            <a:ext cx="4685372" cy="372405"/>
          </a:xfrm>
          <a:prstGeom prst="rect">
            <a:avLst/>
          </a:prstGeom>
        </p:spPr>
      </p:pic>
      <p:pic>
        <p:nvPicPr>
          <p:cNvPr id="18" name="Picture 17">
            <a:extLst>
              <a:ext uri="{FF2B5EF4-FFF2-40B4-BE49-F238E27FC236}">
                <a16:creationId xmlns:a16="http://schemas.microsoft.com/office/drawing/2014/main" id="{6EDA6687-5606-C0E0-D76B-2593023411B2}"/>
              </a:ext>
            </a:extLst>
          </p:cNvPr>
          <p:cNvPicPr>
            <a:picLocks noChangeAspect="1"/>
          </p:cNvPicPr>
          <p:nvPr/>
        </p:nvPicPr>
        <p:blipFill>
          <a:blip r:embed="rId11"/>
          <a:stretch>
            <a:fillRect/>
          </a:stretch>
        </p:blipFill>
        <p:spPr>
          <a:xfrm>
            <a:off x="8069076" y="1585475"/>
            <a:ext cx="3852156" cy="3767361"/>
          </a:xfrm>
          <a:prstGeom prst="rect">
            <a:avLst/>
          </a:prstGeom>
        </p:spPr>
      </p:pic>
    </p:spTree>
    <p:extLst>
      <p:ext uri="{BB962C8B-B14F-4D97-AF65-F5344CB8AC3E}">
        <p14:creationId xmlns:p14="http://schemas.microsoft.com/office/powerpoint/2010/main" val="3433288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lang="en-US" altLang="zh-CN" sz="4400" b="1"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Coupling Effects</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53</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extLst>
      <p:ext uri="{BB962C8B-B14F-4D97-AF65-F5344CB8AC3E}">
        <p14:creationId xmlns:p14="http://schemas.microsoft.com/office/powerpoint/2010/main" val="39319237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7C0A00-C148-5B85-3664-A3C5916BD65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Reflection and Cross Coupling</a:t>
            </a:r>
          </a:p>
        </p:txBody>
      </p:sp>
      <p:pic>
        <p:nvPicPr>
          <p:cNvPr id="2" name="Picture 1">
            <a:extLst>
              <a:ext uri="{FF2B5EF4-FFF2-40B4-BE49-F238E27FC236}">
                <a16:creationId xmlns:a16="http://schemas.microsoft.com/office/drawing/2014/main" id="{026063D3-051B-8B6A-B074-89D5826B7F46}"/>
              </a:ext>
            </a:extLst>
          </p:cNvPr>
          <p:cNvPicPr>
            <a:picLocks noChangeAspect="1"/>
          </p:cNvPicPr>
          <p:nvPr/>
        </p:nvPicPr>
        <p:blipFill>
          <a:blip r:embed="rId2"/>
          <a:stretch>
            <a:fillRect/>
          </a:stretch>
        </p:blipFill>
        <p:spPr>
          <a:xfrm>
            <a:off x="750869" y="1222990"/>
            <a:ext cx="5637972" cy="2322941"/>
          </a:xfrm>
          <a:prstGeom prst="rect">
            <a:avLst/>
          </a:prstGeom>
        </p:spPr>
      </p:pic>
      <p:pic>
        <p:nvPicPr>
          <p:cNvPr id="6" name="Picture 5">
            <a:extLst>
              <a:ext uri="{FF2B5EF4-FFF2-40B4-BE49-F238E27FC236}">
                <a16:creationId xmlns:a16="http://schemas.microsoft.com/office/drawing/2014/main" id="{EF33DEE1-A55C-A3E2-D7FC-1C7BD05B14F1}"/>
              </a:ext>
            </a:extLst>
          </p:cNvPr>
          <p:cNvPicPr>
            <a:picLocks noChangeAspect="1"/>
          </p:cNvPicPr>
          <p:nvPr/>
        </p:nvPicPr>
        <p:blipFill>
          <a:blip r:embed="rId3"/>
          <a:stretch>
            <a:fillRect/>
          </a:stretch>
        </p:blipFill>
        <p:spPr>
          <a:xfrm>
            <a:off x="750868" y="3715559"/>
            <a:ext cx="5637971" cy="1925467"/>
          </a:xfrm>
          <a:prstGeom prst="rect">
            <a:avLst/>
          </a:prstGeom>
        </p:spPr>
      </p:pic>
      <p:sp>
        <p:nvSpPr>
          <p:cNvPr id="7" name="TextBox 6">
            <a:extLst>
              <a:ext uri="{FF2B5EF4-FFF2-40B4-BE49-F238E27FC236}">
                <a16:creationId xmlns:a16="http://schemas.microsoft.com/office/drawing/2014/main" id="{62F2265B-9E15-34F0-B2A9-4B6DBCF0D419}"/>
              </a:ext>
            </a:extLst>
          </p:cNvPr>
          <p:cNvSpPr txBox="1"/>
          <p:nvPr/>
        </p:nvSpPr>
        <p:spPr>
          <a:xfrm>
            <a:off x="648128" y="5712432"/>
            <a:ext cx="6317752" cy="369332"/>
          </a:xfrm>
          <a:prstGeom prst="rect">
            <a:avLst/>
          </a:prstGeom>
          <a:noFill/>
        </p:spPr>
        <p:txBody>
          <a:bodyPr wrap="square" rtlCol="0">
            <a:spAutoFit/>
          </a:bodyPr>
          <a:lstStyle/>
          <a:p>
            <a:r>
              <a:rPr lang="en-CN" dirty="0"/>
              <a:t>Schematic digram of Tianlai reflactor and analog signal chain.</a:t>
            </a:r>
          </a:p>
        </p:txBody>
      </p:sp>
      <p:pic>
        <p:nvPicPr>
          <p:cNvPr id="8" name="Picture 7">
            <a:extLst>
              <a:ext uri="{FF2B5EF4-FFF2-40B4-BE49-F238E27FC236}">
                <a16:creationId xmlns:a16="http://schemas.microsoft.com/office/drawing/2014/main" id="{C1EB403E-1517-3D21-E1C9-3D0A7896226E}"/>
              </a:ext>
            </a:extLst>
          </p:cNvPr>
          <p:cNvPicPr>
            <a:picLocks noChangeAspect="1"/>
          </p:cNvPicPr>
          <p:nvPr/>
        </p:nvPicPr>
        <p:blipFill>
          <a:blip r:embed="rId4"/>
          <a:stretch>
            <a:fillRect/>
          </a:stretch>
        </p:blipFill>
        <p:spPr>
          <a:xfrm>
            <a:off x="7654245" y="1041104"/>
            <a:ext cx="3955551" cy="4265500"/>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29D0E40-55E4-70A6-5C19-C7DD5C5CA850}"/>
                  </a:ext>
                </a:extLst>
              </p:cNvPr>
              <p:cNvSpPr txBox="1"/>
              <p:nvPr/>
            </p:nvSpPr>
            <p:spPr>
              <a:xfrm>
                <a:off x="8238341" y="5306604"/>
                <a:ext cx="3371455" cy="646331"/>
              </a:xfrm>
              <a:prstGeom prst="rect">
                <a:avLst/>
              </a:prstGeom>
              <a:noFill/>
            </p:spPr>
            <p:txBody>
              <a:bodyPr wrap="square" rtlCol="0">
                <a:spAutoFit/>
              </a:bodyPr>
              <a:lstStyle/>
              <a:p>
                <a14:m>
                  <m:oMath xmlns:m="http://schemas.openxmlformats.org/officeDocument/2006/math">
                    <m:r>
                      <a:rPr lang="en-CN" i="1" smtClean="0">
                        <a:latin typeface="Cambria Math" panose="02040503050406030204" pitchFamily="18" charset="0"/>
                        <a:ea typeface="Cambria Math" panose="02040503050406030204" pitchFamily="18" charset="0"/>
                      </a:rPr>
                      <m:t>𝜖</m:t>
                    </m:r>
                    <m:r>
                      <a:rPr lang="en-US" b="0" i="1" baseline="-25000" smtClean="0">
                        <a:latin typeface="Cambria Math" panose="02040503050406030204" pitchFamily="18" charset="0"/>
                        <a:ea typeface="Cambria Math" panose="02040503050406030204" pitchFamily="18" charset="0"/>
                      </a:rPr>
                      <m:t>11</m:t>
                    </m:r>
                  </m:oMath>
                </a14:m>
                <a:r>
                  <a:rPr lang="en-CN" dirty="0"/>
                  <a:t>: Signal chain reflction;</a:t>
                </a:r>
              </a:p>
              <a:p>
                <a14:m>
                  <m:oMath xmlns:m="http://schemas.openxmlformats.org/officeDocument/2006/math">
                    <m:r>
                      <a:rPr lang="en-CN" i="1" smtClean="0">
                        <a:latin typeface="Cambria Math" panose="02040503050406030204" pitchFamily="18" charset="0"/>
                        <a:ea typeface="Cambria Math" panose="02040503050406030204" pitchFamily="18" charset="0"/>
                      </a:rPr>
                      <m:t>𝜖</m:t>
                    </m:r>
                    <m:r>
                      <a:rPr lang="en-US" b="0" i="1" baseline="-25000" smtClean="0">
                        <a:latin typeface="Cambria Math" panose="02040503050406030204" pitchFamily="18" charset="0"/>
                        <a:ea typeface="Cambria Math" panose="02040503050406030204" pitchFamily="18" charset="0"/>
                      </a:rPr>
                      <m:t>12</m:t>
                    </m:r>
                  </m:oMath>
                </a14:m>
                <a:r>
                  <a:rPr lang="en-CN" dirty="0"/>
                  <a:t>: Cross coupling</a:t>
                </a:r>
              </a:p>
            </p:txBody>
          </p:sp>
        </mc:Choice>
        <mc:Fallback xmlns="">
          <p:sp>
            <p:nvSpPr>
              <p:cNvPr id="9" name="TextBox 8">
                <a:extLst>
                  <a:ext uri="{FF2B5EF4-FFF2-40B4-BE49-F238E27FC236}">
                    <a16:creationId xmlns:a16="http://schemas.microsoft.com/office/drawing/2014/main" id="{229D0E40-55E4-70A6-5C19-C7DD5C5CA850}"/>
                  </a:ext>
                </a:extLst>
              </p:cNvPr>
              <p:cNvSpPr txBox="1">
                <a:spLocks noRot="1" noChangeAspect="1" noMove="1" noResize="1" noEditPoints="1" noAdjustHandles="1" noChangeArrowheads="1" noChangeShapeType="1" noTextEdit="1"/>
              </p:cNvSpPr>
              <p:nvPr/>
            </p:nvSpPr>
            <p:spPr>
              <a:xfrm>
                <a:off x="8238341" y="5306604"/>
                <a:ext cx="3371455" cy="646331"/>
              </a:xfrm>
              <a:prstGeom prst="rect">
                <a:avLst/>
              </a:prstGeom>
              <a:blipFill>
                <a:blip r:embed="rId5"/>
                <a:stretch>
                  <a:fillRect t="-5882" b="-13725"/>
                </a:stretch>
              </a:blipFill>
            </p:spPr>
            <p:txBody>
              <a:bodyPr/>
              <a:lstStyle/>
              <a:p>
                <a:r>
                  <a:rPr lang="en-CN">
                    <a:noFill/>
                  </a:rPr>
                  <a:t> </a:t>
                </a:r>
              </a:p>
            </p:txBody>
          </p:sp>
        </mc:Fallback>
      </mc:AlternateContent>
    </p:spTree>
    <p:extLst>
      <p:ext uri="{BB962C8B-B14F-4D97-AF65-F5344CB8AC3E}">
        <p14:creationId xmlns:p14="http://schemas.microsoft.com/office/powerpoint/2010/main" val="31371339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AB23D2-8E19-D822-79AA-55A9A1AF12D2}"/>
              </a:ext>
            </a:extLst>
          </p:cNvPr>
          <p:cNvSpPr txBox="1"/>
          <p:nvPr/>
        </p:nvSpPr>
        <p:spPr>
          <a:xfrm>
            <a:off x="1040257" y="1197409"/>
            <a:ext cx="7672227" cy="369332"/>
          </a:xfrm>
          <a:prstGeom prst="rect">
            <a:avLst/>
          </a:prstGeom>
          <a:noFill/>
        </p:spPr>
        <p:txBody>
          <a:bodyPr wrap="square">
            <a:spAutoFit/>
          </a:bodyPr>
          <a:lstStyle/>
          <a:p>
            <a:r>
              <a:rPr lang="en-US" dirty="0">
                <a:solidFill>
                  <a:srgbClr val="000000"/>
                </a:solidFill>
                <a:latin typeface="Helvetica" pitchFamily="2" charset="0"/>
              </a:rPr>
              <a:t>T</a:t>
            </a:r>
            <a:r>
              <a:rPr lang="en-US" dirty="0">
                <a:solidFill>
                  <a:srgbClr val="000000"/>
                </a:solidFill>
                <a:effectLst/>
                <a:latin typeface="Helvetica" pitchFamily="2" charset="0"/>
              </a:rPr>
              <a:t>he cross-correlation visibility, V</a:t>
            </a:r>
            <a:r>
              <a:rPr lang="en-US" baseline="-25000" dirty="0">
                <a:solidFill>
                  <a:srgbClr val="000000"/>
                </a:solidFill>
                <a:effectLst/>
                <a:latin typeface="Helvetica" pitchFamily="2" charset="0"/>
              </a:rPr>
              <a:t>12</a:t>
            </a:r>
            <a:r>
              <a:rPr lang="en-US" dirty="0">
                <a:solidFill>
                  <a:srgbClr val="000000"/>
                </a:solidFill>
                <a:effectLst/>
                <a:latin typeface="Helvetica" pitchFamily="2" charset="0"/>
              </a:rPr>
              <a:t>, between antenna 1 and 2, written as</a:t>
            </a:r>
          </a:p>
        </p:txBody>
      </p:sp>
      <p:pic>
        <p:nvPicPr>
          <p:cNvPr id="5" name="Picture 4">
            <a:extLst>
              <a:ext uri="{FF2B5EF4-FFF2-40B4-BE49-F238E27FC236}">
                <a16:creationId xmlns:a16="http://schemas.microsoft.com/office/drawing/2014/main" id="{9B5A712A-9058-A56A-1F83-2792F514A192}"/>
              </a:ext>
            </a:extLst>
          </p:cNvPr>
          <p:cNvPicPr>
            <a:picLocks noChangeAspect="1"/>
          </p:cNvPicPr>
          <p:nvPr/>
        </p:nvPicPr>
        <p:blipFill>
          <a:blip r:embed="rId2"/>
          <a:stretch>
            <a:fillRect/>
          </a:stretch>
        </p:blipFill>
        <p:spPr>
          <a:xfrm>
            <a:off x="4025472" y="1609976"/>
            <a:ext cx="3606800" cy="596900"/>
          </a:xfrm>
          <a:prstGeom prst="rect">
            <a:avLst/>
          </a:prstGeom>
        </p:spPr>
      </p:pic>
      <p:sp>
        <p:nvSpPr>
          <p:cNvPr id="7" name="TextBox 6">
            <a:extLst>
              <a:ext uri="{FF2B5EF4-FFF2-40B4-BE49-F238E27FC236}">
                <a16:creationId xmlns:a16="http://schemas.microsoft.com/office/drawing/2014/main" id="{283C4824-9655-566D-C993-C3A423DA5DEC}"/>
              </a:ext>
            </a:extLst>
          </p:cNvPr>
          <p:cNvSpPr txBox="1"/>
          <p:nvPr/>
        </p:nvSpPr>
        <p:spPr>
          <a:xfrm>
            <a:off x="1040257" y="2291207"/>
            <a:ext cx="6107986" cy="369332"/>
          </a:xfrm>
          <a:prstGeom prst="rect">
            <a:avLst/>
          </a:prstGeom>
          <a:noFill/>
        </p:spPr>
        <p:txBody>
          <a:bodyPr wrap="square">
            <a:spAutoFit/>
          </a:bodyPr>
          <a:lstStyle/>
          <a:p>
            <a:r>
              <a:rPr lang="en-US" dirty="0">
                <a:solidFill>
                  <a:srgbClr val="000000"/>
                </a:solidFill>
                <a:latin typeface="Helvetica" pitchFamily="2" charset="0"/>
              </a:rPr>
              <a:t>T</a:t>
            </a:r>
            <a:r>
              <a:rPr lang="en-US" dirty="0">
                <a:solidFill>
                  <a:srgbClr val="000000"/>
                </a:solidFill>
                <a:effectLst/>
                <a:latin typeface="Helvetica" pitchFamily="2" charset="0"/>
              </a:rPr>
              <a:t>he presence of a reflection can be encapsulated as</a:t>
            </a:r>
          </a:p>
        </p:txBody>
      </p:sp>
      <p:pic>
        <p:nvPicPr>
          <p:cNvPr id="8" name="Picture 7">
            <a:extLst>
              <a:ext uri="{FF2B5EF4-FFF2-40B4-BE49-F238E27FC236}">
                <a16:creationId xmlns:a16="http://schemas.microsoft.com/office/drawing/2014/main" id="{BC35156A-273D-5427-4B57-34C4F45098C5}"/>
              </a:ext>
            </a:extLst>
          </p:cNvPr>
          <p:cNvPicPr>
            <a:picLocks noChangeAspect="1"/>
          </p:cNvPicPr>
          <p:nvPr/>
        </p:nvPicPr>
        <p:blipFill>
          <a:blip r:embed="rId3"/>
          <a:stretch>
            <a:fillRect/>
          </a:stretch>
        </p:blipFill>
        <p:spPr>
          <a:xfrm>
            <a:off x="2316323" y="2700801"/>
            <a:ext cx="4559300" cy="635000"/>
          </a:xfrm>
          <a:prstGeom prst="rect">
            <a:avLst/>
          </a:prstGeom>
        </p:spPr>
      </p:pic>
      <p:pic>
        <p:nvPicPr>
          <p:cNvPr id="9" name="Picture 8">
            <a:extLst>
              <a:ext uri="{FF2B5EF4-FFF2-40B4-BE49-F238E27FC236}">
                <a16:creationId xmlns:a16="http://schemas.microsoft.com/office/drawing/2014/main" id="{1C48B8C9-F6AC-EA0C-207D-5C390FAB181D}"/>
              </a:ext>
            </a:extLst>
          </p:cNvPr>
          <p:cNvPicPr>
            <a:picLocks noChangeAspect="1"/>
          </p:cNvPicPr>
          <p:nvPr/>
        </p:nvPicPr>
        <p:blipFill>
          <a:blip r:embed="rId4"/>
          <a:stretch>
            <a:fillRect/>
          </a:stretch>
        </p:blipFill>
        <p:spPr>
          <a:xfrm>
            <a:off x="7315628" y="2660539"/>
            <a:ext cx="3581400" cy="660400"/>
          </a:xfrm>
          <a:prstGeom prst="rect">
            <a:avLst/>
          </a:prstGeom>
        </p:spPr>
      </p:pic>
      <p:pic>
        <p:nvPicPr>
          <p:cNvPr id="10" name="Picture 9">
            <a:extLst>
              <a:ext uri="{FF2B5EF4-FFF2-40B4-BE49-F238E27FC236}">
                <a16:creationId xmlns:a16="http://schemas.microsoft.com/office/drawing/2014/main" id="{CEEFBE58-E029-F877-57F2-DB9B0008DA2B}"/>
              </a:ext>
            </a:extLst>
          </p:cNvPr>
          <p:cNvPicPr>
            <a:picLocks noChangeAspect="1"/>
          </p:cNvPicPr>
          <p:nvPr/>
        </p:nvPicPr>
        <p:blipFill>
          <a:blip r:embed="rId5"/>
          <a:stretch>
            <a:fillRect/>
          </a:stretch>
        </p:blipFill>
        <p:spPr>
          <a:xfrm>
            <a:off x="3111234" y="3467336"/>
            <a:ext cx="6197600" cy="673100"/>
          </a:xfrm>
          <a:prstGeom prst="rect">
            <a:avLst/>
          </a:prstGeom>
        </p:spPr>
      </p:pic>
      <p:pic>
        <p:nvPicPr>
          <p:cNvPr id="11" name="Picture 10">
            <a:extLst>
              <a:ext uri="{FF2B5EF4-FFF2-40B4-BE49-F238E27FC236}">
                <a16:creationId xmlns:a16="http://schemas.microsoft.com/office/drawing/2014/main" id="{F046FD00-9194-57BA-7D8C-AF256AFD5A33}"/>
              </a:ext>
            </a:extLst>
          </p:cNvPr>
          <p:cNvPicPr>
            <a:picLocks noChangeAspect="1"/>
          </p:cNvPicPr>
          <p:nvPr/>
        </p:nvPicPr>
        <p:blipFill>
          <a:blip r:embed="rId6"/>
          <a:stretch>
            <a:fillRect/>
          </a:stretch>
        </p:blipFill>
        <p:spPr>
          <a:xfrm>
            <a:off x="3127502" y="4211522"/>
            <a:ext cx="6070600" cy="584200"/>
          </a:xfrm>
          <a:prstGeom prst="rect">
            <a:avLst/>
          </a:prstGeom>
        </p:spPr>
      </p:pic>
      <p:pic>
        <p:nvPicPr>
          <p:cNvPr id="12" name="Picture 11">
            <a:extLst>
              <a:ext uri="{FF2B5EF4-FFF2-40B4-BE49-F238E27FC236}">
                <a16:creationId xmlns:a16="http://schemas.microsoft.com/office/drawing/2014/main" id="{548AF131-FBB3-6A23-C65E-A4E9D187488B}"/>
              </a:ext>
            </a:extLst>
          </p:cNvPr>
          <p:cNvPicPr>
            <a:picLocks noChangeAspect="1"/>
          </p:cNvPicPr>
          <p:nvPr/>
        </p:nvPicPr>
        <p:blipFill>
          <a:blip r:embed="rId7"/>
          <a:stretch>
            <a:fillRect/>
          </a:stretch>
        </p:blipFill>
        <p:spPr>
          <a:xfrm>
            <a:off x="2856073" y="5013546"/>
            <a:ext cx="3479800" cy="774700"/>
          </a:xfrm>
          <a:prstGeom prst="rect">
            <a:avLst/>
          </a:prstGeom>
        </p:spPr>
      </p:pic>
      <p:pic>
        <p:nvPicPr>
          <p:cNvPr id="13" name="Picture 12">
            <a:extLst>
              <a:ext uri="{FF2B5EF4-FFF2-40B4-BE49-F238E27FC236}">
                <a16:creationId xmlns:a16="http://schemas.microsoft.com/office/drawing/2014/main" id="{1528B27B-B1E1-60AE-6D0B-2CAB0B11C904}"/>
              </a:ext>
            </a:extLst>
          </p:cNvPr>
          <p:cNvPicPr>
            <a:picLocks noChangeAspect="1"/>
          </p:cNvPicPr>
          <p:nvPr/>
        </p:nvPicPr>
        <p:blipFill>
          <a:blip r:embed="rId8"/>
          <a:stretch>
            <a:fillRect/>
          </a:stretch>
        </p:blipFill>
        <p:spPr>
          <a:xfrm>
            <a:off x="7933648" y="4788851"/>
            <a:ext cx="2838995" cy="1148123"/>
          </a:xfrm>
          <a:prstGeom prst="rect">
            <a:avLst/>
          </a:prstGeom>
        </p:spPr>
      </p:pic>
      <p:cxnSp>
        <p:nvCxnSpPr>
          <p:cNvPr id="15" name="Straight Arrow Connector 14">
            <a:extLst>
              <a:ext uri="{FF2B5EF4-FFF2-40B4-BE49-F238E27FC236}">
                <a16:creationId xmlns:a16="http://schemas.microsoft.com/office/drawing/2014/main" id="{FC070AA7-414E-8DB0-1860-2920822CF13A}"/>
              </a:ext>
            </a:extLst>
          </p:cNvPr>
          <p:cNvCxnSpPr>
            <a:cxnSpLocks/>
          </p:cNvCxnSpPr>
          <p:nvPr/>
        </p:nvCxnSpPr>
        <p:spPr>
          <a:xfrm>
            <a:off x="6520070" y="5373051"/>
            <a:ext cx="1112202"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D639623-2CAE-BCC3-CDC4-6BBDECC74B3B}"/>
              </a:ext>
            </a:extLst>
          </p:cNvPr>
          <p:cNvSpPr txBox="1"/>
          <p:nvPr/>
        </p:nvSpPr>
        <p:spPr>
          <a:xfrm>
            <a:off x="1040256" y="3657599"/>
            <a:ext cx="2070977" cy="369332"/>
          </a:xfrm>
          <a:prstGeom prst="rect">
            <a:avLst/>
          </a:prstGeom>
          <a:noFill/>
        </p:spPr>
        <p:txBody>
          <a:bodyPr wrap="square" rtlCol="0">
            <a:spAutoFit/>
          </a:bodyPr>
          <a:lstStyle/>
          <a:p>
            <a:r>
              <a:rPr lang="en-CN" dirty="0"/>
              <a:t>Cross-correlation:</a:t>
            </a:r>
          </a:p>
        </p:txBody>
      </p:sp>
      <p:sp>
        <p:nvSpPr>
          <p:cNvPr id="21" name="TextBox 20">
            <a:extLst>
              <a:ext uri="{FF2B5EF4-FFF2-40B4-BE49-F238E27FC236}">
                <a16:creationId xmlns:a16="http://schemas.microsoft.com/office/drawing/2014/main" id="{E2E489AC-EC5F-973D-400E-CE9E249D3A2E}"/>
              </a:ext>
            </a:extLst>
          </p:cNvPr>
          <p:cNvSpPr txBox="1"/>
          <p:nvPr/>
        </p:nvSpPr>
        <p:spPr>
          <a:xfrm>
            <a:off x="1040255" y="4270202"/>
            <a:ext cx="2070977" cy="369332"/>
          </a:xfrm>
          <a:prstGeom prst="rect">
            <a:avLst/>
          </a:prstGeom>
          <a:noFill/>
        </p:spPr>
        <p:txBody>
          <a:bodyPr wrap="square" rtlCol="0">
            <a:spAutoFit/>
          </a:bodyPr>
          <a:lstStyle/>
          <a:p>
            <a:r>
              <a:rPr lang="en-CN" dirty="0"/>
              <a:t>Auto-correlation:</a:t>
            </a:r>
          </a:p>
        </p:txBody>
      </p:sp>
      <p:sp>
        <p:nvSpPr>
          <p:cNvPr id="23" name="TextBox 22">
            <a:extLst>
              <a:ext uri="{FF2B5EF4-FFF2-40B4-BE49-F238E27FC236}">
                <a16:creationId xmlns:a16="http://schemas.microsoft.com/office/drawing/2014/main" id="{A310DF34-17ED-03FD-A992-987E72214F34}"/>
              </a:ext>
            </a:extLst>
          </p:cNvPr>
          <p:cNvSpPr txBox="1"/>
          <p:nvPr/>
        </p:nvSpPr>
        <p:spPr>
          <a:xfrm>
            <a:off x="1325366" y="461960"/>
            <a:ext cx="7387118"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Coupling Effects Modelding -- Reflection</a:t>
            </a:r>
          </a:p>
        </p:txBody>
      </p:sp>
    </p:spTree>
    <p:extLst>
      <p:ext uri="{BB962C8B-B14F-4D97-AF65-F5344CB8AC3E}">
        <p14:creationId xmlns:p14="http://schemas.microsoft.com/office/powerpoint/2010/main" val="3519076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74A8DA-4B4D-F157-84E1-29AF0078D7FF}"/>
              </a:ext>
            </a:extLst>
          </p:cNvPr>
          <p:cNvPicPr>
            <a:picLocks noChangeAspect="1"/>
          </p:cNvPicPr>
          <p:nvPr/>
        </p:nvPicPr>
        <p:blipFill>
          <a:blip r:embed="rId2"/>
          <a:stretch>
            <a:fillRect/>
          </a:stretch>
        </p:blipFill>
        <p:spPr>
          <a:xfrm>
            <a:off x="3617842" y="1127814"/>
            <a:ext cx="2390009" cy="1113669"/>
          </a:xfrm>
          <a:prstGeom prst="rect">
            <a:avLst/>
          </a:prstGeom>
        </p:spPr>
      </p:pic>
      <p:pic>
        <p:nvPicPr>
          <p:cNvPr id="4" name="Picture 3">
            <a:extLst>
              <a:ext uri="{FF2B5EF4-FFF2-40B4-BE49-F238E27FC236}">
                <a16:creationId xmlns:a16="http://schemas.microsoft.com/office/drawing/2014/main" id="{782BF584-01B4-758C-EE83-F4EF4E7C8FFC}"/>
              </a:ext>
            </a:extLst>
          </p:cNvPr>
          <p:cNvPicPr>
            <a:picLocks noChangeAspect="1"/>
          </p:cNvPicPr>
          <p:nvPr/>
        </p:nvPicPr>
        <p:blipFill>
          <a:blip r:embed="rId3"/>
          <a:stretch>
            <a:fillRect/>
          </a:stretch>
        </p:blipFill>
        <p:spPr>
          <a:xfrm>
            <a:off x="2274127" y="2330936"/>
            <a:ext cx="5994399" cy="753935"/>
          </a:xfrm>
          <a:prstGeom prst="rect">
            <a:avLst/>
          </a:prstGeom>
        </p:spPr>
      </p:pic>
      <p:sp>
        <p:nvSpPr>
          <p:cNvPr id="6" name="TextBox 5">
            <a:extLst>
              <a:ext uri="{FF2B5EF4-FFF2-40B4-BE49-F238E27FC236}">
                <a16:creationId xmlns:a16="http://schemas.microsoft.com/office/drawing/2014/main" id="{DB838FD3-6AD4-A517-D338-236C62ECA4A9}"/>
              </a:ext>
            </a:extLst>
          </p:cNvPr>
          <p:cNvSpPr txBox="1"/>
          <p:nvPr/>
        </p:nvSpPr>
        <p:spPr>
          <a:xfrm>
            <a:off x="960781" y="4151905"/>
            <a:ext cx="10038523" cy="923330"/>
          </a:xfrm>
          <a:prstGeom prst="rect">
            <a:avLst/>
          </a:prstGeom>
          <a:noFill/>
        </p:spPr>
        <p:txBody>
          <a:bodyPr wrap="square">
            <a:spAutoFit/>
          </a:bodyPr>
          <a:lstStyle/>
          <a:p>
            <a:r>
              <a:rPr lang="en-US" dirty="0">
                <a:solidFill>
                  <a:srgbClr val="000000"/>
                </a:solidFill>
                <a:latin typeface="Helvetica" pitchFamily="2" charset="0"/>
              </a:rPr>
              <a:t>T</a:t>
            </a:r>
            <a:r>
              <a:rPr lang="en-US" dirty="0">
                <a:solidFill>
                  <a:srgbClr val="000000"/>
                </a:solidFill>
                <a:effectLst/>
                <a:latin typeface="Helvetica" pitchFamily="2" charset="0"/>
              </a:rPr>
              <a:t>wo critical insights about the behavior of the cross coupling terms: </a:t>
            </a:r>
          </a:p>
          <a:p>
            <a:r>
              <a:rPr lang="en-US" dirty="0">
                <a:solidFill>
                  <a:srgbClr val="000000"/>
                </a:solidFill>
                <a:effectLst/>
                <a:latin typeface="Helvetica" pitchFamily="2" charset="0"/>
              </a:rPr>
              <a:t>1) their time variability is slow, thus occupying low-fringe rate.</a:t>
            </a:r>
          </a:p>
          <a:p>
            <a:r>
              <a:rPr lang="en-US" dirty="0">
                <a:solidFill>
                  <a:srgbClr val="000000"/>
                </a:solidFill>
                <a:effectLst/>
                <a:latin typeface="Helvetica" pitchFamily="2" charset="0"/>
              </a:rPr>
              <a:t>2) they have a time-stable phase determined solely by the phase of the coupling coefficient.</a:t>
            </a:r>
          </a:p>
        </p:txBody>
      </p:sp>
      <p:pic>
        <p:nvPicPr>
          <p:cNvPr id="7" name="Picture 6">
            <a:extLst>
              <a:ext uri="{FF2B5EF4-FFF2-40B4-BE49-F238E27FC236}">
                <a16:creationId xmlns:a16="http://schemas.microsoft.com/office/drawing/2014/main" id="{57A2F349-4B1D-158C-8B57-B523F47912F7}"/>
              </a:ext>
            </a:extLst>
          </p:cNvPr>
          <p:cNvPicPr>
            <a:picLocks noChangeAspect="1"/>
          </p:cNvPicPr>
          <p:nvPr/>
        </p:nvPicPr>
        <p:blipFill>
          <a:blip r:embed="rId4"/>
          <a:stretch>
            <a:fillRect/>
          </a:stretch>
        </p:blipFill>
        <p:spPr>
          <a:xfrm>
            <a:off x="2274128" y="3174323"/>
            <a:ext cx="5994400" cy="546100"/>
          </a:xfrm>
          <a:prstGeom prst="rect">
            <a:avLst/>
          </a:prstGeom>
        </p:spPr>
      </p:pic>
      <p:sp>
        <p:nvSpPr>
          <p:cNvPr id="8" name="TextBox 7">
            <a:extLst>
              <a:ext uri="{FF2B5EF4-FFF2-40B4-BE49-F238E27FC236}">
                <a16:creationId xmlns:a16="http://schemas.microsoft.com/office/drawing/2014/main" id="{BAD7959F-12F2-FF13-2D29-9B4F2752B1B6}"/>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Coupling Effects Modelding – Cross Coupling</a:t>
            </a:r>
          </a:p>
        </p:txBody>
      </p:sp>
    </p:spTree>
    <p:extLst>
      <p:ext uri="{BB962C8B-B14F-4D97-AF65-F5344CB8AC3E}">
        <p14:creationId xmlns:p14="http://schemas.microsoft.com/office/powerpoint/2010/main" val="851187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9FB81759-1133-5C6C-66F1-DB0CCDDC1907}"/>
              </a:ext>
            </a:extLst>
          </p:cNvPr>
          <p:cNvSpPr txBox="1">
            <a:spLocks/>
          </p:cNvSpPr>
          <p:nvPr/>
        </p:nvSpPr>
        <p:spPr>
          <a:xfrm>
            <a:off x="839788" y="1257094"/>
            <a:ext cx="5157787"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N"/>
              <a:t>Reflection</a:t>
            </a:r>
            <a:endParaRPr lang="en-CN" dirty="0"/>
          </a:p>
        </p:txBody>
      </p:sp>
      <p:sp>
        <p:nvSpPr>
          <p:cNvPr id="8" name="Text Placeholder 4">
            <a:extLst>
              <a:ext uri="{FF2B5EF4-FFF2-40B4-BE49-F238E27FC236}">
                <a16:creationId xmlns:a16="http://schemas.microsoft.com/office/drawing/2014/main" id="{60E9EA63-CC44-2E29-FD54-8143C5A3A8C4}"/>
              </a:ext>
            </a:extLst>
          </p:cNvPr>
          <p:cNvSpPr txBox="1">
            <a:spLocks/>
          </p:cNvSpPr>
          <p:nvPr/>
        </p:nvSpPr>
        <p:spPr>
          <a:xfrm>
            <a:off x="6172200" y="1257094"/>
            <a:ext cx="5183188"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N"/>
              <a:t>Cross-coupling</a:t>
            </a:r>
            <a:endParaRPr lang="en-CN" dirty="0"/>
          </a:p>
        </p:txBody>
      </p:sp>
      <p:sp>
        <p:nvSpPr>
          <p:cNvPr id="9" name="TextBox 8">
            <a:extLst>
              <a:ext uri="{FF2B5EF4-FFF2-40B4-BE49-F238E27FC236}">
                <a16:creationId xmlns:a16="http://schemas.microsoft.com/office/drawing/2014/main" id="{4EB8C3F1-ABB8-F022-4D9E-C36F2243FDF0}"/>
              </a:ext>
            </a:extLst>
          </p:cNvPr>
          <p:cNvSpPr txBox="1"/>
          <p:nvPr/>
        </p:nvSpPr>
        <p:spPr>
          <a:xfrm>
            <a:off x="596348" y="2249062"/>
            <a:ext cx="6175513" cy="646331"/>
          </a:xfrm>
          <a:prstGeom prst="rect">
            <a:avLst/>
          </a:prstGeom>
          <a:noFill/>
        </p:spPr>
        <p:txBody>
          <a:bodyPr wrap="square">
            <a:spAutoFit/>
          </a:bodyPr>
          <a:lstStyle/>
          <a:p>
            <a:r>
              <a:rPr lang="en-US" dirty="0">
                <a:solidFill>
                  <a:srgbClr val="000000"/>
                </a:solidFill>
                <a:latin typeface="Helvetica" pitchFamily="2" charset="0"/>
              </a:rPr>
              <a:t>R</a:t>
            </a:r>
            <a:r>
              <a:rPr lang="en-US" dirty="0">
                <a:solidFill>
                  <a:srgbClr val="000000"/>
                </a:solidFill>
                <a:effectLst/>
                <a:latin typeface="Helvetica" pitchFamily="2" charset="0"/>
              </a:rPr>
              <a:t>eflections can be removed via standard (direction-</a:t>
            </a:r>
          </a:p>
          <a:p>
            <a:r>
              <a:rPr lang="en-US" dirty="0">
                <a:solidFill>
                  <a:srgbClr val="000000"/>
                </a:solidFill>
                <a:effectLst/>
                <a:latin typeface="Helvetica" pitchFamily="2" charset="0"/>
              </a:rPr>
              <a:t>independent) antenna based calibration.</a:t>
            </a:r>
          </a:p>
        </p:txBody>
      </p:sp>
      <p:pic>
        <p:nvPicPr>
          <p:cNvPr id="10" name="Picture 9">
            <a:extLst>
              <a:ext uri="{FF2B5EF4-FFF2-40B4-BE49-F238E27FC236}">
                <a16:creationId xmlns:a16="http://schemas.microsoft.com/office/drawing/2014/main" id="{6BA91C2E-B338-0A6C-704D-AF713948169A}"/>
              </a:ext>
            </a:extLst>
          </p:cNvPr>
          <p:cNvPicPr>
            <a:picLocks noChangeAspect="1"/>
          </p:cNvPicPr>
          <p:nvPr/>
        </p:nvPicPr>
        <p:blipFill>
          <a:blip r:embed="rId2"/>
          <a:stretch>
            <a:fillRect/>
          </a:stretch>
        </p:blipFill>
        <p:spPr>
          <a:xfrm>
            <a:off x="1017588" y="3063449"/>
            <a:ext cx="3378200" cy="571500"/>
          </a:xfrm>
          <a:prstGeom prst="rect">
            <a:avLst/>
          </a:prstGeom>
        </p:spPr>
      </p:pic>
      <p:pic>
        <p:nvPicPr>
          <p:cNvPr id="11" name="Picture 10">
            <a:extLst>
              <a:ext uri="{FF2B5EF4-FFF2-40B4-BE49-F238E27FC236}">
                <a16:creationId xmlns:a16="http://schemas.microsoft.com/office/drawing/2014/main" id="{AA3309B4-F9D5-FDD4-ED09-A72C83C0C6A4}"/>
              </a:ext>
            </a:extLst>
          </p:cNvPr>
          <p:cNvPicPr>
            <a:picLocks noChangeAspect="1"/>
          </p:cNvPicPr>
          <p:nvPr/>
        </p:nvPicPr>
        <p:blipFill>
          <a:blip r:embed="rId3"/>
          <a:stretch>
            <a:fillRect/>
          </a:stretch>
        </p:blipFill>
        <p:spPr>
          <a:xfrm>
            <a:off x="836612" y="3848171"/>
            <a:ext cx="4152900" cy="673100"/>
          </a:xfrm>
          <a:prstGeom prst="rect">
            <a:avLst/>
          </a:prstGeom>
        </p:spPr>
      </p:pic>
      <p:sp>
        <p:nvSpPr>
          <p:cNvPr id="12" name="TextBox 11">
            <a:extLst>
              <a:ext uri="{FF2B5EF4-FFF2-40B4-BE49-F238E27FC236}">
                <a16:creationId xmlns:a16="http://schemas.microsoft.com/office/drawing/2014/main" id="{C6B2E853-AF8D-506B-CE3D-EE02D9089BC2}"/>
              </a:ext>
            </a:extLst>
          </p:cNvPr>
          <p:cNvSpPr txBox="1"/>
          <p:nvPr/>
        </p:nvSpPr>
        <p:spPr>
          <a:xfrm>
            <a:off x="665853" y="4867013"/>
            <a:ext cx="6175513" cy="646331"/>
          </a:xfrm>
          <a:prstGeom prst="rect">
            <a:avLst/>
          </a:prstGeom>
          <a:noFill/>
        </p:spPr>
        <p:txBody>
          <a:bodyPr wrap="square">
            <a:spAutoFit/>
          </a:bodyPr>
          <a:lstStyle/>
          <a:p>
            <a:r>
              <a:rPr lang="en-US" dirty="0">
                <a:solidFill>
                  <a:srgbClr val="000000"/>
                </a:solidFill>
                <a:latin typeface="Helvetica" pitchFamily="2" charset="0"/>
              </a:rPr>
              <a:t>R</a:t>
            </a:r>
            <a:r>
              <a:rPr lang="en-US" dirty="0">
                <a:solidFill>
                  <a:srgbClr val="000000"/>
                </a:solidFill>
                <a:effectLst/>
                <a:latin typeface="Helvetica" pitchFamily="2" charset="0"/>
              </a:rPr>
              <a:t>eflections can be removed via standard (direction-</a:t>
            </a:r>
          </a:p>
          <a:p>
            <a:r>
              <a:rPr lang="en-US" dirty="0">
                <a:solidFill>
                  <a:srgbClr val="000000"/>
                </a:solidFill>
                <a:effectLst/>
                <a:latin typeface="Helvetica" pitchFamily="2" charset="0"/>
              </a:rPr>
              <a:t>independent) antenna based calibration.</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A642BFB-F0C9-EE8C-5595-FDFD4DC8C436}"/>
                  </a:ext>
                </a:extLst>
              </p:cNvPr>
              <p:cNvSpPr txBox="1"/>
              <p:nvPr/>
            </p:nvSpPr>
            <p:spPr>
              <a:xfrm>
                <a:off x="6172200" y="2245254"/>
                <a:ext cx="6096000" cy="1200329"/>
              </a:xfrm>
              <a:prstGeom prst="rect">
                <a:avLst/>
              </a:prstGeom>
              <a:noFill/>
            </p:spPr>
            <p:txBody>
              <a:bodyPr wrap="square">
                <a:spAutoFit/>
              </a:bodyPr>
              <a:lstStyle/>
              <a:p>
                <a:r>
                  <a:rPr lang="en-US" dirty="0">
                    <a:solidFill>
                      <a:srgbClr val="000000"/>
                    </a:solidFill>
                    <a:effectLst/>
                    <a:latin typeface="Helvetica" pitchFamily="2" charset="0"/>
                  </a:rPr>
                  <a:t>Cross coupling cannot be factorized into antenna based gains, because </a:t>
                </a:r>
                <a14:m>
                  <m:oMath xmlns:m="http://schemas.openxmlformats.org/officeDocument/2006/math">
                    <m:r>
                      <a:rPr lang="en-CN" i="1" smtClean="0">
                        <a:latin typeface="Cambria Math" panose="02040503050406030204" pitchFamily="18" charset="0"/>
                        <a:ea typeface="Cambria Math" panose="02040503050406030204" pitchFamily="18" charset="0"/>
                      </a:rPr>
                      <m:t>𝜖</m:t>
                    </m:r>
                    <m:r>
                      <a:rPr lang="en-US" b="0" i="1" baseline="-25000" smtClean="0">
                        <a:latin typeface="Cambria Math" panose="02040503050406030204" pitchFamily="18" charset="0"/>
                        <a:ea typeface="Cambria Math" panose="02040503050406030204" pitchFamily="18" charset="0"/>
                      </a:rPr>
                      <m:t>12 </m:t>
                    </m:r>
                  </m:oMath>
                </a14:m>
                <a:r>
                  <a:rPr lang="en-US" dirty="0">
                    <a:solidFill>
                      <a:srgbClr val="000000"/>
                    </a:solidFill>
                    <a:effectLst/>
                    <a:latin typeface="Helvetica" pitchFamily="2" charset="0"/>
                  </a:rPr>
                  <a:t>-like terms, which are baseline-dependent</a:t>
                </a:r>
              </a:p>
              <a:p>
                <a:endParaRPr lang="en-US" dirty="0">
                  <a:solidFill>
                    <a:srgbClr val="000000"/>
                  </a:solidFill>
                  <a:effectLst/>
                  <a:latin typeface="Helvetica" pitchFamily="2" charset="0"/>
                </a:endParaRPr>
              </a:p>
            </p:txBody>
          </p:sp>
        </mc:Choice>
        <mc:Fallback xmlns="">
          <p:sp>
            <p:nvSpPr>
              <p:cNvPr id="13" name="TextBox 12">
                <a:extLst>
                  <a:ext uri="{FF2B5EF4-FFF2-40B4-BE49-F238E27FC236}">
                    <a16:creationId xmlns:a16="http://schemas.microsoft.com/office/drawing/2014/main" id="{2A642BFB-F0C9-EE8C-5595-FDFD4DC8C436}"/>
                  </a:ext>
                </a:extLst>
              </p:cNvPr>
              <p:cNvSpPr txBox="1">
                <a:spLocks noRot="1" noChangeAspect="1" noMove="1" noResize="1" noEditPoints="1" noAdjustHandles="1" noChangeArrowheads="1" noChangeShapeType="1" noTextEdit="1"/>
              </p:cNvSpPr>
              <p:nvPr/>
            </p:nvSpPr>
            <p:spPr>
              <a:xfrm>
                <a:off x="6172200" y="2245254"/>
                <a:ext cx="6096000" cy="1200329"/>
              </a:xfrm>
              <a:prstGeom prst="rect">
                <a:avLst/>
              </a:prstGeom>
              <a:blipFill>
                <a:blip r:embed="rId4"/>
                <a:stretch>
                  <a:fillRect l="-1040" t="-2083"/>
                </a:stretch>
              </a:blipFill>
            </p:spPr>
            <p:txBody>
              <a:bodyPr/>
              <a:lstStyle/>
              <a:p>
                <a:r>
                  <a:rPr lang="en-CN">
                    <a:noFill/>
                  </a:rPr>
                  <a:t> </a:t>
                </a:r>
              </a:p>
            </p:txBody>
          </p:sp>
        </mc:Fallback>
      </mc:AlternateContent>
      <p:pic>
        <p:nvPicPr>
          <p:cNvPr id="14" name="Picture 13">
            <a:extLst>
              <a:ext uri="{FF2B5EF4-FFF2-40B4-BE49-F238E27FC236}">
                <a16:creationId xmlns:a16="http://schemas.microsoft.com/office/drawing/2014/main" id="{16FFA2A3-0EAA-E88E-11DD-81E5EA6C8951}"/>
              </a:ext>
            </a:extLst>
          </p:cNvPr>
          <p:cNvPicPr>
            <a:picLocks noChangeAspect="1"/>
          </p:cNvPicPr>
          <p:nvPr/>
        </p:nvPicPr>
        <p:blipFill>
          <a:blip r:embed="rId5"/>
          <a:stretch>
            <a:fillRect/>
          </a:stretch>
        </p:blipFill>
        <p:spPr>
          <a:xfrm>
            <a:off x="6197601" y="3343711"/>
            <a:ext cx="5994399" cy="753935"/>
          </a:xfrm>
          <a:prstGeom prst="rect">
            <a:avLst/>
          </a:prstGeom>
        </p:spPr>
      </p:pic>
      <p:sp>
        <p:nvSpPr>
          <p:cNvPr id="15" name="TextBox 14">
            <a:extLst>
              <a:ext uri="{FF2B5EF4-FFF2-40B4-BE49-F238E27FC236}">
                <a16:creationId xmlns:a16="http://schemas.microsoft.com/office/drawing/2014/main" id="{01BA2880-A6DC-8FA6-49C3-5E3A91B8B1C7}"/>
              </a:ext>
            </a:extLst>
          </p:cNvPr>
          <p:cNvSpPr txBox="1"/>
          <p:nvPr/>
        </p:nvSpPr>
        <p:spPr>
          <a:xfrm>
            <a:off x="6172200" y="4291103"/>
            <a:ext cx="6135756" cy="646331"/>
          </a:xfrm>
          <a:prstGeom prst="rect">
            <a:avLst/>
          </a:prstGeom>
          <a:noFill/>
        </p:spPr>
        <p:txBody>
          <a:bodyPr wrap="square">
            <a:spAutoFit/>
          </a:bodyPr>
          <a:lstStyle/>
          <a:p>
            <a:r>
              <a:rPr lang="en-US" dirty="0">
                <a:solidFill>
                  <a:srgbClr val="000000"/>
                </a:solidFill>
                <a:effectLst/>
                <a:latin typeface="Helvetica" pitchFamily="2" charset="0"/>
              </a:rPr>
              <a:t>Removal of cross coupling terms in the data must therefore be done on a per-baseline basis.</a:t>
            </a:r>
          </a:p>
        </p:txBody>
      </p:sp>
      <p:sp>
        <p:nvSpPr>
          <p:cNvPr id="16" name="TextBox 15">
            <a:extLst>
              <a:ext uri="{FF2B5EF4-FFF2-40B4-BE49-F238E27FC236}">
                <a16:creationId xmlns:a16="http://schemas.microsoft.com/office/drawing/2014/main" id="{B1D7C70A-1522-19C8-3A42-89B01F0204D9}"/>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Reflection vs. Cross Coupling</a:t>
            </a:r>
          </a:p>
        </p:txBody>
      </p:sp>
    </p:spTree>
    <p:extLst>
      <p:ext uri="{BB962C8B-B14F-4D97-AF65-F5344CB8AC3E}">
        <p14:creationId xmlns:p14="http://schemas.microsoft.com/office/powerpoint/2010/main" val="2326292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5089DA-7FF8-9CCE-0349-0D0421645884}"/>
              </a:ext>
            </a:extLst>
          </p:cNvPr>
          <p:cNvPicPr>
            <a:picLocks noChangeAspect="1"/>
          </p:cNvPicPr>
          <p:nvPr/>
        </p:nvPicPr>
        <p:blipFill>
          <a:blip r:embed="rId2"/>
          <a:stretch>
            <a:fillRect/>
          </a:stretch>
        </p:blipFill>
        <p:spPr>
          <a:xfrm>
            <a:off x="5580323" y="1112150"/>
            <a:ext cx="6374515" cy="2620634"/>
          </a:xfrm>
          <a:prstGeom prst="rect">
            <a:avLst/>
          </a:prstGeom>
        </p:spPr>
      </p:pic>
      <p:pic>
        <p:nvPicPr>
          <p:cNvPr id="4" name="Picture 3">
            <a:extLst>
              <a:ext uri="{FF2B5EF4-FFF2-40B4-BE49-F238E27FC236}">
                <a16:creationId xmlns:a16="http://schemas.microsoft.com/office/drawing/2014/main" id="{74910952-88A0-3AE4-A587-45CBBA590B48}"/>
              </a:ext>
            </a:extLst>
          </p:cNvPr>
          <p:cNvPicPr>
            <a:picLocks noChangeAspect="1"/>
          </p:cNvPicPr>
          <p:nvPr/>
        </p:nvPicPr>
        <p:blipFill>
          <a:blip r:embed="rId3"/>
          <a:stretch>
            <a:fillRect/>
          </a:stretch>
        </p:blipFill>
        <p:spPr>
          <a:xfrm>
            <a:off x="5566338" y="3732783"/>
            <a:ext cx="6522063" cy="2421437"/>
          </a:xfrm>
          <a:prstGeom prst="rect">
            <a:avLst/>
          </a:prstGeom>
        </p:spPr>
      </p:pic>
      <p:sp>
        <p:nvSpPr>
          <p:cNvPr id="6" name="TextBox 5">
            <a:extLst>
              <a:ext uri="{FF2B5EF4-FFF2-40B4-BE49-F238E27FC236}">
                <a16:creationId xmlns:a16="http://schemas.microsoft.com/office/drawing/2014/main" id="{32F5F972-E8AF-1957-0F68-C7E352E3F7C1}"/>
              </a:ext>
            </a:extLst>
          </p:cNvPr>
          <p:cNvSpPr txBox="1"/>
          <p:nvPr/>
        </p:nvSpPr>
        <p:spPr>
          <a:xfrm>
            <a:off x="382929" y="1133688"/>
            <a:ext cx="6107986" cy="369332"/>
          </a:xfrm>
          <a:prstGeom prst="rect">
            <a:avLst/>
          </a:prstGeom>
          <a:noFill/>
        </p:spPr>
        <p:txBody>
          <a:bodyPr wrap="square">
            <a:spAutoFit/>
          </a:bodyPr>
          <a:lstStyle/>
          <a:p>
            <a:r>
              <a:rPr lang="en-US" dirty="0">
                <a:solidFill>
                  <a:srgbClr val="000000"/>
                </a:solidFill>
                <a:effectLst/>
                <a:latin typeface="Times"/>
              </a:rPr>
              <a:t>The visibility for a single baseline:</a:t>
            </a:r>
          </a:p>
        </p:txBody>
      </p:sp>
      <p:pic>
        <p:nvPicPr>
          <p:cNvPr id="7" name="Picture 6">
            <a:extLst>
              <a:ext uri="{FF2B5EF4-FFF2-40B4-BE49-F238E27FC236}">
                <a16:creationId xmlns:a16="http://schemas.microsoft.com/office/drawing/2014/main" id="{77D53047-9BFD-9881-57DB-B5376D58D2B9}"/>
              </a:ext>
            </a:extLst>
          </p:cNvPr>
          <p:cNvPicPr>
            <a:picLocks noChangeAspect="1"/>
          </p:cNvPicPr>
          <p:nvPr/>
        </p:nvPicPr>
        <p:blipFill>
          <a:blip r:embed="rId4"/>
          <a:stretch>
            <a:fillRect/>
          </a:stretch>
        </p:blipFill>
        <p:spPr>
          <a:xfrm>
            <a:off x="624580" y="1503020"/>
            <a:ext cx="3817777" cy="596269"/>
          </a:xfrm>
          <a:prstGeom prst="rect">
            <a:avLst/>
          </a:prstGeom>
        </p:spPr>
      </p:pic>
      <p:pic>
        <p:nvPicPr>
          <p:cNvPr id="8" name="Picture 7">
            <a:extLst>
              <a:ext uri="{FF2B5EF4-FFF2-40B4-BE49-F238E27FC236}">
                <a16:creationId xmlns:a16="http://schemas.microsoft.com/office/drawing/2014/main" id="{B41A02C0-3BC1-5DD3-5979-6AF8AF3C2C1A}"/>
              </a:ext>
            </a:extLst>
          </p:cNvPr>
          <p:cNvPicPr>
            <a:picLocks noChangeAspect="1"/>
          </p:cNvPicPr>
          <p:nvPr/>
        </p:nvPicPr>
        <p:blipFill>
          <a:blip r:embed="rId5"/>
          <a:stretch>
            <a:fillRect/>
          </a:stretch>
        </p:blipFill>
        <p:spPr>
          <a:xfrm>
            <a:off x="760148" y="2119116"/>
            <a:ext cx="3546639" cy="596269"/>
          </a:xfrm>
          <a:prstGeom prst="rect">
            <a:avLst/>
          </a:prstGeom>
        </p:spPr>
      </p:pic>
      <p:sp>
        <p:nvSpPr>
          <p:cNvPr id="10" name="TextBox 9">
            <a:extLst>
              <a:ext uri="{FF2B5EF4-FFF2-40B4-BE49-F238E27FC236}">
                <a16:creationId xmlns:a16="http://schemas.microsoft.com/office/drawing/2014/main" id="{A24BA325-6CE8-706E-1646-401B7809BA48}"/>
              </a:ext>
            </a:extLst>
          </p:cNvPr>
          <p:cNvSpPr txBox="1"/>
          <p:nvPr/>
        </p:nvSpPr>
        <p:spPr>
          <a:xfrm>
            <a:off x="237161" y="2673482"/>
            <a:ext cx="5649931" cy="646331"/>
          </a:xfrm>
          <a:prstGeom prst="rect">
            <a:avLst/>
          </a:prstGeom>
          <a:noFill/>
        </p:spPr>
        <p:txBody>
          <a:bodyPr wrap="square">
            <a:spAutoFit/>
          </a:bodyPr>
          <a:lstStyle/>
          <a:p>
            <a:r>
              <a:rPr lang="en-US" dirty="0">
                <a:solidFill>
                  <a:srgbClr val="000000"/>
                </a:solidFill>
                <a:effectLst/>
                <a:latin typeface="Times"/>
              </a:rPr>
              <a:t>The Fourier transform of the visibility from</a:t>
            </a:r>
            <a:r>
              <a:rPr lang="en-US" dirty="0">
                <a:solidFill>
                  <a:srgbClr val="000000"/>
                </a:solidFill>
                <a:latin typeface="Times"/>
              </a:rPr>
              <a:t> o</a:t>
            </a:r>
            <a:r>
              <a:rPr lang="en-US" dirty="0">
                <a:solidFill>
                  <a:srgbClr val="000000"/>
                </a:solidFill>
                <a:effectLst/>
                <a:latin typeface="Times"/>
              </a:rPr>
              <a:t>ne baseline</a:t>
            </a:r>
            <a:r>
              <a:rPr lang="en-US" dirty="0">
                <a:solidFill>
                  <a:srgbClr val="000000"/>
                </a:solidFill>
                <a:latin typeface="Times"/>
              </a:rPr>
              <a:t> </a:t>
            </a:r>
            <a:r>
              <a:rPr lang="en-US" dirty="0">
                <a:solidFill>
                  <a:srgbClr val="000000"/>
                </a:solidFill>
                <a:effectLst/>
                <a:latin typeface="Times"/>
              </a:rPr>
              <a:t>along the frequency axis yields </a:t>
            </a:r>
            <a:r>
              <a:rPr lang="en-US" b="1" dirty="0">
                <a:solidFill>
                  <a:srgbClr val="000000"/>
                </a:solidFill>
                <a:effectLst/>
                <a:latin typeface="Times"/>
              </a:rPr>
              <a:t>the delay transform</a:t>
            </a:r>
            <a:r>
              <a:rPr lang="en-US" dirty="0">
                <a:solidFill>
                  <a:srgbClr val="000000"/>
                </a:solidFill>
                <a:effectLst/>
                <a:latin typeface="Times"/>
              </a:rPr>
              <a:t>:</a:t>
            </a:r>
          </a:p>
        </p:txBody>
      </p:sp>
      <p:pic>
        <p:nvPicPr>
          <p:cNvPr id="11" name="Picture 10">
            <a:extLst>
              <a:ext uri="{FF2B5EF4-FFF2-40B4-BE49-F238E27FC236}">
                <a16:creationId xmlns:a16="http://schemas.microsoft.com/office/drawing/2014/main" id="{9DCAC29D-FA7D-3EA0-1A1A-DF04BD752F7D}"/>
              </a:ext>
            </a:extLst>
          </p:cNvPr>
          <p:cNvPicPr>
            <a:picLocks noChangeAspect="1"/>
          </p:cNvPicPr>
          <p:nvPr/>
        </p:nvPicPr>
        <p:blipFill>
          <a:blip r:embed="rId6"/>
          <a:stretch>
            <a:fillRect/>
          </a:stretch>
        </p:blipFill>
        <p:spPr>
          <a:xfrm>
            <a:off x="503791" y="3342234"/>
            <a:ext cx="4530546" cy="615802"/>
          </a:xfrm>
          <a:prstGeom prst="rect">
            <a:avLst/>
          </a:prstGeom>
        </p:spPr>
      </p:pic>
      <p:pic>
        <p:nvPicPr>
          <p:cNvPr id="12" name="Picture 11">
            <a:extLst>
              <a:ext uri="{FF2B5EF4-FFF2-40B4-BE49-F238E27FC236}">
                <a16:creationId xmlns:a16="http://schemas.microsoft.com/office/drawing/2014/main" id="{12845AFA-C135-07C0-6E17-6FCA2306AA3D}"/>
              </a:ext>
            </a:extLst>
          </p:cNvPr>
          <p:cNvPicPr>
            <a:picLocks noChangeAspect="1"/>
          </p:cNvPicPr>
          <p:nvPr/>
        </p:nvPicPr>
        <p:blipFill>
          <a:blip r:embed="rId7"/>
          <a:stretch>
            <a:fillRect/>
          </a:stretch>
        </p:blipFill>
        <p:spPr>
          <a:xfrm>
            <a:off x="503791" y="3983606"/>
            <a:ext cx="4230315" cy="686684"/>
          </a:xfrm>
          <a:prstGeom prst="rect">
            <a:avLst/>
          </a:prstGeom>
        </p:spPr>
      </p:pic>
      <p:sp>
        <p:nvSpPr>
          <p:cNvPr id="14" name="TextBox 13">
            <a:extLst>
              <a:ext uri="{FF2B5EF4-FFF2-40B4-BE49-F238E27FC236}">
                <a16:creationId xmlns:a16="http://schemas.microsoft.com/office/drawing/2014/main" id="{7FFD0C20-4D76-AB43-99F8-4CCBEF3B0E78}"/>
              </a:ext>
            </a:extLst>
          </p:cNvPr>
          <p:cNvSpPr txBox="1"/>
          <p:nvPr/>
        </p:nvSpPr>
        <p:spPr>
          <a:xfrm>
            <a:off x="237162" y="4483095"/>
            <a:ext cx="5454722" cy="1200329"/>
          </a:xfrm>
          <a:prstGeom prst="rect">
            <a:avLst/>
          </a:prstGeom>
          <a:noFill/>
        </p:spPr>
        <p:txBody>
          <a:bodyPr wrap="square">
            <a:spAutoFit/>
          </a:bodyPr>
          <a:lstStyle/>
          <a:p>
            <a:r>
              <a:rPr lang="en-US" dirty="0">
                <a:solidFill>
                  <a:srgbClr val="000000"/>
                </a:solidFill>
                <a:latin typeface="Times"/>
              </a:rPr>
              <a:t>To sort our time-variable visibilities into different </a:t>
            </a:r>
            <a:r>
              <a:rPr lang="en-US" b="1" dirty="0">
                <a:solidFill>
                  <a:srgbClr val="000000"/>
                </a:solidFill>
                <a:latin typeface="Times"/>
              </a:rPr>
              <a:t>fringe-rates</a:t>
            </a:r>
            <a:r>
              <a:rPr lang="en-US" dirty="0">
                <a:solidFill>
                  <a:srgbClr val="000000"/>
                </a:solidFill>
                <a:latin typeface="Times"/>
              </a:rPr>
              <a:t> f, we take the Fourier transform of our visibility over a short interval of time centered at time t to get</a:t>
            </a:r>
          </a:p>
          <a:p>
            <a:endParaRPr lang="en-US" dirty="0">
              <a:solidFill>
                <a:srgbClr val="000000"/>
              </a:solidFill>
              <a:effectLst/>
              <a:latin typeface="Helvetica" pitchFamily="2" charset="0"/>
            </a:endParaRPr>
          </a:p>
        </p:txBody>
      </p:sp>
      <p:pic>
        <p:nvPicPr>
          <p:cNvPr id="15" name="Picture 14">
            <a:extLst>
              <a:ext uri="{FF2B5EF4-FFF2-40B4-BE49-F238E27FC236}">
                <a16:creationId xmlns:a16="http://schemas.microsoft.com/office/drawing/2014/main" id="{FCAC3393-E334-3DE5-EED0-E9362858B196}"/>
              </a:ext>
            </a:extLst>
          </p:cNvPr>
          <p:cNvPicPr>
            <a:picLocks noChangeAspect="1"/>
          </p:cNvPicPr>
          <p:nvPr/>
        </p:nvPicPr>
        <p:blipFill>
          <a:blip r:embed="rId8"/>
          <a:stretch>
            <a:fillRect/>
          </a:stretch>
        </p:blipFill>
        <p:spPr>
          <a:xfrm>
            <a:off x="757791" y="5388433"/>
            <a:ext cx="4101885" cy="821832"/>
          </a:xfrm>
          <a:prstGeom prst="rect">
            <a:avLst/>
          </a:prstGeom>
        </p:spPr>
      </p:pic>
      <p:sp>
        <p:nvSpPr>
          <p:cNvPr id="16" name="TextBox 15">
            <a:extLst>
              <a:ext uri="{FF2B5EF4-FFF2-40B4-BE49-F238E27FC236}">
                <a16:creationId xmlns:a16="http://schemas.microsoft.com/office/drawing/2014/main" id="{37798685-06C3-7B77-6110-661CFC46CF57}"/>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Delay Transform and Fringe-rate</a:t>
            </a:r>
          </a:p>
        </p:txBody>
      </p:sp>
    </p:spTree>
    <p:extLst>
      <p:ext uri="{BB962C8B-B14F-4D97-AF65-F5344CB8AC3E}">
        <p14:creationId xmlns:p14="http://schemas.microsoft.com/office/powerpoint/2010/main" val="3064663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148940-2314-B2D1-E78D-6EBAAD6D3037}"/>
              </a:ext>
            </a:extLst>
          </p:cNvPr>
          <p:cNvPicPr>
            <a:picLocks noChangeAspect="1"/>
          </p:cNvPicPr>
          <p:nvPr/>
        </p:nvPicPr>
        <p:blipFill>
          <a:blip r:embed="rId2"/>
          <a:stretch>
            <a:fillRect/>
          </a:stretch>
        </p:blipFill>
        <p:spPr>
          <a:xfrm>
            <a:off x="1520575" y="1698622"/>
            <a:ext cx="9298113" cy="3305660"/>
          </a:xfrm>
          <a:prstGeom prst="rect">
            <a:avLst/>
          </a:prstGeom>
        </p:spPr>
      </p:pic>
      <p:sp>
        <p:nvSpPr>
          <p:cNvPr id="5" name="TextBox 4">
            <a:extLst>
              <a:ext uri="{FF2B5EF4-FFF2-40B4-BE49-F238E27FC236}">
                <a16:creationId xmlns:a16="http://schemas.microsoft.com/office/drawing/2014/main" id="{57539953-AE49-7290-5CA8-70C2412D4176}"/>
              </a:ext>
            </a:extLst>
          </p:cNvPr>
          <p:cNvSpPr txBox="1"/>
          <p:nvPr/>
        </p:nvSpPr>
        <p:spPr>
          <a:xfrm>
            <a:off x="1520574" y="5055652"/>
            <a:ext cx="9298113" cy="646331"/>
          </a:xfrm>
          <a:prstGeom prst="rect">
            <a:avLst/>
          </a:prstGeom>
          <a:noFill/>
        </p:spPr>
        <p:txBody>
          <a:bodyPr wrap="square">
            <a:spAutoFit/>
          </a:bodyPr>
          <a:lstStyle/>
          <a:p>
            <a:r>
              <a:rPr lang="en-US" b="1" dirty="0">
                <a:solidFill>
                  <a:srgbClr val="000000"/>
                </a:solidFill>
                <a:latin typeface="Times"/>
              </a:rPr>
              <a:t>Left: </a:t>
            </a:r>
            <a:r>
              <a:rPr lang="en-US" dirty="0">
                <a:solidFill>
                  <a:srgbClr val="000000"/>
                </a:solidFill>
                <a:latin typeface="Times"/>
              </a:rPr>
              <a:t>Visibility in time and frequency space. </a:t>
            </a:r>
            <a:r>
              <a:rPr lang="en-US" b="1" dirty="0">
                <a:solidFill>
                  <a:srgbClr val="000000"/>
                </a:solidFill>
                <a:latin typeface="Times"/>
              </a:rPr>
              <a:t>Center:</a:t>
            </a:r>
            <a:r>
              <a:rPr lang="en-US" dirty="0">
                <a:solidFill>
                  <a:srgbClr val="000000"/>
                </a:solidFill>
                <a:latin typeface="Times"/>
              </a:rPr>
              <a:t> Visibility in time and delay space. </a:t>
            </a:r>
            <a:r>
              <a:rPr lang="en-US" b="1" dirty="0">
                <a:solidFill>
                  <a:srgbClr val="000000"/>
                </a:solidFill>
                <a:latin typeface="Times"/>
              </a:rPr>
              <a:t>Right:</a:t>
            </a:r>
            <a:r>
              <a:rPr lang="en-US" dirty="0">
                <a:solidFill>
                  <a:srgbClr val="000000"/>
                </a:solidFill>
                <a:latin typeface="Times"/>
              </a:rPr>
              <a:t> Visibility in fringe -rate and delay space.</a:t>
            </a:r>
          </a:p>
        </p:txBody>
      </p:sp>
      <p:sp>
        <p:nvSpPr>
          <p:cNvPr id="7" name="TextBox 6">
            <a:extLst>
              <a:ext uri="{FF2B5EF4-FFF2-40B4-BE49-F238E27FC236}">
                <a16:creationId xmlns:a16="http://schemas.microsoft.com/office/drawing/2014/main" id="{54FED28F-EECB-BD74-A54A-43B98640FEC6}"/>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Delay Transform and Fringe-rate Example</a:t>
            </a:r>
          </a:p>
        </p:txBody>
      </p:sp>
    </p:spTree>
    <p:extLst>
      <p:ext uri="{BB962C8B-B14F-4D97-AF65-F5344CB8AC3E}">
        <p14:creationId xmlns:p14="http://schemas.microsoft.com/office/powerpoint/2010/main" val="32560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6092284-108C-AB34-73A8-501882FAF3A8}"/>
                  </a:ext>
                </a:extLst>
              </p:cNvPr>
              <p:cNvSpPr txBox="1"/>
              <p:nvPr/>
            </p:nvSpPr>
            <p:spPr>
              <a:xfrm>
                <a:off x="3666791" y="1685375"/>
                <a:ext cx="2159758"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r>
                            <a:rPr lang="en-US" b="0" i="1" smtClean="0">
                              <a:latin typeface="Cambria Math" panose="02040503050406030204" pitchFamily="18" charset="0"/>
                            </a:rPr>
                            <m:t>𝐵</m:t>
                          </m:r>
                          <m:d>
                            <m:dPr>
                              <m:ctrlPr>
                                <a:rPr lang="en-US" b="0" i="1" smtClean="0">
                                  <a:latin typeface="Cambria Math" panose="02040503050406030204" pitchFamily="18" charset="0"/>
                                </a:rPr>
                              </m:ctrlPr>
                            </m:d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𝒏</m:t>
                                  </m:r>
                                </m:e>
                              </m:acc>
                            </m:e>
                          </m:d>
                          <m:r>
                            <a:rPr lang="en-US" b="0" i="1" smtClean="0">
                              <a:latin typeface="Cambria Math" panose="02040503050406030204" pitchFamily="18" charset="0"/>
                            </a:rPr>
                            <m:t>𝑇</m:t>
                          </m:r>
                          <m:d>
                            <m:dPr>
                              <m:ctrlPr>
                                <a:rPr lang="en-US" b="0" i="1" smtClean="0">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nary>
                    </m:oMath>
                  </m:oMathPara>
                </a14:m>
                <a:endParaRPr lang="en-CN" dirty="0"/>
              </a:p>
            </p:txBody>
          </p:sp>
        </mc:Choice>
        <mc:Fallback xmlns="">
          <p:sp>
            <p:nvSpPr>
              <p:cNvPr id="3" name="TextBox 2">
                <a:extLst>
                  <a:ext uri="{FF2B5EF4-FFF2-40B4-BE49-F238E27FC236}">
                    <a16:creationId xmlns:a16="http://schemas.microsoft.com/office/drawing/2014/main" id="{46092284-108C-AB34-73A8-501882FAF3A8}"/>
                  </a:ext>
                </a:extLst>
              </p:cNvPr>
              <p:cNvSpPr txBox="1">
                <a:spLocks noRot="1" noChangeAspect="1" noMove="1" noResize="1" noEditPoints="1" noAdjustHandles="1" noChangeArrowheads="1" noChangeShapeType="1" noTextEdit="1"/>
              </p:cNvSpPr>
              <p:nvPr/>
            </p:nvSpPr>
            <p:spPr>
              <a:xfrm>
                <a:off x="3666791" y="1685375"/>
                <a:ext cx="2159758" cy="726481"/>
              </a:xfrm>
              <a:prstGeom prst="rect">
                <a:avLst/>
              </a:prstGeom>
              <a:blipFill>
                <a:blip r:embed="rId2"/>
                <a:stretch>
                  <a:fillRect l="-23392" t="-150847" r="-1170" b="-21355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4FE4E09-7230-AB02-C3E0-5DE7CBD5FD39}"/>
                  </a:ext>
                </a:extLst>
              </p:cNvPr>
              <p:cNvSpPr txBox="1"/>
              <p:nvPr/>
            </p:nvSpPr>
            <p:spPr>
              <a:xfrm>
                <a:off x="3102281" y="2861354"/>
                <a:ext cx="3817327"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𝒏</m:t>
                                  </m:r>
                                </m:e>
                              </m:acc>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𝐴</m:t>
                              </m:r>
                            </m:e>
                            <m:sub>
                              <m:r>
                                <a:rPr lang="en-US" b="0" i="1" smtClean="0">
                                  <a:latin typeface="Cambria Math" panose="02040503050406030204" pitchFamily="18" charset="0"/>
                                </a:rPr>
                                <m:t>𝑗</m:t>
                              </m:r>
                            </m:sub>
                            <m:sup>
                              <m:r>
                                <a:rPr lang="en-US" b="0" i="1" smtClean="0">
                                  <a:latin typeface="Cambria Math" panose="02040503050406030204" pitchFamily="18" charset="0"/>
                                </a:rPr>
                                <m:t>∗</m:t>
                              </m:r>
                            </m:sup>
                          </m:sSubSup>
                          <m:d>
                            <m:dPr>
                              <m:ctrlPr>
                                <a:rPr lang="en-US" i="1">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b="0" i="1" smtClean="0">
                              <a:latin typeface="Cambria Math" panose="02040503050406030204" pitchFamily="18" charset="0"/>
                            </a:rPr>
                            <m:t>𝑇</m:t>
                          </m:r>
                          <m:d>
                            <m:dPr>
                              <m:ctrlPr>
                                <a:rPr lang="en-US" b="0" i="1" smtClean="0">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2</m:t>
                              </m:r>
                              <m:r>
                                <a:rPr lang="en-US" b="0" i="1" smtClean="0">
                                  <a:latin typeface="Cambria Math" panose="02040503050406030204" pitchFamily="18" charset="0"/>
                                </a:rPr>
                                <m:t>𝜋</m:t>
                              </m:r>
                              <m:r>
                                <a:rPr lang="en-US" b="0" i="1" smtClean="0">
                                  <a:latin typeface="Cambria Math" panose="02040503050406030204" pitchFamily="18" charset="0"/>
                                </a:rPr>
                                <m:t>𝑖</m:t>
                              </m:r>
                              <m:acc>
                                <m:accPr>
                                  <m:chr m:val="̂"/>
                                  <m:ctrlPr>
                                    <a:rPr lang="en-US" b="1" i="1">
                                      <a:latin typeface="Cambria Math" panose="02040503050406030204" pitchFamily="18" charset="0"/>
                                    </a:rPr>
                                  </m:ctrlPr>
                                </m:accPr>
                                <m:e>
                                  <m:r>
                                    <a:rPr lang="en-US" b="1" i="1">
                                      <a:latin typeface="Cambria Math" panose="02040503050406030204" pitchFamily="18" charset="0"/>
                                    </a:rPr>
                                    <m:t>𝒏</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1" smtClean="0">
                                      <a:latin typeface="Cambria Math" panose="02040503050406030204" pitchFamily="18" charset="0"/>
                                    </a:rPr>
                                    <m:t>𝒖</m:t>
                                  </m:r>
                                </m:e>
                                <m:sub>
                                  <m:r>
                                    <a:rPr lang="en-US" b="0" i="1" smtClean="0">
                                      <a:latin typeface="Cambria Math" panose="02040503050406030204" pitchFamily="18" charset="0"/>
                                    </a:rPr>
                                    <m:t>𝑖𝑗</m:t>
                                  </m:r>
                                </m:sub>
                              </m:sSub>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nary>
                    </m:oMath>
                  </m:oMathPara>
                </a14:m>
                <a:endParaRPr lang="en-CN" dirty="0"/>
              </a:p>
            </p:txBody>
          </p:sp>
        </mc:Choice>
        <mc:Fallback xmlns="">
          <p:sp>
            <p:nvSpPr>
              <p:cNvPr id="4" name="TextBox 3">
                <a:extLst>
                  <a:ext uri="{FF2B5EF4-FFF2-40B4-BE49-F238E27FC236}">
                    <a16:creationId xmlns:a16="http://schemas.microsoft.com/office/drawing/2014/main" id="{94FE4E09-7230-AB02-C3E0-5DE7CBD5FD39}"/>
                  </a:ext>
                </a:extLst>
              </p:cNvPr>
              <p:cNvSpPr txBox="1">
                <a:spLocks noRot="1" noChangeAspect="1" noMove="1" noResize="1" noEditPoints="1" noAdjustHandles="1" noChangeArrowheads="1" noChangeShapeType="1" noTextEdit="1"/>
              </p:cNvSpPr>
              <p:nvPr/>
            </p:nvSpPr>
            <p:spPr>
              <a:xfrm>
                <a:off x="3102281" y="2861354"/>
                <a:ext cx="3817327" cy="726481"/>
              </a:xfrm>
              <a:prstGeom prst="rect">
                <a:avLst/>
              </a:prstGeom>
              <a:blipFill>
                <a:blip r:embed="rId3"/>
                <a:stretch>
                  <a:fillRect l="-8970" t="-155172" b="-218966"/>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07368D4-DA82-CD85-33E0-03D797BE848A}"/>
                  </a:ext>
                </a:extLst>
              </p:cNvPr>
              <p:cNvSpPr txBox="1"/>
              <p:nvPr/>
            </p:nvSpPr>
            <p:spPr>
              <a:xfrm>
                <a:off x="3708181" y="5305907"/>
                <a:ext cx="2359428"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𝑖𝑖</m:t>
                          </m:r>
                        </m:sub>
                      </m:sSub>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𝐴</m:t>
                              </m:r>
                            </m:e>
                            <m:sub>
                              <m:r>
                                <a:rPr lang="en-US" b="0" i="1" smtClean="0">
                                  <a:latin typeface="Cambria Math" panose="02040503050406030204" pitchFamily="18" charset="0"/>
                                </a:rPr>
                                <m:t>𝑖</m:t>
                              </m:r>
                            </m:sub>
                            <m:sup>
                              <m:r>
                                <a:rPr lang="en-US" b="0" i="1" smtClean="0">
                                  <a:latin typeface="Cambria Math" panose="02040503050406030204" pitchFamily="18" charset="0"/>
                                </a:rPr>
                                <m:t>2</m:t>
                              </m:r>
                            </m:sup>
                          </m:sSubSup>
                          <m:d>
                            <m:dPr>
                              <m:ctrlPr>
                                <a:rPr lang="en-US" b="0" i="1" smtClean="0">
                                  <a:latin typeface="Cambria Math" panose="02040503050406030204" pitchFamily="18" charset="0"/>
                                </a:rPr>
                              </m:ctrlPr>
                            </m:d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𝒏</m:t>
                                  </m:r>
                                </m:e>
                              </m:acc>
                            </m:e>
                          </m:d>
                          <m:r>
                            <a:rPr lang="en-US" b="0" i="1" smtClean="0">
                              <a:latin typeface="Cambria Math" panose="02040503050406030204" pitchFamily="18" charset="0"/>
                            </a:rPr>
                            <m:t>𝑇</m:t>
                          </m:r>
                          <m:d>
                            <m:dPr>
                              <m:ctrlPr>
                                <a:rPr lang="en-US" b="0" i="1" smtClean="0">
                                  <a:latin typeface="Cambria Math" panose="02040503050406030204" pitchFamily="18" charset="0"/>
                                </a:rPr>
                              </m:ctrlPr>
                            </m:dPr>
                            <m:e>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d>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acc>
                            <m:accPr>
                              <m:chr m:val="̂"/>
                              <m:ctrlPr>
                                <a:rPr lang="en-US" b="1" i="1">
                                  <a:latin typeface="Cambria Math" panose="02040503050406030204" pitchFamily="18" charset="0"/>
                                </a:rPr>
                              </m:ctrlPr>
                            </m:accPr>
                            <m:e>
                              <m:r>
                                <a:rPr lang="en-US" b="1" i="1">
                                  <a:latin typeface="Cambria Math" panose="02040503050406030204" pitchFamily="18" charset="0"/>
                                </a:rPr>
                                <m:t>𝒏</m:t>
                              </m:r>
                            </m:e>
                          </m:acc>
                        </m:e>
                      </m:nary>
                    </m:oMath>
                  </m:oMathPara>
                </a14:m>
                <a:endParaRPr lang="en-CN" dirty="0"/>
              </a:p>
            </p:txBody>
          </p:sp>
        </mc:Choice>
        <mc:Fallback xmlns="">
          <p:sp>
            <p:nvSpPr>
              <p:cNvPr id="5" name="TextBox 4">
                <a:extLst>
                  <a:ext uri="{FF2B5EF4-FFF2-40B4-BE49-F238E27FC236}">
                    <a16:creationId xmlns:a16="http://schemas.microsoft.com/office/drawing/2014/main" id="{D07368D4-DA82-CD85-33E0-03D797BE848A}"/>
                  </a:ext>
                </a:extLst>
              </p:cNvPr>
              <p:cNvSpPr txBox="1">
                <a:spLocks noRot="1" noChangeAspect="1" noMove="1" noResize="1" noEditPoints="1" noAdjustHandles="1" noChangeArrowheads="1" noChangeShapeType="1" noTextEdit="1"/>
              </p:cNvSpPr>
              <p:nvPr/>
            </p:nvSpPr>
            <p:spPr>
              <a:xfrm>
                <a:off x="3708181" y="5305907"/>
                <a:ext cx="2359428" cy="726481"/>
              </a:xfrm>
              <a:prstGeom prst="rect">
                <a:avLst/>
              </a:prstGeom>
              <a:blipFill>
                <a:blip r:embed="rId4"/>
                <a:stretch>
                  <a:fillRect l="-17112" t="-150847" r="-1070" b="-21355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8551E01-721A-A776-BED3-81A413FC719A}"/>
                  </a:ext>
                </a:extLst>
              </p:cNvPr>
              <p:cNvSpPr txBox="1"/>
              <p:nvPr/>
            </p:nvSpPr>
            <p:spPr>
              <a:xfrm>
                <a:off x="2800702" y="4075281"/>
                <a:ext cx="4779962" cy="726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𝑢</m:t>
                          </m:r>
                          <m:r>
                            <a:rPr lang="en-US" b="0" i="1" smtClean="0">
                              <a:latin typeface="Cambria Math" panose="02040503050406030204" pitchFamily="18" charset="0"/>
                            </a:rPr>
                            <m:t>, </m:t>
                          </m:r>
                          <m:r>
                            <a:rPr lang="en-US" b="0" i="1" smtClean="0">
                              <a:latin typeface="Cambria Math" panose="02040503050406030204" pitchFamily="18" charset="0"/>
                            </a:rPr>
                            <m:t>𝑣</m:t>
                          </m:r>
                        </m:e>
                      </m:d>
                      <m:r>
                        <a:rPr lang="en-US" b="0" i="1" smtClean="0">
                          <a:latin typeface="Cambria Math" panose="02040503050406030204" pitchFamily="18" charset="0"/>
                        </a:rPr>
                        <m:t>=</m:t>
                      </m:r>
                      <m:nary>
                        <m:naryPr>
                          <m:chr m:val="∬"/>
                          <m:limLoc m:val="undOvr"/>
                          <m:subHide m:val="on"/>
                          <m:supHide m:val="on"/>
                          <m:ctrlPr>
                            <a:rPr lang="en-US" b="0" i="1" smtClean="0">
                              <a:latin typeface="Cambria Math" panose="02040503050406030204" pitchFamily="18" charset="0"/>
                            </a:rPr>
                          </m:ctrlPr>
                        </m:naryPr>
                        <m:sub/>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𝑁</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𝑙</m:t>
                                  </m:r>
                                  <m:r>
                                    <a:rPr lang="en-US" b="0" i="1" smtClean="0">
                                      <a:latin typeface="Cambria Math" panose="02040503050406030204" pitchFamily="18" charset="0"/>
                                    </a:rPr>
                                    <m:t>, </m:t>
                                  </m:r>
                                  <m:r>
                                    <a:rPr lang="en-US" b="0" i="1" smtClean="0">
                                      <a:latin typeface="Cambria Math" panose="02040503050406030204" pitchFamily="18" charset="0"/>
                                    </a:rPr>
                                    <m:t>𝑚</m:t>
                                  </m:r>
                                </m:e>
                              </m:d>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𝑙</m:t>
                              </m:r>
                              <m:r>
                                <a:rPr lang="en-US" b="0" i="1" smtClean="0">
                                  <a:latin typeface="Cambria Math" panose="02040503050406030204" pitchFamily="18" charset="0"/>
                                </a:rPr>
                                <m:t>, </m:t>
                              </m:r>
                              <m:r>
                                <a:rPr lang="en-US" b="0" i="1" smtClean="0">
                                  <a:latin typeface="Cambria Math" panose="02040503050406030204" pitchFamily="18" charset="0"/>
                                </a:rPr>
                                <m:t>𝑚</m:t>
                              </m:r>
                              <m:r>
                                <a:rPr lang="en-US" b="0" i="1" smtClean="0">
                                  <a:latin typeface="Cambria Math" panose="02040503050406030204" pitchFamily="18" charset="0"/>
                                </a:rPr>
                                <m:t>)</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𝑙</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e>
                              </m:rad>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−2</m:t>
                              </m:r>
                              <m:r>
                                <a:rPr lang="en-US" b="0" i="1" smtClean="0">
                                  <a:latin typeface="Cambria Math" panose="02040503050406030204" pitchFamily="18" charset="0"/>
                                </a:rPr>
                                <m:t>𝜋</m:t>
                              </m:r>
                              <m:r>
                                <a:rPr lang="en-US" b="0" i="1" smtClean="0">
                                  <a:latin typeface="Cambria Math" panose="02040503050406030204" pitchFamily="18" charset="0"/>
                                </a:rPr>
                                <m:t>𝑖</m:t>
                              </m:r>
                              <m:d>
                                <m:dPr>
                                  <m:ctrlPr>
                                    <a:rPr lang="en-US" b="0" i="1" smtClean="0">
                                      <a:latin typeface="Cambria Math" panose="02040503050406030204" pitchFamily="18" charset="0"/>
                                    </a:rPr>
                                  </m:ctrlPr>
                                </m:dPr>
                                <m:e>
                                  <m:r>
                                    <a:rPr lang="en-US" b="0" i="1" smtClean="0">
                                      <a:latin typeface="Cambria Math" panose="02040503050406030204" pitchFamily="18" charset="0"/>
                                    </a:rPr>
                                    <m:t>𝑢𝑙</m:t>
                                  </m:r>
                                  <m:r>
                                    <a:rPr lang="en-US" b="0" i="1" smtClean="0">
                                      <a:latin typeface="Cambria Math" panose="02040503050406030204" pitchFamily="18" charset="0"/>
                                    </a:rPr>
                                    <m:t>+</m:t>
                                  </m:r>
                                  <m:r>
                                    <a:rPr lang="en-US" b="0" i="1" smtClean="0">
                                      <a:latin typeface="Cambria Math" panose="02040503050406030204" pitchFamily="18" charset="0"/>
                                    </a:rPr>
                                    <m:t>𝑣𝑚</m:t>
                                  </m:r>
                                </m:e>
                              </m:d>
                            </m:sup>
                          </m:sSup>
                          <m:r>
                            <a:rPr lang="en-US" b="0" i="1" smtClean="0">
                              <a:latin typeface="Cambria Math" panose="02040503050406030204" pitchFamily="18" charset="0"/>
                            </a:rPr>
                            <m:t> </m:t>
                          </m:r>
                          <m:r>
                            <a:rPr lang="en-US" b="0" i="1" smtClean="0">
                              <a:latin typeface="Cambria Math" panose="02040503050406030204" pitchFamily="18" charset="0"/>
                            </a:rPr>
                            <m:t>𝑑𝑙</m:t>
                          </m:r>
                          <m:r>
                            <a:rPr lang="en-US" b="0" i="1" smtClean="0">
                              <a:latin typeface="Cambria Math" panose="02040503050406030204" pitchFamily="18" charset="0"/>
                            </a:rPr>
                            <m:t> </m:t>
                          </m:r>
                          <m:r>
                            <a:rPr lang="en-US" b="0" i="1" smtClean="0">
                              <a:latin typeface="Cambria Math" panose="02040503050406030204" pitchFamily="18" charset="0"/>
                            </a:rPr>
                            <m:t>𝑑𝑚</m:t>
                          </m:r>
                        </m:e>
                      </m:nary>
                    </m:oMath>
                  </m:oMathPara>
                </a14:m>
                <a:endParaRPr lang="en-CN" dirty="0"/>
              </a:p>
            </p:txBody>
          </p:sp>
        </mc:Choice>
        <mc:Fallback xmlns="">
          <p:sp>
            <p:nvSpPr>
              <p:cNvPr id="7" name="TextBox 6">
                <a:extLst>
                  <a:ext uri="{FF2B5EF4-FFF2-40B4-BE49-F238E27FC236}">
                    <a16:creationId xmlns:a16="http://schemas.microsoft.com/office/drawing/2014/main" id="{18551E01-721A-A776-BED3-81A413FC719A}"/>
                  </a:ext>
                </a:extLst>
              </p:cNvPr>
              <p:cNvSpPr txBox="1">
                <a:spLocks noRot="1" noChangeAspect="1" noMove="1" noResize="1" noEditPoints="1" noAdjustHandles="1" noChangeArrowheads="1" noChangeShapeType="1" noTextEdit="1"/>
              </p:cNvSpPr>
              <p:nvPr/>
            </p:nvSpPr>
            <p:spPr>
              <a:xfrm>
                <a:off x="2800702" y="4075281"/>
                <a:ext cx="4779962" cy="726481"/>
              </a:xfrm>
              <a:prstGeom prst="rect">
                <a:avLst/>
              </a:prstGeom>
              <a:blipFill>
                <a:blip r:embed="rId5"/>
                <a:stretch>
                  <a:fillRect l="-529" t="-155172" r="-529" b="-217241"/>
                </a:stretch>
              </a:blipFill>
            </p:spPr>
            <p:txBody>
              <a:bodyPr/>
              <a:lstStyle/>
              <a:p>
                <a:r>
                  <a:rPr lang="en-CN">
                    <a:noFill/>
                  </a:rPr>
                  <a:t> </a:t>
                </a:r>
              </a:p>
            </p:txBody>
          </p:sp>
        </mc:Fallback>
      </mc:AlternateContent>
      <p:sp>
        <p:nvSpPr>
          <p:cNvPr id="8" name="TextBox 7">
            <a:extLst>
              <a:ext uri="{FF2B5EF4-FFF2-40B4-BE49-F238E27FC236}">
                <a16:creationId xmlns:a16="http://schemas.microsoft.com/office/drawing/2014/main" id="{6225AD5C-6DD2-18C9-A998-B100ED14FA4F}"/>
              </a:ext>
            </a:extLst>
          </p:cNvPr>
          <p:cNvSpPr txBox="1"/>
          <p:nvPr/>
        </p:nvSpPr>
        <p:spPr>
          <a:xfrm>
            <a:off x="783407" y="1270472"/>
            <a:ext cx="9277474" cy="369332"/>
          </a:xfrm>
          <a:prstGeom prst="rect">
            <a:avLst/>
          </a:prstGeom>
          <a:noFill/>
        </p:spPr>
        <p:txBody>
          <a:bodyPr wrap="square">
            <a:spAutoFit/>
          </a:bodyPr>
          <a:lstStyle/>
          <a:p>
            <a:r>
              <a:rPr lang="en-CN" dirty="0"/>
              <a:t>The observed data of a single antenna is called time-ordered data (TOD) </a:t>
            </a:r>
          </a:p>
        </p:txBody>
      </p:sp>
      <p:sp>
        <p:nvSpPr>
          <p:cNvPr id="9" name="TextBox 8">
            <a:extLst>
              <a:ext uri="{FF2B5EF4-FFF2-40B4-BE49-F238E27FC236}">
                <a16:creationId xmlns:a16="http://schemas.microsoft.com/office/drawing/2014/main" id="{77D3951C-7106-F1C8-C5D4-5BD30E6524E2}"/>
              </a:ext>
            </a:extLst>
          </p:cNvPr>
          <p:cNvSpPr txBox="1"/>
          <p:nvPr/>
        </p:nvSpPr>
        <p:spPr>
          <a:xfrm>
            <a:off x="783407" y="2465049"/>
            <a:ext cx="9277474" cy="369332"/>
          </a:xfrm>
          <a:prstGeom prst="rect">
            <a:avLst/>
          </a:prstGeom>
          <a:noFill/>
        </p:spPr>
        <p:txBody>
          <a:bodyPr wrap="square">
            <a:spAutoFit/>
          </a:bodyPr>
          <a:lstStyle/>
          <a:p>
            <a:r>
              <a:rPr lang="en-CN" dirty="0"/>
              <a:t>The observed data of an interferometer array is called visibility</a:t>
            </a:r>
          </a:p>
        </p:txBody>
      </p:sp>
      <p:sp>
        <p:nvSpPr>
          <p:cNvPr id="10" name="TextBox 9">
            <a:extLst>
              <a:ext uri="{FF2B5EF4-FFF2-40B4-BE49-F238E27FC236}">
                <a16:creationId xmlns:a16="http://schemas.microsoft.com/office/drawing/2014/main" id="{0D458633-A1FD-B882-4E26-49882AF87815}"/>
              </a:ext>
            </a:extLst>
          </p:cNvPr>
          <p:cNvSpPr txBox="1"/>
          <p:nvPr/>
        </p:nvSpPr>
        <p:spPr>
          <a:xfrm>
            <a:off x="783408" y="3587835"/>
            <a:ext cx="6182474" cy="369332"/>
          </a:xfrm>
          <a:prstGeom prst="rect">
            <a:avLst/>
          </a:prstGeom>
          <a:noFill/>
        </p:spPr>
        <p:txBody>
          <a:bodyPr wrap="square" rtlCol="0">
            <a:spAutoFit/>
          </a:bodyPr>
          <a:lstStyle/>
          <a:p>
            <a:r>
              <a:rPr lang="en-CN" dirty="0"/>
              <a:t>In the case of planar approximation</a:t>
            </a:r>
          </a:p>
        </p:txBody>
      </p:sp>
      <p:sp>
        <p:nvSpPr>
          <p:cNvPr id="11" name="TextBox 10">
            <a:extLst>
              <a:ext uri="{FF2B5EF4-FFF2-40B4-BE49-F238E27FC236}">
                <a16:creationId xmlns:a16="http://schemas.microsoft.com/office/drawing/2014/main" id="{0F33F7C1-5060-AF58-D8C3-1FA3F405A5E4}"/>
              </a:ext>
            </a:extLst>
          </p:cNvPr>
          <p:cNvSpPr txBox="1"/>
          <p:nvPr/>
        </p:nvSpPr>
        <p:spPr>
          <a:xfrm>
            <a:off x="783407" y="5013401"/>
            <a:ext cx="4428162" cy="369332"/>
          </a:xfrm>
          <a:prstGeom prst="rect">
            <a:avLst/>
          </a:prstGeom>
          <a:noFill/>
        </p:spPr>
        <p:txBody>
          <a:bodyPr wrap="square" rtlCol="0">
            <a:spAutoFit/>
          </a:bodyPr>
          <a:lstStyle/>
          <a:p>
            <a:r>
              <a:rPr lang="en-CN" dirty="0"/>
              <a:t>For auto-correlation</a:t>
            </a:r>
          </a:p>
        </p:txBody>
      </p:sp>
      <p:sp>
        <p:nvSpPr>
          <p:cNvPr id="12" name="TextBox 11">
            <a:extLst>
              <a:ext uri="{FF2B5EF4-FFF2-40B4-BE49-F238E27FC236}">
                <a16:creationId xmlns:a16="http://schemas.microsoft.com/office/drawing/2014/main" id="{1E2D705E-8C1F-5B64-FB95-997964B91548}"/>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Measurements</a:t>
            </a:r>
          </a:p>
        </p:txBody>
      </p:sp>
      <p:pic>
        <p:nvPicPr>
          <p:cNvPr id="1026" name="Picture 2">
            <a:extLst>
              <a:ext uri="{FF2B5EF4-FFF2-40B4-BE49-F238E27FC236}">
                <a16:creationId xmlns:a16="http://schemas.microsoft.com/office/drawing/2014/main" id="{6CF4CB05-3515-14FA-0ED5-A1E9908CEF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7821" y="2006152"/>
            <a:ext cx="4248168" cy="355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9394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301733-671E-B2C9-70DF-45E8AC529610}"/>
              </a:ext>
            </a:extLst>
          </p:cNvPr>
          <p:cNvPicPr>
            <a:picLocks noChangeAspect="1"/>
          </p:cNvPicPr>
          <p:nvPr/>
        </p:nvPicPr>
        <p:blipFill>
          <a:blip r:embed="rId2"/>
          <a:stretch>
            <a:fillRect/>
          </a:stretch>
        </p:blipFill>
        <p:spPr>
          <a:xfrm>
            <a:off x="7402998" y="1065340"/>
            <a:ext cx="4294985" cy="2941581"/>
          </a:xfrm>
          <a:prstGeom prst="rect">
            <a:avLst/>
          </a:prstGeom>
        </p:spPr>
      </p:pic>
      <p:pic>
        <p:nvPicPr>
          <p:cNvPr id="4" name="Picture 3">
            <a:extLst>
              <a:ext uri="{FF2B5EF4-FFF2-40B4-BE49-F238E27FC236}">
                <a16:creationId xmlns:a16="http://schemas.microsoft.com/office/drawing/2014/main" id="{638CECC4-A3D1-2BA8-5EDD-248FC81B5806}"/>
              </a:ext>
            </a:extLst>
          </p:cNvPr>
          <p:cNvPicPr>
            <a:picLocks noChangeAspect="1"/>
          </p:cNvPicPr>
          <p:nvPr/>
        </p:nvPicPr>
        <p:blipFill>
          <a:blip r:embed="rId3"/>
          <a:stretch>
            <a:fillRect/>
          </a:stretch>
        </p:blipFill>
        <p:spPr>
          <a:xfrm>
            <a:off x="7402998" y="3740435"/>
            <a:ext cx="4449668" cy="2851029"/>
          </a:xfrm>
          <a:prstGeom prst="rect">
            <a:avLst/>
          </a:prstGeom>
        </p:spPr>
      </p:pic>
      <p:sp>
        <p:nvSpPr>
          <p:cNvPr id="6" name="TextBox 5">
            <a:extLst>
              <a:ext uri="{FF2B5EF4-FFF2-40B4-BE49-F238E27FC236}">
                <a16:creationId xmlns:a16="http://schemas.microsoft.com/office/drawing/2014/main" id="{48F865B8-5DA4-4408-A8FD-B7DEB0A8E45B}"/>
              </a:ext>
            </a:extLst>
          </p:cNvPr>
          <p:cNvSpPr txBox="1"/>
          <p:nvPr/>
        </p:nvSpPr>
        <p:spPr>
          <a:xfrm>
            <a:off x="494017" y="1676009"/>
            <a:ext cx="6222712" cy="646331"/>
          </a:xfrm>
          <a:prstGeom prst="rect">
            <a:avLst/>
          </a:prstGeom>
          <a:noFill/>
        </p:spPr>
        <p:txBody>
          <a:bodyPr wrap="square">
            <a:spAutoFit/>
          </a:bodyPr>
          <a:lstStyle/>
          <a:p>
            <a:r>
              <a:rPr lang="en-US" dirty="0">
                <a:solidFill>
                  <a:srgbClr val="000000"/>
                </a:solidFill>
                <a:latin typeface="Times"/>
              </a:rPr>
              <a:t>Approach for estimating the reflection parameters from the data takes the following steps:</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E2CD601-2832-7983-32BF-06ED229B0BDB}"/>
                  </a:ext>
                </a:extLst>
              </p:cNvPr>
              <p:cNvSpPr txBox="1"/>
              <p:nvPr/>
            </p:nvSpPr>
            <p:spPr>
              <a:xfrm>
                <a:off x="494016" y="2375572"/>
                <a:ext cx="6908982" cy="3723070"/>
              </a:xfrm>
              <a:prstGeom prst="rect">
                <a:avLst/>
              </a:prstGeom>
              <a:noFill/>
            </p:spPr>
            <p:txBody>
              <a:bodyPr wrap="square">
                <a:spAutoFit/>
              </a:bodyPr>
              <a:lstStyle/>
              <a:p>
                <a:r>
                  <a:rPr lang="en-US" sz="1600" dirty="0">
                    <a:solidFill>
                      <a:srgbClr val="000000"/>
                    </a:solidFill>
                    <a:latin typeface="Times"/>
                  </a:rPr>
                  <a:t>1. Zero-pad the auto-correlation in frequency space and apply a windowing function before Fourier transforming to delay space to minimize sidelobe power.</a:t>
                </a:r>
              </a:p>
              <a:p>
                <a:r>
                  <a:rPr lang="en-US" sz="1600" dirty="0">
                    <a:solidFill>
                      <a:srgbClr val="000000"/>
                    </a:solidFill>
                    <a:latin typeface="Times"/>
                  </a:rPr>
                  <a:t>2. Fit for the peak of the reflection bump in </a:t>
                </a:r>
                <a14:m>
                  <m:oMath xmlns:m="http://schemas.openxmlformats.org/officeDocument/2006/math">
                    <m:r>
                      <a:rPr lang="en-US" sz="1600" b="0" i="1" smtClean="0">
                        <a:solidFill>
                          <a:srgbClr val="000000"/>
                        </a:solidFill>
                        <a:latin typeface="Cambria Math" panose="02040503050406030204" pitchFamily="18" charset="0"/>
                      </a:rPr>
                      <m:t>|</m:t>
                    </m:r>
                    <m:acc>
                      <m:accPr>
                        <m:chr m:val="̃"/>
                        <m:ctrlPr>
                          <a:rPr lang="en-US" sz="1600" b="0" i="1" smtClean="0">
                            <a:solidFill>
                              <a:srgbClr val="000000"/>
                            </a:solidFill>
                            <a:latin typeface="Cambria Math" panose="02040503050406030204" pitchFamily="18" charset="0"/>
                          </a:rPr>
                        </m:ctrlPr>
                      </m:accPr>
                      <m:e>
                        <m:r>
                          <a:rPr lang="en-US" sz="1600" b="0" i="1" smtClean="0">
                            <a:solidFill>
                              <a:srgbClr val="000000"/>
                            </a:solidFill>
                            <a:latin typeface="Cambria Math" panose="02040503050406030204" pitchFamily="18" charset="0"/>
                          </a:rPr>
                          <m:t>𝑉</m:t>
                        </m:r>
                      </m:e>
                    </m:acc>
                    <m:r>
                      <a:rPr lang="en-US" sz="1600" b="0" i="1" smtClean="0">
                        <a:solidFill>
                          <a:srgbClr val="000000"/>
                        </a:solidFill>
                        <a:latin typeface="Cambria Math" panose="02040503050406030204" pitchFamily="18" charset="0"/>
                      </a:rPr>
                      <m:t>|</m:t>
                    </m:r>
                  </m:oMath>
                </a14:m>
                <a:r>
                  <a:rPr lang="en-US" sz="1600" dirty="0">
                    <a:solidFill>
                      <a:srgbClr val="000000"/>
                    </a:solidFill>
                    <a:latin typeface="Times"/>
                  </a:rPr>
                  <a:t> via quadratic interpolation of its nearest neighbors.</a:t>
                </a:r>
              </a:p>
              <a:p>
                <a:r>
                  <a:rPr lang="en-US" sz="1600" dirty="0">
                    <a:solidFill>
                      <a:srgbClr val="000000"/>
                    </a:solidFill>
                    <a:latin typeface="Times"/>
                  </a:rPr>
                  <a:t>3. The estimated reflection delay, </a:t>
                </a:r>
                <a14:m>
                  <m:oMath xmlns:m="http://schemas.openxmlformats.org/officeDocument/2006/math">
                    <m:r>
                      <a:rPr lang="en-US" sz="1600" b="0" i="1" smtClean="0">
                        <a:solidFill>
                          <a:srgbClr val="000000"/>
                        </a:solidFill>
                        <a:latin typeface="Cambria Math" panose="02040503050406030204" pitchFamily="18" charset="0"/>
                      </a:rPr>
                      <m:t>𝜏</m:t>
                    </m:r>
                  </m:oMath>
                </a14:m>
                <a:r>
                  <a:rPr lang="en-US" sz="1600" dirty="0">
                    <a:solidFill>
                      <a:srgbClr val="000000"/>
                    </a:solidFill>
                    <a:latin typeface="Times"/>
                  </a:rPr>
                  <a:t> , is equal to </a:t>
                </a:r>
                <a14:m>
                  <m:oMath xmlns:m="http://schemas.openxmlformats.org/officeDocument/2006/math">
                    <m:sSub>
                      <m:sSubPr>
                        <m:ctrlPr>
                          <a:rPr lang="en-US" sz="1600" i="1" smtClean="0">
                            <a:solidFill>
                              <a:srgbClr val="000000"/>
                            </a:solidFill>
                            <a:latin typeface="Cambria Math" panose="02040503050406030204" pitchFamily="18" charset="0"/>
                          </a:rPr>
                        </m:ctrlPr>
                      </m:sSubPr>
                      <m:e>
                        <m:r>
                          <a:rPr lang="en-US" sz="1600" b="0" i="1" smtClean="0">
                            <a:solidFill>
                              <a:srgbClr val="000000"/>
                            </a:solidFill>
                            <a:latin typeface="Cambria Math" panose="02040503050406030204" pitchFamily="18" charset="0"/>
                          </a:rPr>
                          <m:t>𝜏</m:t>
                        </m:r>
                      </m:e>
                      <m:sub>
                        <m:r>
                          <a:rPr lang="en-US" sz="1600" b="0" i="1" smtClean="0">
                            <a:solidFill>
                              <a:srgbClr val="000000"/>
                            </a:solidFill>
                            <a:latin typeface="Cambria Math" panose="02040503050406030204" pitchFamily="18" charset="0"/>
                          </a:rPr>
                          <m:t>𝑝𝑒𝑎𝑘</m:t>
                        </m:r>
                      </m:sub>
                    </m:sSub>
                  </m:oMath>
                </a14:m>
                <a:r>
                  <a:rPr lang="en-US" sz="1600" dirty="0">
                    <a:solidFill>
                      <a:srgbClr val="000000"/>
                    </a:solidFill>
                    <a:latin typeface="Times"/>
                  </a:rPr>
                  <a:t>.</a:t>
                </a:r>
              </a:p>
              <a:p>
                <a:r>
                  <a:rPr lang="en-US" sz="1600" dirty="0">
                    <a:solidFill>
                      <a:srgbClr val="000000"/>
                    </a:solidFill>
                    <a:latin typeface="Times"/>
                  </a:rPr>
                  <a:t>4. The estimated reflection amplitude, </a:t>
                </a:r>
                <a14:m>
                  <m:oMath xmlns:m="http://schemas.openxmlformats.org/officeDocument/2006/math">
                    <m:r>
                      <a:rPr lang="en-US" sz="1600" b="0" i="1" smtClean="0">
                        <a:solidFill>
                          <a:srgbClr val="000000"/>
                        </a:solidFill>
                        <a:latin typeface="Cambria Math" panose="02040503050406030204" pitchFamily="18" charset="0"/>
                      </a:rPr>
                      <m:t>𝐴</m:t>
                    </m:r>
                  </m:oMath>
                </a14:m>
                <a:r>
                  <a:rPr lang="en-US" sz="1600" dirty="0">
                    <a:solidFill>
                      <a:srgbClr val="000000"/>
                    </a:solidFill>
                    <a:latin typeface="Times"/>
                  </a:rPr>
                  <a:t>, is the ratio</a:t>
                </a:r>
              </a:p>
              <a:p>
                <a:r>
                  <a:rPr lang="en-US" sz="1600" dirty="0">
                    <a:solidFill>
                      <a:srgbClr val="000000"/>
                    </a:solidFill>
                    <a:latin typeface="Times"/>
                  </a:rPr>
                  <a:t> </a:t>
                </a:r>
                <a14:m>
                  <m:oMath xmlns:m="http://schemas.openxmlformats.org/officeDocument/2006/math">
                    <m:d>
                      <m:dPr>
                        <m:begChr m:val="|"/>
                        <m:endChr m:val="|"/>
                        <m:ctrlPr>
                          <a:rPr lang="en-US" sz="1600" b="0" i="1" smtClean="0">
                            <a:solidFill>
                              <a:srgbClr val="000000"/>
                            </a:solidFill>
                            <a:latin typeface="Cambria Math" panose="02040503050406030204" pitchFamily="18" charset="0"/>
                          </a:rPr>
                        </m:ctrlPr>
                      </m:dPr>
                      <m:e>
                        <m:acc>
                          <m:accPr>
                            <m:chr m:val="̃"/>
                            <m:ctrlPr>
                              <a:rPr lang="en-US" sz="1600" b="0" i="1" smtClean="0">
                                <a:solidFill>
                                  <a:srgbClr val="000000"/>
                                </a:solidFill>
                                <a:latin typeface="Cambria Math" panose="02040503050406030204" pitchFamily="18" charset="0"/>
                              </a:rPr>
                            </m:ctrlPr>
                          </m:accPr>
                          <m:e>
                            <m:r>
                              <a:rPr lang="en-US" sz="1600" b="0" i="1" smtClean="0">
                                <a:solidFill>
                                  <a:srgbClr val="000000"/>
                                </a:solidFill>
                                <a:latin typeface="Cambria Math" panose="02040503050406030204" pitchFamily="18" charset="0"/>
                              </a:rPr>
                              <m:t>𝑉</m:t>
                            </m:r>
                          </m:e>
                        </m:acc>
                        <m:d>
                          <m:dPr>
                            <m:ctrlPr>
                              <a:rPr lang="en-US" sz="1600" b="0" i="1" smtClean="0">
                                <a:solidFill>
                                  <a:srgbClr val="000000"/>
                                </a:solidFill>
                                <a:latin typeface="Cambria Math" panose="02040503050406030204" pitchFamily="18" charset="0"/>
                              </a:rPr>
                            </m:ctrlPr>
                          </m:dPr>
                          <m:e>
                            <m:r>
                              <a:rPr lang="en-US" sz="1600" b="0" i="1" smtClean="0">
                                <a:solidFill>
                                  <a:srgbClr val="000000"/>
                                </a:solidFill>
                                <a:latin typeface="Cambria Math" panose="02040503050406030204" pitchFamily="18" charset="0"/>
                              </a:rPr>
                              <m:t>𝜏</m:t>
                            </m:r>
                            <m:r>
                              <a:rPr lang="en-US" sz="1600" b="0" i="1" smtClean="0">
                                <a:solidFill>
                                  <a:srgbClr val="000000"/>
                                </a:solidFill>
                                <a:latin typeface="Cambria Math" panose="02040503050406030204" pitchFamily="18" charset="0"/>
                              </a:rPr>
                              <m:t>=</m:t>
                            </m:r>
                            <m:sSub>
                              <m:sSubPr>
                                <m:ctrlPr>
                                  <a:rPr lang="en-US" sz="1600" b="0" i="1" smtClean="0">
                                    <a:solidFill>
                                      <a:srgbClr val="000000"/>
                                    </a:solidFill>
                                    <a:latin typeface="Cambria Math" panose="02040503050406030204" pitchFamily="18" charset="0"/>
                                  </a:rPr>
                                </m:ctrlPr>
                              </m:sSubPr>
                              <m:e>
                                <m:r>
                                  <a:rPr lang="en-US" sz="1600" b="0" i="1" smtClean="0">
                                    <a:solidFill>
                                      <a:srgbClr val="000000"/>
                                    </a:solidFill>
                                    <a:latin typeface="Cambria Math" panose="02040503050406030204" pitchFamily="18" charset="0"/>
                                  </a:rPr>
                                  <m:t>𝜏</m:t>
                                </m:r>
                              </m:e>
                              <m:sub>
                                <m:r>
                                  <a:rPr lang="en-US" sz="1600" b="0" i="1" smtClean="0">
                                    <a:solidFill>
                                      <a:srgbClr val="000000"/>
                                    </a:solidFill>
                                    <a:latin typeface="Cambria Math" panose="02040503050406030204" pitchFamily="18" charset="0"/>
                                  </a:rPr>
                                  <m:t>𝑝𝑒𝑎𝑘</m:t>
                                </m:r>
                              </m:sub>
                            </m:sSub>
                          </m:e>
                        </m:d>
                      </m:e>
                    </m:d>
                    <m:r>
                      <a:rPr lang="en-US" sz="1600" b="0" i="1" smtClean="0">
                        <a:solidFill>
                          <a:srgbClr val="000000"/>
                        </a:solidFill>
                        <a:latin typeface="Cambria Math" panose="02040503050406030204" pitchFamily="18" charset="0"/>
                      </a:rPr>
                      <m:t>/</m:t>
                    </m:r>
                    <m:d>
                      <m:dPr>
                        <m:begChr m:val="|"/>
                        <m:endChr m:val="|"/>
                        <m:ctrlPr>
                          <a:rPr lang="en-US" sz="1600" i="1">
                            <a:solidFill>
                              <a:srgbClr val="000000"/>
                            </a:solidFill>
                            <a:latin typeface="Cambria Math" panose="02040503050406030204" pitchFamily="18" charset="0"/>
                          </a:rPr>
                        </m:ctrlPr>
                      </m:dPr>
                      <m:e>
                        <m:acc>
                          <m:accPr>
                            <m:chr m:val="̃"/>
                            <m:ctrlPr>
                              <a:rPr lang="en-US" sz="1600" i="1">
                                <a:solidFill>
                                  <a:srgbClr val="000000"/>
                                </a:solidFill>
                                <a:latin typeface="Cambria Math" panose="02040503050406030204" pitchFamily="18" charset="0"/>
                              </a:rPr>
                            </m:ctrlPr>
                          </m:accPr>
                          <m:e>
                            <m:r>
                              <a:rPr lang="en-US" sz="1600" i="1">
                                <a:solidFill>
                                  <a:srgbClr val="000000"/>
                                </a:solidFill>
                                <a:latin typeface="Cambria Math" panose="02040503050406030204" pitchFamily="18" charset="0"/>
                              </a:rPr>
                              <m:t>𝑉</m:t>
                            </m:r>
                          </m:e>
                        </m:acc>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𝜏</m:t>
                            </m:r>
                            <m:r>
                              <a:rPr lang="en-US" sz="1600" b="0" i="1" smtClean="0">
                                <a:solidFill>
                                  <a:srgbClr val="000000"/>
                                </a:solidFill>
                                <a:latin typeface="Cambria Math" panose="02040503050406030204" pitchFamily="18" charset="0"/>
                              </a:rPr>
                              <m:t>=0</m:t>
                            </m:r>
                          </m:e>
                        </m:d>
                      </m:e>
                    </m:d>
                  </m:oMath>
                </a14:m>
                <a:r>
                  <a:rPr lang="en-US" sz="1600" dirty="0">
                    <a:solidFill>
                      <a:srgbClr val="000000"/>
                    </a:solidFill>
                    <a:latin typeface="Times"/>
                  </a:rPr>
                  <a:t>.</a:t>
                </a:r>
              </a:p>
              <a:p>
                <a:r>
                  <a:rPr lang="en-US" sz="1600" dirty="0">
                    <a:solidFill>
                      <a:srgbClr val="000000"/>
                    </a:solidFill>
                    <a:latin typeface="Times"/>
                  </a:rPr>
                  <a:t>5. Set all modes of </a:t>
                </a:r>
                <a14:m>
                  <m:oMath xmlns:m="http://schemas.openxmlformats.org/officeDocument/2006/math">
                    <m:acc>
                      <m:accPr>
                        <m:chr m:val="̃"/>
                        <m:ctrlPr>
                          <a:rPr lang="en-US" sz="1600" i="1" smtClean="0">
                            <a:solidFill>
                              <a:srgbClr val="000000"/>
                            </a:solidFill>
                            <a:latin typeface="Cambria Math" panose="02040503050406030204" pitchFamily="18" charset="0"/>
                          </a:rPr>
                        </m:ctrlPr>
                      </m:accPr>
                      <m:e>
                        <m:r>
                          <a:rPr lang="en-US" sz="1600" b="0" i="1" smtClean="0">
                            <a:solidFill>
                              <a:srgbClr val="000000"/>
                            </a:solidFill>
                            <a:latin typeface="Cambria Math" panose="02040503050406030204" pitchFamily="18" charset="0"/>
                          </a:rPr>
                          <m:t>𝑉</m:t>
                        </m:r>
                      </m:e>
                    </m:acc>
                  </m:oMath>
                </a14:m>
                <a:r>
                  <a:rPr lang="en-US" sz="1600" dirty="0">
                    <a:solidFill>
                      <a:srgbClr val="000000"/>
                    </a:solidFill>
                    <a:latin typeface="Times"/>
                  </a:rPr>
                  <a:t> to zero except the modes nearest </a:t>
                </a:r>
                <a14:m>
                  <m:oMath xmlns:m="http://schemas.openxmlformats.org/officeDocument/2006/math">
                    <m:sSub>
                      <m:sSubPr>
                        <m:ctrlPr>
                          <a:rPr lang="en-US" sz="1600" i="1">
                            <a:solidFill>
                              <a:srgbClr val="000000"/>
                            </a:solidFill>
                            <a:latin typeface="Cambria Math" panose="02040503050406030204" pitchFamily="18" charset="0"/>
                          </a:rPr>
                        </m:ctrlPr>
                      </m:sSubPr>
                      <m:e>
                        <m:r>
                          <a:rPr lang="en-US" sz="1600" i="1">
                            <a:solidFill>
                              <a:srgbClr val="000000"/>
                            </a:solidFill>
                            <a:latin typeface="Cambria Math" panose="02040503050406030204" pitchFamily="18" charset="0"/>
                          </a:rPr>
                          <m:t>𝜏</m:t>
                        </m:r>
                      </m:e>
                      <m:sub>
                        <m:r>
                          <a:rPr lang="en-US" sz="1600" i="1">
                            <a:solidFill>
                              <a:srgbClr val="000000"/>
                            </a:solidFill>
                            <a:latin typeface="Cambria Math" panose="02040503050406030204" pitchFamily="18" charset="0"/>
                          </a:rPr>
                          <m:t>𝑝𝑒𝑎𝑘</m:t>
                        </m:r>
                      </m:sub>
                    </m:sSub>
                  </m:oMath>
                </a14:m>
                <a:r>
                  <a:rPr lang="en-US" sz="1600" dirty="0">
                    <a:solidFill>
                      <a:srgbClr val="000000"/>
                    </a:solidFill>
                    <a:latin typeface="Times"/>
                  </a:rPr>
                  <a:t> and Fourier transform back to frequency space to get </a:t>
                </a:r>
                <a14:m>
                  <m:oMath xmlns:m="http://schemas.openxmlformats.org/officeDocument/2006/math">
                    <m:sSub>
                      <m:sSubPr>
                        <m:ctrlPr>
                          <a:rPr lang="en-US" sz="1600" b="0" i="1" smtClean="0">
                            <a:solidFill>
                              <a:srgbClr val="000000"/>
                            </a:solidFill>
                            <a:latin typeface="Cambria Math" panose="02040503050406030204" pitchFamily="18" charset="0"/>
                          </a:rPr>
                        </m:ctrlPr>
                      </m:sSubPr>
                      <m:e>
                        <m:r>
                          <a:rPr lang="en-US" sz="1600" b="0" i="1" smtClean="0">
                            <a:solidFill>
                              <a:srgbClr val="000000"/>
                            </a:solidFill>
                            <a:latin typeface="Cambria Math" panose="02040503050406030204" pitchFamily="18" charset="0"/>
                          </a:rPr>
                          <m:t>𝑉</m:t>
                        </m:r>
                      </m:e>
                      <m:sub>
                        <m:r>
                          <a:rPr lang="en-US" sz="1600" b="0" i="1" smtClean="0">
                            <a:solidFill>
                              <a:srgbClr val="000000"/>
                            </a:solidFill>
                            <a:latin typeface="Cambria Math" panose="02040503050406030204" pitchFamily="18" charset="0"/>
                          </a:rPr>
                          <m:t>𝑓𝑖𝑙𝑡</m:t>
                        </m:r>
                      </m:sub>
                    </m:sSub>
                  </m:oMath>
                </a14:m>
                <a:r>
                  <a:rPr lang="en-US" sz="1600" dirty="0">
                    <a:solidFill>
                      <a:srgbClr val="000000"/>
                    </a:solidFill>
                    <a:latin typeface="Times"/>
                  </a:rPr>
                  <a:t>.</a:t>
                </a:r>
              </a:p>
              <a:p>
                <a:r>
                  <a:rPr lang="en-US" sz="1600" dirty="0">
                    <a:solidFill>
                      <a:srgbClr val="000000"/>
                    </a:solidFill>
                    <a:latin typeface="Times"/>
                  </a:rPr>
                  <a:t>6. The estimated reflection phase, </a:t>
                </a:r>
                <a14:m>
                  <m:oMath xmlns:m="http://schemas.openxmlformats.org/officeDocument/2006/math">
                    <m:r>
                      <a:rPr lang="en-US" sz="1600" b="0" i="1" smtClean="0">
                        <a:solidFill>
                          <a:srgbClr val="000000"/>
                        </a:solidFill>
                        <a:latin typeface="Cambria Math" panose="02040503050406030204" pitchFamily="18" charset="0"/>
                      </a:rPr>
                      <m:t>𝜙</m:t>
                    </m:r>
                  </m:oMath>
                </a14:m>
                <a:r>
                  <a:rPr lang="en-US" sz="1600" dirty="0">
                    <a:solidFill>
                      <a:srgbClr val="000000"/>
                    </a:solidFill>
                    <a:latin typeface="Times"/>
                  </a:rPr>
                  <a:t>, is found by minimizing </a:t>
                </a:r>
              </a:p>
              <a:p>
                <a14:m>
                  <m:oMath xmlns:m="http://schemas.openxmlformats.org/officeDocument/2006/math">
                    <m:sSup>
                      <m:sSupPr>
                        <m:ctrlPr>
                          <a:rPr lang="en-US" sz="1600" b="0" i="1" smtClean="0">
                            <a:solidFill>
                              <a:srgbClr val="000000"/>
                            </a:solidFill>
                            <a:latin typeface="Cambria Math" panose="02040503050406030204" pitchFamily="18" charset="0"/>
                          </a:rPr>
                        </m:ctrlPr>
                      </m:sSupPr>
                      <m:e>
                        <m:d>
                          <m:dPr>
                            <m:begChr m:val="|"/>
                            <m:endChr m:val="|"/>
                            <m:ctrlPr>
                              <a:rPr lang="en-US" sz="1600" b="0" i="1" smtClean="0">
                                <a:solidFill>
                                  <a:srgbClr val="000000"/>
                                </a:solidFill>
                                <a:latin typeface="Cambria Math" panose="02040503050406030204" pitchFamily="18" charset="0"/>
                              </a:rPr>
                            </m:ctrlPr>
                          </m:dPr>
                          <m:e>
                            <m:sSub>
                              <m:sSubPr>
                                <m:ctrlPr>
                                  <a:rPr lang="en-US" sz="1600" b="0" i="1" smtClean="0">
                                    <a:solidFill>
                                      <a:srgbClr val="000000"/>
                                    </a:solidFill>
                                    <a:latin typeface="Cambria Math" panose="02040503050406030204" pitchFamily="18" charset="0"/>
                                  </a:rPr>
                                </m:ctrlPr>
                              </m:sSubPr>
                              <m:e>
                                <m:r>
                                  <a:rPr lang="en-US" sz="1600" b="0" i="1" smtClean="0">
                                    <a:solidFill>
                                      <a:srgbClr val="000000"/>
                                    </a:solidFill>
                                    <a:latin typeface="Cambria Math" panose="02040503050406030204" pitchFamily="18" charset="0"/>
                                  </a:rPr>
                                  <m:t>𝑉</m:t>
                                </m:r>
                              </m:e>
                              <m:sub>
                                <m:r>
                                  <a:rPr lang="en-US" sz="1600" b="0" i="1" smtClean="0">
                                    <a:solidFill>
                                      <a:srgbClr val="000000"/>
                                    </a:solidFill>
                                    <a:latin typeface="Cambria Math" panose="02040503050406030204" pitchFamily="18" charset="0"/>
                                  </a:rPr>
                                  <m:t>𝑓𝑖𝑙𝑡</m:t>
                                </m:r>
                              </m:sub>
                            </m:sSub>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rPr>
                              <m:t>𝐴</m:t>
                            </m:r>
                            <m:sSup>
                              <m:sSupPr>
                                <m:ctrlPr>
                                  <a:rPr lang="en-US" sz="1600" b="0" i="1" smtClean="0">
                                    <a:solidFill>
                                      <a:srgbClr val="000000"/>
                                    </a:solidFill>
                                    <a:latin typeface="Cambria Math" panose="02040503050406030204" pitchFamily="18" charset="0"/>
                                  </a:rPr>
                                </m:ctrlPr>
                              </m:sSupPr>
                              <m:e>
                                <m:r>
                                  <a:rPr lang="en-US" sz="1600" b="0" i="1" smtClean="0">
                                    <a:solidFill>
                                      <a:srgbClr val="000000"/>
                                    </a:solidFill>
                                    <a:latin typeface="Cambria Math" panose="02040503050406030204" pitchFamily="18" charset="0"/>
                                  </a:rPr>
                                  <m:t>𝑒</m:t>
                                </m:r>
                              </m:e>
                              <m:sup>
                                <m:r>
                                  <a:rPr lang="en-US" sz="1600" b="0" i="1" smtClean="0">
                                    <a:solidFill>
                                      <a:srgbClr val="000000"/>
                                    </a:solidFill>
                                    <a:latin typeface="Cambria Math" panose="02040503050406030204" pitchFamily="18" charset="0"/>
                                  </a:rPr>
                                  <m:t>2</m:t>
                                </m:r>
                                <m:r>
                                  <a:rPr lang="en-US" sz="1600" b="0" i="1" smtClean="0">
                                    <a:solidFill>
                                      <a:srgbClr val="000000"/>
                                    </a:solidFill>
                                    <a:latin typeface="Cambria Math" panose="02040503050406030204" pitchFamily="18" charset="0"/>
                                  </a:rPr>
                                  <m:t>𝜋</m:t>
                                </m:r>
                                <m:r>
                                  <a:rPr lang="en-US" sz="1600" b="0" i="1" smtClean="0">
                                    <a:solidFill>
                                      <a:srgbClr val="000000"/>
                                    </a:solidFill>
                                    <a:latin typeface="Cambria Math" panose="02040503050406030204" pitchFamily="18" charset="0"/>
                                  </a:rPr>
                                  <m:t>𝑖</m:t>
                                </m:r>
                                <m:r>
                                  <a:rPr lang="en-US" sz="1600" b="0" i="1" smtClean="0">
                                    <a:solidFill>
                                      <a:srgbClr val="000000"/>
                                    </a:solidFill>
                                    <a:latin typeface="Cambria Math" panose="02040503050406030204" pitchFamily="18" charset="0"/>
                                  </a:rPr>
                                  <m:t>𝜈𝜏</m:t>
                                </m:r>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rPr>
                                  <m:t>𝑖</m:t>
                                </m:r>
                                <m:r>
                                  <a:rPr lang="en-US" sz="1600" b="0" i="1" smtClean="0">
                                    <a:solidFill>
                                      <a:srgbClr val="000000"/>
                                    </a:solidFill>
                                    <a:latin typeface="Cambria Math" panose="02040503050406030204" pitchFamily="18" charset="0"/>
                                  </a:rPr>
                                  <m:t>𝜙</m:t>
                                </m:r>
                              </m:sup>
                            </m:sSup>
                          </m:e>
                        </m:d>
                      </m:e>
                      <m:sup>
                        <m:r>
                          <a:rPr lang="en-US" sz="1600" b="0" i="1" smtClean="0">
                            <a:solidFill>
                              <a:srgbClr val="000000"/>
                            </a:solidFill>
                            <a:latin typeface="Cambria Math" panose="02040503050406030204" pitchFamily="18" charset="0"/>
                          </a:rPr>
                          <m:t>2</m:t>
                        </m:r>
                      </m:sup>
                    </m:sSup>
                  </m:oMath>
                </a14:m>
                <a:r>
                  <a:rPr lang="en-US" sz="1600" dirty="0">
                    <a:solidFill>
                      <a:srgbClr val="000000"/>
                    </a:solidFill>
                    <a:latin typeface="Times"/>
                  </a:rPr>
                  <a:t> while varying </a:t>
                </a:r>
                <a14:m>
                  <m:oMath xmlns:m="http://schemas.openxmlformats.org/officeDocument/2006/math">
                    <m:r>
                      <a:rPr lang="en-US" sz="1600" b="0" i="1" smtClean="0">
                        <a:solidFill>
                          <a:srgbClr val="000000"/>
                        </a:solidFill>
                        <a:latin typeface="Cambria Math" panose="02040503050406030204" pitchFamily="18" charset="0"/>
                      </a:rPr>
                      <m:t>𝜙</m:t>
                    </m:r>
                  </m:oMath>
                </a14:m>
                <a:r>
                  <a:rPr lang="en-US" sz="1600" dirty="0">
                    <a:solidFill>
                      <a:srgbClr val="000000"/>
                    </a:solidFill>
                    <a:latin typeface="Times"/>
                  </a:rPr>
                  <a:t> from </a:t>
                </a:r>
                <a14:m>
                  <m:oMath xmlns:m="http://schemas.openxmlformats.org/officeDocument/2006/math">
                    <m:r>
                      <a:rPr lang="en-US" sz="1600" b="0" i="1" smtClean="0">
                        <a:solidFill>
                          <a:srgbClr val="000000"/>
                        </a:solidFill>
                        <a:latin typeface="Cambria Math" panose="02040503050406030204" pitchFamily="18" charset="0"/>
                      </a:rPr>
                      <m:t>0−2</m:t>
                    </m:r>
                    <m:r>
                      <a:rPr lang="en-US" sz="1600" b="0" i="1" smtClean="0">
                        <a:solidFill>
                          <a:srgbClr val="000000"/>
                        </a:solidFill>
                        <a:latin typeface="Cambria Math" panose="02040503050406030204" pitchFamily="18" charset="0"/>
                      </a:rPr>
                      <m:t>𝜋</m:t>
                    </m:r>
                  </m:oMath>
                </a14:m>
                <a:r>
                  <a:rPr lang="en-US" sz="1600" dirty="0">
                    <a:solidFill>
                      <a:srgbClr val="000000"/>
                    </a:solidFill>
                    <a:latin typeface="Times"/>
                  </a:rPr>
                  <a:t>.</a:t>
                </a:r>
              </a:p>
              <a:p>
                <a:r>
                  <a:rPr lang="en-US" sz="1600" dirty="0">
                    <a:solidFill>
                      <a:srgbClr val="000000"/>
                    </a:solidFill>
                    <a:latin typeface="Times"/>
                  </a:rPr>
                  <a:t>7. Setup a non-linear optimization that perturbs the initial reflection parameter estimates, applies the calibration and transforms to Fourier space until the residual near the original reflection bump is minimized or a stopping threshold is reached.</a:t>
                </a:r>
              </a:p>
            </p:txBody>
          </p:sp>
        </mc:Choice>
        <mc:Fallback>
          <p:sp>
            <p:nvSpPr>
              <p:cNvPr id="8" name="TextBox 7">
                <a:extLst>
                  <a:ext uri="{FF2B5EF4-FFF2-40B4-BE49-F238E27FC236}">
                    <a16:creationId xmlns:a16="http://schemas.microsoft.com/office/drawing/2014/main" id="{9E2CD601-2832-7983-32BF-06ED229B0BDB}"/>
                  </a:ext>
                </a:extLst>
              </p:cNvPr>
              <p:cNvSpPr txBox="1">
                <a:spLocks noRot="1" noChangeAspect="1" noMove="1" noResize="1" noEditPoints="1" noAdjustHandles="1" noChangeArrowheads="1" noChangeShapeType="1" noTextEdit="1"/>
              </p:cNvSpPr>
              <p:nvPr/>
            </p:nvSpPr>
            <p:spPr>
              <a:xfrm>
                <a:off x="494016" y="2375572"/>
                <a:ext cx="6908982" cy="3723070"/>
              </a:xfrm>
              <a:prstGeom prst="rect">
                <a:avLst/>
              </a:prstGeom>
              <a:blipFill>
                <a:blip r:embed="rId4"/>
                <a:stretch>
                  <a:fillRect l="-367" t="-680" r="-1101" b="-1020"/>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FFF82840-AF1A-21FB-C8B1-6DAE4A1EC919}"/>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Reflection Parameters Estimation</a:t>
            </a:r>
          </a:p>
        </p:txBody>
      </p:sp>
      <p:pic>
        <p:nvPicPr>
          <p:cNvPr id="2" name="Picture 1">
            <a:extLst>
              <a:ext uri="{FF2B5EF4-FFF2-40B4-BE49-F238E27FC236}">
                <a16:creationId xmlns:a16="http://schemas.microsoft.com/office/drawing/2014/main" id="{600837F0-73F7-E11B-622B-E75BF746B576}"/>
              </a:ext>
            </a:extLst>
          </p:cNvPr>
          <p:cNvPicPr>
            <a:picLocks noChangeAspect="1"/>
          </p:cNvPicPr>
          <p:nvPr/>
        </p:nvPicPr>
        <p:blipFill>
          <a:blip r:embed="rId5"/>
          <a:stretch>
            <a:fillRect/>
          </a:stretch>
        </p:blipFill>
        <p:spPr>
          <a:xfrm>
            <a:off x="2041131" y="1032638"/>
            <a:ext cx="3345822" cy="616960"/>
          </a:xfrm>
          <a:prstGeom prst="rect">
            <a:avLst/>
          </a:prstGeom>
        </p:spPr>
      </p:pic>
    </p:spTree>
    <p:extLst>
      <p:ext uri="{BB962C8B-B14F-4D97-AF65-F5344CB8AC3E}">
        <p14:creationId xmlns:p14="http://schemas.microsoft.com/office/powerpoint/2010/main" val="16280092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49F08A-4889-A88D-85E9-6E44009FB80D}"/>
              </a:ext>
            </a:extLst>
          </p:cNvPr>
          <p:cNvPicPr>
            <a:picLocks noChangeAspect="1"/>
          </p:cNvPicPr>
          <p:nvPr/>
        </p:nvPicPr>
        <p:blipFill>
          <a:blip r:embed="rId2"/>
          <a:stretch>
            <a:fillRect/>
          </a:stretch>
        </p:blipFill>
        <p:spPr>
          <a:xfrm>
            <a:off x="6039333" y="1119883"/>
            <a:ext cx="5833310" cy="4911047"/>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84A8C87-00E3-3AC8-63DB-AD7D280391BE}"/>
                  </a:ext>
                </a:extLst>
              </p:cNvPr>
              <p:cNvSpPr txBox="1"/>
              <p:nvPr/>
            </p:nvSpPr>
            <p:spPr>
              <a:xfrm>
                <a:off x="434083" y="1119883"/>
                <a:ext cx="6107986" cy="651269"/>
              </a:xfrm>
              <a:prstGeom prst="rect">
                <a:avLst/>
              </a:prstGeom>
              <a:noFill/>
            </p:spPr>
            <p:txBody>
              <a:bodyPr wrap="square">
                <a:spAutoFit/>
              </a:bodyPr>
              <a:lstStyle/>
              <a:p>
                <a:r>
                  <a:rPr lang="en-US" dirty="0">
                    <a:solidFill>
                      <a:srgbClr val="000000"/>
                    </a:solidFill>
                    <a:latin typeface="Times"/>
                  </a:rPr>
                  <a:t>Use Singular Value Decomposition (SVD) to decompose the matrix </a:t>
                </a:r>
                <a14:m>
                  <m:oMath xmlns:m="http://schemas.openxmlformats.org/officeDocument/2006/math">
                    <m:sSub>
                      <m:sSubPr>
                        <m:ctrlPr>
                          <a:rPr lang="en-US" i="1">
                            <a:solidFill>
                              <a:srgbClr val="000000"/>
                            </a:solidFill>
                            <a:latin typeface="Cambria Math" panose="02040503050406030204" pitchFamily="18" charset="0"/>
                          </a:rPr>
                        </m:ctrlPr>
                      </m:sSubPr>
                      <m:e>
                        <m:acc>
                          <m:accPr>
                            <m:chr m:val="̃"/>
                            <m:ctrlPr>
                              <a:rPr lang="en-US" i="1">
                                <a:solidFill>
                                  <a:srgbClr val="000000"/>
                                </a:solidFill>
                                <a:latin typeface="Cambria Math" panose="02040503050406030204" pitchFamily="18" charset="0"/>
                              </a:rPr>
                            </m:ctrlPr>
                          </m:accPr>
                          <m:e>
                            <m:r>
                              <a:rPr lang="en-US">
                                <a:solidFill>
                                  <a:srgbClr val="000000"/>
                                </a:solidFill>
                                <a:latin typeface="Cambria Math" panose="02040503050406030204" pitchFamily="18" charset="0"/>
                              </a:rPr>
                              <m:t>𝑉</m:t>
                            </m:r>
                          </m:e>
                        </m:acc>
                      </m:e>
                      <m:sub>
                        <m:r>
                          <a:rPr lang="en-US">
                            <a:solidFill>
                              <a:srgbClr val="000000"/>
                            </a:solidFill>
                            <a:latin typeface="Cambria Math" panose="02040503050406030204" pitchFamily="18" charset="0"/>
                          </a:rPr>
                          <m:t>12</m:t>
                        </m:r>
                      </m:sub>
                    </m:sSub>
                  </m:oMath>
                </a14:m>
                <a:r>
                  <a:rPr lang="en-US" dirty="0">
                    <a:solidFill>
                      <a:srgbClr val="000000"/>
                    </a:solidFill>
                    <a:latin typeface="Times"/>
                  </a:rPr>
                  <a:t> as</a:t>
                </a:r>
              </a:p>
            </p:txBody>
          </p:sp>
        </mc:Choice>
        <mc:Fallback xmlns="">
          <p:sp>
            <p:nvSpPr>
              <p:cNvPr id="4" name="TextBox 3">
                <a:extLst>
                  <a:ext uri="{FF2B5EF4-FFF2-40B4-BE49-F238E27FC236}">
                    <a16:creationId xmlns:a16="http://schemas.microsoft.com/office/drawing/2014/main" id="{684A8C87-00E3-3AC8-63DB-AD7D280391BE}"/>
                  </a:ext>
                </a:extLst>
              </p:cNvPr>
              <p:cNvSpPr txBox="1">
                <a:spLocks noRot="1" noChangeAspect="1" noMove="1" noResize="1" noEditPoints="1" noAdjustHandles="1" noChangeArrowheads="1" noChangeShapeType="1" noTextEdit="1"/>
              </p:cNvSpPr>
              <p:nvPr/>
            </p:nvSpPr>
            <p:spPr>
              <a:xfrm>
                <a:off x="434083" y="1119883"/>
                <a:ext cx="6107986" cy="651269"/>
              </a:xfrm>
              <a:prstGeom prst="rect">
                <a:avLst/>
              </a:prstGeom>
              <a:blipFill>
                <a:blip r:embed="rId3"/>
                <a:stretch>
                  <a:fillRect l="-830" t="-5769" b="-11538"/>
                </a:stretch>
              </a:blipFill>
            </p:spPr>
            <p:txBody>
              <a:bodyPr/>
              <a:lstStyle/>
              <a:p>
                <a:r>
                  <a:rPr lang="en-CN">
                    <a:noFill/>
                  </a:rPr>
                  <a:t> </a:t>
                </a:r>
              </a:p>
            </p:txBody>
          </p:sp>
        </mc:Fallback>
      </mc:AlternateContent>
      <p:pic>
        <p:nvPicPr>
          <p:cNvPr id="6" name="Picture 5">
            <a:extLst>
              <a:ext uri="{FF2B5EF4-FFF2-40B4-BE49-F238E27FC236}">
                <a16:creationId xmlns:a16="http://schemas.microsoft.com/office/drawing/2014/main" id="{FF9D5B16-BE7B-48F3-9E80-E03A55F11A75}"/>
              </a:ext>
            </a:extLst>
          </p:cNvPr>
          <p:cNvPicPr>
            <a:picLocks noChangeAspect="1"/>
          </p:cNvPicPr>
          <p:nvPr/>
        </p:nvPicPr>
        <p:blipFill>
          <a:blip r:embed="rId4"/>
          <a:stretch>
            <a:fillRect/>
          </a:stretch>
        </p:blipFill>
        <p:spPr>
          <a:xfrm>
            <a:off x="2291137" y="1658576"/>
            <a:ext cx="1543050" cy="493356"/>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FBD41D7-D937-1B90-BF42-D5D8CE376E3E}"/>
                  </a:ext>
                </a:extLst>
              </p:cNvPr>
              <p:cNvSpPr txBox="1"/>
              <p:nvPr/>
            </p:nvSpPr>
            <p:spPr>
              <a:xfrm>
                <a:off x="434083" y="2235099"/>
                <a:ext cx="5661917" cy="3570208"/>
              </a:xfrm>
              <a:prstGeom prst="rect">
                <a:avLst/>
              </a:prstGeom>
              <a:noFill/>
            </p:spPr>
            <p:txBody>
              <a:bodyPr wrap="square">
                <a:spAutoFit/>
              </a:bodyPr>
              <a:lstStyle/>
              <a:p>
                <a:r>
                  <a:rPr lang="en-US" sz="1600" dirty="0">
                    <a:solidFill>
                      <a:srgbClr val="000000"/>
                    </a:solidFill>
                    <a:latin typeface="Times"/>
                  </a:rPr>
                  <a:t>1. Fourier transform the visibility waterfall to delay space.</a:t>
                </a:r>
              </a:p>
              <a:p>
                <a:r>
                  <a:rPr lang="en-US" sz="1600" dirty="0">
                    <a:solidFill>
                      <a:srgbClr val="000000"/>
                    </a:solidFill>
                    <a:latin typeface="Times"/>
                  </a:rPr>
                  <a:t>2. Apply a rectangular band-stop window across delay to down-weight foregrounds at low delays.</a:t>
                </a:r>
              </a:p>
              <a:p>
                <a:r>
                  <a:rPr lang="en-US" sz="1600" dirty="0">
                    <a:solidFill>
                      <a:srgbClr val="000000"/>
                    </a:solidFill>
                    <a:latin typeface="Times"/>
                  </a:rPr>
                  <a:t>3. Decompose the visibility via SVD.</a:t>
                </a:r>
              </a:p>
              <a:p>
                <a:r>
                  <a:rPr lang="en-US" sz="1600" dirty="0">
                    <a:solidFill>
                      <a:srgbClr val="000000"/>
                    </a:solidFill>
                    <a:latin typeface="Times"/>
                  </a:rPr>
                  <a:t>4. Choose the first </a:t>
                </a:r>
                <a14:m>
                  <m:oMath xmlns:m="http://schemas.openxmlformats.org/officeDocument/2006/math">
                    <m:r>
                      <a:rPr lang="en-US" sz="1600" b="0" i="1" smtClean="0">
                        <a:solidFill>
                          <a:srgbClr val="000000"/>
                        </a:solidFill>
                        <a:latin typeface="Cambria Math" panose="02040503050406030204" pitchFamily="18" charset="0"/>
                      </a:rPr>
                      <m:t>𝑁</m:t>
                    </m:r>
                  </m:oMath>
                </a14:m>
                <a:r>
                  <a:rPr lang="en-US" sz="1600" dirty="0">
                    <a:solidFill>
                      <a:srgbClr val="000000"/>
                    </a:solidFill>
                    <a:latin typeface="Times"/>
                  </a:rPr>
                  <a:t> modes to describe the systematic and truncate the rest.</a:t>
                </a:r>
              </a:p>
              <a:p>
                <a:r>
                  <a:rPr lang="en-US" sz="1600" dirty="0">
                    <a:solidFill>
                      <a:srgbClr val="000000"/>
                    </a:solidFill>
                    <a:latin typeface="Times"/>
                  </a:rPr>
                  <a:t>5. Take the outer product of the remaining </a:t>
                </a:r>
                <a14:m>
                  <m:oMath xmlns:m="http://schemas.openxmlformats.org/officeDocument/2006/math">
                    <m:r>
                      <a:rPr lang="en-US" sz="1600" b="1" i="1" smtClean="0">
                        <a:solidFill>
                          <a:srgbClr val="000000"/>
                        </a:solidFill>
                        <a:latin typeface="Cambria Math" panose="02040503050406030204" pitchFamily="18" charset="0"/>
                      </a:rPr>
                      <m:t>𝑻</m:t>
                    </m:r>
                  </m:oMath>
                </a14:m>
                <a:r>
                  <a:rPr lang="en-US" sz="1600" dirty="0">
                    <a:solidFill>
                      <a:srgbClr val="000000"/>
                    </a:solidFill>
                    <a:latin typeface="Times"/>
                  </a:rPr>
                  <a:t> and </a:t>
                </a:r>
                <a14:m>
                  <m:oMath xmlns:m="http://schemas.openxmlformats.org/officeDocument/2006/math">
                    <m:r>
                      <a:rPr lang="en-US" sz="1600" b="1" i="1" smtClean="0">
                        <a:solidFill>
                          <a:srgbClr val="000000"/>
                        </a:solidFill>
                        <a:latin typeface="Cambria Math" panose="02040503050406030204" pitchFamily="18" charset="0"/>
                      </a:rPr>
                      <m:t>𝑫</m:t>
                    </m:r>
                  </m:oMath>
                </a14:m>
                <a:r>
                  <a:rPr lang="en-US" sz="1600" dirty="0">
                    <a:solidFill>
                      <a:srgbClr val="000000"/>
                    </a:solidFill>
                    <a:latin typeface="Times"/>
                  </a:rPr>
                  <a:t> modes to form </a:t>
                </a:r>
                <a14:m>
                  <m:oMath xmlns:m="http://schemas.openxmlformats.org/officeDocument/2006/math">
                    <m:r>
                      <a:rPr lang="en-US" sz="1600" b="0" i="1" smtClean="0">
                        <a:solidFill>
                          <a:srgbClr val="000000"/>
                        </a:solidFill>
                        <a:latin typeface="Cambria Math" panose="02040503050406030204" pitchFamily="18" charset="0"/>
                      </a:rPr>
                      <m:t>𝑁</m:t>
                    </m:r>
                  </m:oMath>
                </a14:m>
                <a:r>
                  <a:rPr lang="en-US" sz="1600" dirty="0">
                    <a:solidFill>
                      <a:srgbClr val="000000"/>
                    </a:solidFill>
                    <a:latin typeface="Times"/>
                  </a:rPr>
                  <a:t> data-shaped templates.</a:t>
                </a:r>
              </a:p>
              <a:p>
                <a:r>
                  <a:rPr lang="en-US" sz="1600" dirty="0">
                    <a:solidFill>
                      <a:srgbClr val="000000"/>
                    </a:solidFill>
                    <a:latin typeface="Times"/>
                  </a:rPr>
                  <a:t>6. Multiply each template with their corresponding singular value in </a:t>
                </a:r>
                <a14:m>
                  <m:oMath xmlns:m="http://schemas.openxmlformats.org/officeDocument/2006/math">
                    <m:r>
                      <a:rPr lang="en-US" sz="1600" b="1" i="1" smtClean="0">
                        <a:solidFill>
                          <a:srgbClr val="000000"/>
                        </a:solidFill>
                        <a:latin typeface="Cambria Math" panose="02040503050406030204" pitchFamily="18" charset="0"/>
                      </a:rPr>
                      <m:t>𝑺</m:t>
                    </m:r>
                  </m:oMath>
                </a14:m>
                <a:r>
                  <a:rPr lang="en-US" sz="1600" dirty="0">
                    <a:solidFill>
                      <a:srgbClr val="000000"/>
                    </a:solidFill>
                    <a:latin typeface="Times"/>
                  </a:rPr>
                  <a:t> and sum them to generate the full time and delay-dependent systematic model.</a:t>
                </a:r>
              </a:p>
              <a:p>
                <a:r>
                  <a:rPr lang="en-US" sz="1600" dirty="0">
                    <a:solidFill>
                      <a:srgbClr val="000000"/>
                    </a:solidFill>
                    <a:latin typeface="Times"/>
                  </a:rPr>
                  <a:t>7. Fourier transform the systematic model from delay space back to frequency space and subtract it from the data.</a:t>
                </a:r>
              </a:p>
              <a:p>
                <a:endParaRPr lang="en-US" dirty="0">
                  <a:solidFill>
                    <a:srgbClr val="000000"/>
                  </a:solidFill>
                  <a:effectLst/>
                  <a:latin typeface="Helvetica" pitchFamily="2" charset="0"/>
                </a:endParaRPr>
              </a:p>
            </p:txBody>
          </p:sp>
        </mc:Choice>
        <mc:Fallback xmlns="">
          <p:sp>
            <p:nvSpPr>
              <p:cNvPr id="8" name="TextBox 7">
                <a:extLst>
                  <a:ext uri="{FF2B5EF4-FFF2-40B4-BE49-F238E27FC236}">
                    <a16:creationId xmlns:a16="http://schemas.microsoft.com/office/drawing/2014/main" id="{9FBD41D7-D937-1B90-BF42-D5D8CE376E3E}"/>
                  </a:ext>
                </a:extLst>
              </p:cNvPr>
              <p:cNvSpPr txBox="1">
                <a:spLocks noRot="1" noChangeAspect="1" noMove="1" noResize="1" noEditPoints="1" noAdjustHandles="1" noChangeArrowheads="1" noChangeShapeType="1" noTextEdit="1"/>
              </p:cNvSpPr>
              <p:nvPr/>
            </p:nvSpPr>
            <p:spPr>
              <a:xfrm>
                <a:off x="434083" y="2235099"/>
                <a:ext cx="5661917" cy="3570208"/>
              </a:xfrm>
              <a:prstGeom prst="rect">
                <a:avLst/>
              </a:prstGeom>
              <a:blipFill>
                <a:blip r:embed="rId5"/>
                <a:stretch>
                  <a:fillRect l="-671" t="-712"/>
                </a:stretch>
              </a:blipFill>
            </p:spPr>
            <p:txBody>
              <a:bodyPr/>
              <a:lstStyle/>
              <a:p>
                <a:r>
                  <a:rPr lang="en-CN">
                    <a:noFill/>
                  </a:rPr>
                  <a:t> </a:t>
                </a:r>
              </a:p>
            </p:txBody>
          </p:sp>
        </mc:Fallback>
      </mc:AlternateContent>
      <p:sp>
        <p:nvSpPr>
          <p:cNvPr id="9" name="TextBox 8">
            <a:extLst>
              <a:ext uri="{FF2B5EF4-FFF2-40B4-BE49-F238E27FC236}">
                <a16:creationId xmlns:a16="http://schemas.microsoft.com/office/drawing/2014/main" id="{3115E7FF-9C46-0945-113C-5D3E4CE20076}"/>
              </a:ext>
            </a:extLst>
          </p:cNvPr>
          <p:cNvSpPr txBox="1"/>
          <p:nvPr/>
        </p:nvSpPr>
        <p:spPr>
          <a:xfrm>
            <a:off x="1325365" y="461960"/>
            <a:ext cx="7983021"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Cross-coupling Removal Method</a:t>
            </a:r>
          </a:p>
        </p:txBody>
      </p:sp>
    </p:spTree>
    <p:extLst>
      <p:ext uri="{BB962C8B-B14F-4D97-AF65-F5344CB8AC3E}">
        <p14:creationId xmlns:p14="http://schemas.microsoft.com/office/powerpoint/2010/main" val="9480632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kumimoji="0" lang="en-US" altLang="zh-CN"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Ionosphere</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62</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extLst>
      <p:ext uri="{BB962C8B-B14F-4D97-AF65-F5344CB8AC3E}">
        <p14:creationId xmlns:p14="http://schemas.microsoft.com/office/powerpoint/2010/main" val="13770046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89456C-CDD9-89BE-3741-C9F9BA61F8AB}"/>
              </a:ext>
            </a:extLst>
          </p:cNvPr>
          <p:cNvSpPr txBox="1"/>
          <p:nvPr/>
        </p:nvSpPr>
        <p:spPr>
          <a:xfrm>
            <a:off x="1304817" y="2452108"/>
            <a:ext cx="5157627" cy="646331"/>
          </a:xfrm>
          <a:prstGeom prst="rect">
            <a:avLst/>
          </a:prstGeom>
          <a:noFill/>
        </p:spPr>
        <p:txBody>
          <a:bodyPr wrap="square">
            <a:spAutoFit/>
          </a:bodyPr>
          <a:lstStyle/>
          <a:p>
            <a:r>
              <a:rPr lang="en-US" dirty="0">
                <a:solidFill>
                  <a:srgbClr val="000000"/>
                </a:solidFill>
                <a:effectLst/>
                <a:latin typeface="Helvetica" pitchFamily="2" charset="0"/>
              </a:rPr>
              <a:t>The ionization of the upper atmosphere is caused by the ultraviolet radiation from the Sun.</a:t>
            </a:r>
          </a:p>
        </p:txBody>
      </p:sp>
      <p:sp>
        <p:nvSpPr>
          <p:cNvPr id="5" name="TextBox 4">
            <a:extLst>
              <a:ext uri="{FF2B5EF4-FFF2-40B4-BE49-F238E27FC236}">
                <a16:creationId xmlns:a16="http://schemas.microsoft.com/office/drawing/2014/main" id="{1AE3F6F6-04BA-6C57-E214-AF4798276B45}"/>
              </a:ext>
            </a:extLst>
          </p:cNvPr>
          <p:cNvSpPr txBox="1"/>
          <p:nvPr/>
        </p:nvSpPr>
        <p:spPr>
          <a:xfrm>
            <a:off x="1304818" y="1146847"/>
            <a:ext cx="9811820" cy="1200329"/>
          </a:xfrm>
          <a:prstGeom prst="rect">
            <a:avLst/>
          </a:prstGeom>
          <a:noFill/>
        </p:spPr>
        <p:txBody>
          <a:bodyPr wrap="square">
            <a:spAutoFit/>
          </a:bodyPr>
          <a:lstStyle/>
          <a:p>
            <a:r>
              <a:rPr lang="en-CN" dirty="0"/>
              <a:t>Three distinct ionized media, or plasmas, affect the propagation of radio signals passing through them: the Earth’s ionosphere; the interplanetary medium, also known as the solar wind; and the interstellar medium of our Galaxy. The effects of scattering in other galaxies or in the media between galaxies are not usually important. </a:t>
            </a:r>
          </a:p>
        </p:txBody>
      </p:sp>
      <p:pic>
        <p:nvPicPr>
          <p:cNvPr id="6" name="Picture 5">
            <a:extLst>
              <a:ext uri="{FF2B5EF4-FFF2-40B4-BE49-F238E27FC236}">
                <a16:creationId xmlns:a16="http://schemas.microsoft.com/office/drawing/2014/main" id="{FAA7CBA1-9125-A14E-74B2-B20BFCB31E58}"/>
              </a:ext>
            </a:extLst>
          </p:cNvPr>
          <p:cNvPicPr>
            <a:picLocks noChangeAspect="1"/>
          </p:cNvPicPr>
          <p:nvPr/>
        </p:nvPicPr>
        <p:blipFill>
          <a:blip r:embed="rId2"/>
          <a:stretch>
            <a:fillRect/>
          </a:stretch>
        </p:blipFill>
        <p:spPr>
          <a:xfrm>
            <a:off x="6210728" y="2147703"/>
            <a:ext cx="4767860" cy="3985677"/>
          </a:xfrm>
          <a:prstGeom prst="rect">
            <a:avLst/>
          </a:prstGeom>
        </p:spPr>
      </p:pic>
      <p:pic>
        <p:nvPicPr>
          <p:cNvPr id="1026" name="Picture 2">
            <a:extLst>
              <a:ext uri="{FF2B5EF4-FFF2-40B4-BE49-F238E27FC236}">
                <a16:creationId xmlns:a16="http://schemas.microsoft.com/office/drawing/2014/main" id="{F1DDD8DA-2F21-2AC6-CDDD-BA9254A2C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7665" y="3151598"/>
            <a:ext cx="3556533" cy="32620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B0B616F-4D8A-9017-FE27-C92B447D5D4F}"/>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spTree>
    <p:extLst>
      <p:ext uri="{BB962C8B-B14F-4D97-AF65-F5344CB8AC3E}">
        <p14:creationId xmlns:p14="http://schemas.microsoft.com/office/powerpoint/2010/main" val="12073196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AA57BD-6FE2-3BFA-2B36-F519914904D0}"/>
              </a:ext>
            </a:extLst>
          </p:cNvPr>
          <p:cNvPicPr>
            <a:picLocks noChangeAspect="1"/>
          </p:cNvPicPr>
          <p:nvPr/>
        </p:nvPicPr>
        <p:blipFill>
          <a:blip r:embed="rId2"/>
          <a:stretch>
            <a:fillRect/>
          </a:stretch>
        </p:blipFill>
        <p:spPr>
          <a:xfrm>
            <a:off x="1015908" y="1606660"/>
            <a:ext cx="7531889" cy="364468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D059790-9DA0-9D1D-F650-541490F1CEEC}"/>
                  </a:ext>
                </a:extLst>
              </p:cNvPr>
              <p:cNvSpPr txBox="1"/>
              <p:nvPr/>
            </p:nvSpPr>
            <p:spPr>
              <a:xfrm>
                <a:off x="996595" y="1141622"/>
                <a:ext cx="8189364" cy="338554"/>
              </a:xfrm>
              <a:prstGeom prst="rect">
                <a:avLst/>
              </a:prstGeom>
              <a:noFill/>
            </p:spPr>
            <p:txBody>
              <a:bodyPr wrap="square">
                <a:spAutoFit/>
              </a:bodyPr>
              <a:lstStyle/>
              <a:p>
                <a:r>
                  <a:rPr lang="en-US" sz="1600" dirty="0">
                    <a:solidFill>
                      <a:srgbClr val="000000"/>
                    </a:solidFill>
                    <a:effectLst/>
                    <a:latin typeface="Helvetica" pitchFamily="2" charset="0"/>
                  </a:rPr>
                  <a:t>Maximum likely values of ionospheric effects at 100 MHz for a zenith angle of 60</a:t>
                </a:r>
                <a14:m>
                  <m:oMath xmlns:m="http://schemas.openxmlformats.org/officeDocument/2006/math">
                    <m:r>
                      <a:rPr lang="en-US" sz="1600" i="1" smtClean="0">
                        <a:solidFill>
                          <a:srgbClr val="000000"/>
                        </a:solidFill>
                        <a:effectLst/>
                        <a:latin typeface="Cambria Math" panose="02040503050406030204" pitchFamily="18" charset="0"/>
                        <a:ea typeface="Cambria Math" panose="02040503050406030204" pitchFamily="18" charset="0"/>
                      </a:rPr>
                      <m:t>°</m:t>
                    </m:r>
                  </m:oMath>
                </a14:m>
                <a:endParaRPr lang="en-US" sz="1600" dirty="0">
                  <a:solidFill>
                    <a:srgbClr val="000000"/>
                  </a:solidFill>
                  <a:effectLst/>
                  <a:latin typeface="Helvetica" pitchFamily="2" charset="0"/>
                </a:endParaRPr>
              </a:p>
            </p:txBody>
          </p:sp>
        </mc:Choice>
        <mc:Fallback xmlns="">
          <p:sp>
            <p:nvSpPr>
              <p:cNvPr id="5" name="TextBox 4">
                <a:extLst>
                  <a:ext uri="{FF2B5EF4-FFF2-40B4-BE49-F238E27FC236}">
                    <a16:creationId xmlns:a16="http://schemas.microsoft.com/office/drawing/2014/main" id="{4D059790-9DA0-9D1D-F650-541490F1CEEC}"/>
                  </a:ext>
                </a:extLst>
              </p:cNvPr>
              <p:cNvSpPr txBox="1">
                <a:spLocks noRot="1" noChangeAspect="1" noMove="1" noResize="1" noEditPoints="1" noAdjustHandles="1" noChangeArrowheads="1" noChangeShapeType="1" noTextEdit="1"/>
              </p:cNvSpPr>
              <p:nvPr/>
            </p:nvSpPr>
            <p:spPr>
              <a:xfrm>
                <a:off x="996595" y="1141622"/>
                <a:ext cx="8189364" cy="338554"/>
              </a:xfrm>
              <a:prstGeom prst="rect">
                <a:avLst/>
              </a:prstGeom>
              <a:blipFill>
                <a:blip r:embed="rId3"/>
                <a:stretch>
                  <a:fillRect l="-464" t="-3571" b="-2142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103169C-A4EF-27A0-F2E1-9662FBB2F553}"/>
                  </a:ext>
                </a:extLst>
              </p:cNvPr>
              <p:cNvSpPr txBox="1"/>
              <p:nvPr/>
            </p:nvSpPr>
            <p:spPr>
              <a:xfrm>
                <a:off x="1015908" y="5528602"/>
                <a:ext cx="10294705" cy="375552"/>
              </a:xfrm>
              <a:prstGeom prst="rect">
                <a:avLst/>
              </a:prstGeom>
              <a:noFill/>
            </p:spPr>
            <p:txBody>
              <a:bodyPr wrap="square">
                <a:spAutoFit/>
              </a:bodyPr>
              <a:lstStyle/>
              <a:p>
                <a:r>
                  <a:rPr lang="en-US" dirty="0"/>
                  <a:t>Most of these effects scale as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pitchFamily="18" charset="0"/>
                          </a:rPr>
                          <m:t>𝜈</m:t>
                        </m:r>
                      </m:e>
                      <m:sup>
                        <m:r>
                          <a:rPr lang="en-US">
                            <a:latin typeface="Cambria Math" panose="02040503050406030204" pitchFamily="18" charset="0"/>
                          </a:rPr>
                          <m:t>−2</m:t>
                        </m:r>
                      </m:sup>
                    </m:sSup>
                  </m:oMath>
                </a14:m>
                <a:r>
                  <a:rPr lang="en-US" dirty="0"/>
                  <a:t>, and they can be minimized by observing at higher frequencies.</a:t>
                </a:r>
              </a:p>
            </p:txBody>
          </p:sp>
        </mc:Choice>
        <mc:Fallback xmlns="">
          <p:sp>
            <p:nvSpPr>
              <p:cNvPr id="7" name="TextBox 6">
                <a:extLst>
                  <a:ext uri="{FF2B5EF4-FFF2-40B4-BE49-F238E27FC236}">
                    <a16:creationId xmlns:a16="http://schemas.microsoft.com/office/drawing/2014/main" id="{3103169C-A4EF-27A0-F2E1-9662FBB2F553}"/>
                  </a:ext>
                </a:extLst>
              </p:cNvPr>
              <p:cNvSpPr txBox="1">
                <a:spLocks noRot="1" noChangeAspect="1" noMove="1" noResize="1" noEditPoints="1" noAdjustHandles="1" noChangeArrowheads="1" noChangeShapeType="1" noTextEdit="1"/>
              </p:cNvSpPr>
              <p:nvPr/>
            </p:nvSpPr>
            <p:spPr>
              <a:xfrm>
                <a:off x="1015908" y="5528602"/>
                <a:ext cx="10294705" cy="375552"/>
              </a:xfrm>
              <a:prstGeom prst="rect">
                <a:avLst/>
              </a:prstGeom>
              <a:blipFill>
                <a:blip r:embed="rId4"/>
                <a:stretch>
                  <a:fillRect l="-617" t="-9677" b="-22581"/>
                </a:stretch>
              </a:blipFill>
            </p:spPr>
            <p:txBody>
              <a:bodyPr/>
              <a:lstStyle/>
              <a:p>
                <a:r>
                  <a:rPr lang="en-CN">
                    <a:noFill/>
                  </a:rPr>
                  <a:t> </a:t>
                </a:r>
              </a:p>
            </p:txBody>
          </p:sp>
        </mc:Fallback>
      </mc:AlternateContent>
      <p:sp>
        <p:nvSpPr>
          <p:cNvPr id="4" name="TextBox 3">
            <a:extLst>
              <a:ext uri="{FF2B5EF4-FFF2-40B4-BE49-F238E27FC236}">
                <a16:creationId xmlns:a16="http://schemas.microsoft.com/office/drawing/2014/main" id="{61FE35B2-4200-B5B2-B3DB-0264034107C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pic>
        <p:nvPicPr>
          <p:cNvPr id="2" name="Picture 1">
            <a:extLst>
              <a:ext uri="{FF2B5EF4-FFF2-40B4-BE49-F238E27FC236}">
                <a16:creationId xmlns:a16="http://schemas.microsoft.com/office/drawing/2014/main" id="{511EC3AF-8457-BED6-10EB-70505FBFAB58}"/>
              </a:ext>
            </a:extLst>
          </p:cNvPr>
          <p:cNvPicPr>
            <a:picLocks noChangeAspect="1"/>
          </p:cNvPicPr>
          <p:nvPr/>
        </p:nvPicPr>
        <p:blipFill>
          <a:blip r:embed="rId5"/>
          <a:stretch>
            <a:fillRect/>
          </a:stretch>
        </p:blipFill>
        <p:spPr>
          <a:xfrm>
            <a:off x="8547797" y="2172495"/>
            <a:ext cx="3603948" cy="2663788"/>
          </a:xfrm>
          <a:prstGeom prst="rect">
            <a:avLst/>
          </a:prstGeom>
        </p:spPr>
      </p:pic>
    </p:spTree>
    <p:extLst>
      <p:ext uri="{BB962C8B-B14F-4D97-AF65-F5344CB8AC3E}">
        <p14:creationId xmlns:p14="http://schemas.microsoft.com/office/powerpoint/2010/main" val="37786760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EE0941-431A-C6E8-F7E0-326605EF4526}"/>
              </a:ext>
            </a:extLst>
          </p:cNvPr>
          <p:cNvSpPr txBox="1"/>
          <p:nvPr/>
        </p:nvSpPr>
        <p:spPr>
          <a:xfrm>
            <a:off x="1114318" y="1223699"/>
            <a:ext cx="9963364" cy="1200329"/>
          </a:xfrm>
          <a:prstGeom prst="rect">
            <a:avLst/>
          </a:prstGeom>
          <a:noFill/>
        </p:spPr>
        <p:txBody>
          <a:bodyPr wrap="square">
            <a:spAutoFit/>
          </a:bodyPr>
          <a:lstStyle/>
          <a:p>
            <a:r>
              <a:rPr lang="en-US" dirty="0">
                <a:solidFill>
                  <a:srgbClr val="000000"/>
                </a:solidFill>
                <a:effectLst/>
                <a:latin typeface="Helvetica" pitchFamily="2" charset="0"/>
              </a:rPr>
              <a:t>The excess ionospheric path length must be calibrated as accurately as possible in experiments involving precise determination of source positions or baselines.</a:t>
            </a:r>
          </a:p>
          <a:p>
            <a:endParaRPr lang="en-US" dirty="0">
              <a:solidFill>
                <a:srgbClr val="000000"/>
              </a:solidFill>
              <a:effectLst/>
              <a:latin typeface="Helvetica" pitchFamily="2" charset="0"/>
            </a:endParaRPr>
          </a:p>
          <a:p>
            <a:r>
              <a:rPr lang="en-US" dirty="0">
                <a:solidFill>
                  <a:srgbClr val="000000"/>
                </a:solidFill>
                <a:effectLst/>
                <a:latin typeface="Helvetica" pitchFamily="2" charset="0"/>
              </a:rPr>
              <a:t>Three approaches are possible.</a:t>
            </a:r>
          </a:p>
        </p:txBody>
      </p:sp>
      <p:sp>
        <p:nvSpPr>
          <p:cNvPr id="5" name="TextBox 4">
            <a:extLst>
              <a:ext uri="{FF2B5EF4-FFF2-40B4-BE49-F238E27FC236}">
                <a16:creationId xmlns:a16="http://schemas.microsoft.com/office/drawing/2014/main" id="{64268914-8697-DE15-3BEC-DFCEAB10AD68}"/>
              </a:ext>
            </a:extLst>
          </p:cNvPr>
          <p:cNvSpPr txBox="1"/>
          <p:nvPr/>
        </p:nvSpPr>
        <p:spPr>
          <a:xfrm>
            <a:off x="1114318" y="2723591"/>
            <a:ext cx="9963363" cy="1200329"/>
          </a:xfrm>
          <a:prstGeom prst="rect">
            <a:avLst/>
          </a:prstGeom>
          <a:noFill/>
        </p:spPr>
        <p:txBody>
          <a:bodyPr wrap="square">
            <a:spAutoFit/>
          </a:bodyPr>
          <a:lstStyle/>
          <a:p>
            <a:r>
              <a:rPr lang="en-CN" b="1" dirty="0"/>
              <a:t>In the first approach</a:t>
            </a:r>
            <a:r>
              <a:rPr lang="en-CN" dirty="0"/>
              <a:t>, models of the ionosphere can be constructed that depend on parameters such as geomagnetic latitude, solar time, season, and solar activity. Two such models are the International Reference Ionosphere (IRI) (Bilitza 1997) and the Parametrized Ionosphere Model (PIM) (Daniell et al. 1995).</a:t>
            </a:r>
          </a:p>
        </p:txBody>
      </p:sp>
      <p:sp>
        <p:nvSpPr>
          <p:cNvPr id="6" name="TextBox 5">
            <a:extLst>
              <a:ext uri="{FF2B5EF4-FFF2-40B4-BE49-F238E27FC236}">
                <a16:creationId xmlns:a16="http://schemas.microsoft.com/office/drawing/2014/main" id="{43B07EFC-3D67-9FE0-8F73-B6EF553EC9D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spTree>
    <p:extLst>
      <p:ext uri="{BB962C8B-B14F-4D97-AF65-F5344CB8AC3E}">
        <p14:creationId xmlns:p14="http://schemas.microsoft.com/office/powerpoint/2010/main" val="8072997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268914-8697-DE15-3BEC-DFCEAB10AD68}"/>
              </a:ext>
            </a:extLst>
          </p:cNvPr>
          <p:cNvSpPr txBox="1"/>
          <p:nvPr/>
        </p:nvSpPr>
        <p:spPr>
          <a:xfrm>
            <a:off x="965771" y="1059177"/>
            <a:ext cx="5815173" cy="2862322"/>
          </a:xfrm>
          <a:prstGeom prst="rect">
            <a:avLst/>
          </a:prstGeom>
          <a:noFill/>
        </p:spPr>
        <p:txBody>
          <a:bodyPr wrap="square">
            <a:spAutoFit/>
          </a:bodyPr>
          <a:lstStyle/>
          <a:p>
            <a:r>
              <a:rPr lang="en-US" dirty="0"/>
              <a:t>Contemporarily, the prevalent ionospheric empirical and semi-empirical models include </a:t>
            </a:r>
            <a:r>
              <a:rPr lang="en-US" b="1" dirty="0"/>
              <a:t>IRI</a:t>
            </a:r>
            <a:r>
              <a:rPr lang="en-US" dirty="0"/>
              <a:t> (International Reference Ionosphere), </a:t>
            </a:r>
            <a:r>
              <a:rPr lang="en-US" b="1" dirty="0"/>
              <a:t>CRI</a:t>
            </a:r>
            <a:r>
              <a:rPr lang="en-US" dirty="0"/>
              <a:t> (China Reference Ionosphere), </a:t>
            </a:r>
            <a:r>
              <a:rPr lang="en-US" b="1" dirty="0" err="1"/>
              <a:t>NeQuick</a:t>
            </a:r>
            <a:r>
              <a:rPr lang="en-US" dirty="0"/>
              <a:t> model, and Klobuchar model. Among them, IRI is regarded as the most effective ionospheric empirical model used extensively at present; CRI incorporates China’s observation data of ionosphere into the IRI model to make it more suitable for China; </a:t>
            </a:r>
            <a:r>
              <a:rPr lang="en-US" dirty="0" err="1"/>
              <a:t>NeQuick</a:t>
            </a:r>
            <a:r>
              <a:rPr lang="en-US" dirty="0"/>
              <a:t>-G model, being a rapid computation method for electron density, is adopted by the Galileo system.</a:t>
            </a:r>
          </a:p>
        </p:txBody>
      </p:sp>
      <p:sp>
        <p:nvSpPr>
          <p:cNvPr id="6" name="TextBox 5">
            <a:extLst>
              <a:ext uri="{FF2B5EF4-FFF2-40B4-BE49-F238E27FC236}">
                <a16:creationId xmlns:a16="http://schemas.microsoft.com/office/drawing/2014/main" id="{43B07EFC-3D67-9FE0-8F73-B6EF553EC9DB}"/>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 Models</a:t>
            </a:r>
          </a:p>
        </p:txBody>
      </p:sp>
      <p:pic>
        <p:nvPicPr>
          <p:cNvPr id="2" name="Picture 1">
            <a:extLst>
              <a:ext uri="{FF2B5EF4-FFF2-40B4-BE49-F238E27FC236}">
                <a16:creationId xmlns:a16="http://schemas.microsoft.com/office/drawing/2014/main" id="{766C2144-7071-32C0-3C1D-D46ACC84A0B6}"/>
              </a:ext>
            </a:extLst>
          </p:cNvPr>
          <p:cNvPicPr>
            <a:picLocks noChangeAspect="1"/>
          </p:cNvPicPr>
          <p:nvPr/>
        </p:nvPicPr>
        <p:blipFill>
          <a:blip r:embed="rId2"/>
          <a:stretch>
            <a:fillRect/>
          </a:stretch>
        </p:blipFill>
        <p:spPr>
          <a:xfrm>
            <a:off x="7247603" y="1059177"/>
            <a:ext cx="4741570" cy="4475497"/>
          </a:xfrm>
          <a:prstGeom prst="rect">
            <a:avLst/>
          </a:prstGeom>
        </p:spPr>
      </p:pic>
      <p:sp>
        <p:nvSpPr>
          <p:cNvPr id="7" name="TextBox 6">
            <a:extLst>
              <a:ext uri="{FF2B5EF4-FFF2-40B4-BE49-F238E27FC236}">
                <a16:creationId xmlns:a16="http://schemas.microsoft.com/office/drawing/2014/main" id="{4906206D-3A81-E07A-91FC-F32D60A15468}"/>
              </a:ext>
            </a:extLst>
          </p:cNvPr>
          <p:cNvSpPr txBox="1"/>
          <p:nvPr/>
        </p:nvSpPr>
        <p:spPr>
          <a:xfrm>
            <a:off x="906288" y="4334345"/>
            <a:ext cx="6107986" cy="923330"/>
          </a:xfrm>
          <a:prstGeom prst="rect">
            <a:avLst/>
          </a:prstGeom>
          <a:noFill/>
        </p:spPr>
        <p:txBody>
          <a:bodyPr wrap="square">
            <a:spAutoFit/>
          </a:bodyPr>
          <a:lstStyle/>
          <a:p>
            <a:r>
              <a:rPr lang="en-US" dirty="0">
                <a:solidFill>
                  <a:srgbClr val="000000"/>
                </a:solidFill>
                <a:latin typeface="Helvetica" pitchFamily="2" charset="0"/>
              </a:rPr>
              <a:t>IRI divides the ionosphere into six regions, including upper region, layer F2, layer F1, middle region, peak region, bottom region in layer E, and layer D.</a:t>
            </a:r>
          </a:p>
        </p:txBody>
      </p:sp>
    </p:spTree>
    <p:extLst>
      <p:ext uri="{BB962C8B-B14F-4D97-AF65-F5344CB8AC3E}">
        <p14:creationId xmlns:p14="http://schemas.microsoft.com/office/powerpoint/2010/main" val="18554877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036E67-EDA8-620C-D468-3F4DBEC63220}"/>
              </a:ext>
            </a:extLst>
          </p:cNvPr>
          <p:cNvSpPr txBox="1"/>
          <p:nvPr/>
        </p:nvSpPr>
        <p:spPr>
          <a:xfrm>
            <a:off x="698644" y="1169411"/>
            <a:ext cx="7304925" cy="3046988"/>
          </a:xfrm>
          <a:prstGeom prst="rect">
            <a:avLst/>
          </a:prstGeom>
          <a:noFill/>
        </p:spPr>
        <p:txBody>
          <a:bodyPr wrap="square">
            <a:spAutoFit/>
          </a:bodyPr>
          <a:lstStyle/>
          <a:p>
            <a:r>
              <a:rPr lang="en-CN" sz="1600" b="1" dirty="0"/>
              <a:t>In the second approach</a:t>
            </a:r>
            <a:r>
              <a:rPr lang="en-CN" sz="1600" dirty="0"/>
              <a:t>, estimates of the total electron content (TEC) can be obtained from measurements of the dual-frequency transmissions from the Global Positioning System (GPS) (Ho et al. 1997; Mannucci et al. 1998). GPS has replaced the more traditional methods such as ionosondes, Faraday rotation of satellite signals,and incoherent backscatter radar (Evans 1969). </a:t>
            </a:r>
            <a:r>
              <a:rPr lang="en-CN" sz="1600" b="1" dirty="0"/>
              <a:t>The usefulness of GPS for phase correction of array data has been tested at the VLA</a:t>
            </a:r>
            <a:r>
              <a:rPr lang="en-CN" sz="1600" dirty="0"/>
              <a:t> (Erickson et al. 2001). Four GPS receivers were installed, one at the array center, and one at the end of each arm. The GPS receiver measured the TEC along lines of sight to the GPS satellite. When compared with interferometric phases at 330 MHz, the GPS system was effective in predicting wavefront slopes from large-scale structures (&gt; 1;000km) in the ionosphere. GPS methods have also been used in the calibration of VLBI observations (e.g., Ros et al. 2000).</a:t>
            </a:r>
          </a:p>
        </p:txBody>
      </p:sp>
      <p:sp>
        <p:nvSpPr>
          <p:cNvPr id="5" name="TextBox 4">
            <a:extLst>
              <a:ext uri="{FF2B5EF4-FFF2-40B4-BE49-F238E27FC236}">
                <a16:creationId xmlns:a16="http://schemas.microsoft.com/office/drawing/2014/main" id="{80E1BC25-3EE9-42FB-1DBE-EF9945920D8D}"/>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pic>
        <p:nvPicPr>
          <p:cNvPr id="2" name="Picture 1">
            <a:extLst>
              <a:ext uri="{FF2B5EF4-FFF2-40B4-BE49-F238E27FC236}">
                <a16:creationId xmlns:a16="http://schemas.microsoft.com/office/drawing/2014/main" id="{70ABB970-1147-8A4A-DF4A-6ECA4EF9E06C}"/>
              </a:ext>
            </a:extLst>
          </p:cNvPr>
          <p:cNvPicPr>
            <a:picLocks noChangeAspect="1"/>
          </p:cNvPicPr>
          <p:nvPr/>
        </p:nvPicPr>
        <p:blipFill>
          <a:blip r:embed="rId2"/>
          <a:stretch>
            <a:fillRect/>
          </a:stretch>
        </p:blipFill>
        <p:spPr>
          <a:xfrm>
            <a:off x="3073474" y="4276985"/>
            <a:ext cx="2144160" cy="819231"/>
          </a:xfrm>
          <a:prstGeom prst="rect">
            <a:avLst/>
          </a:prstGeom>
        </p:spPr>
      </p:pic>
      <p:sp>
        <p:nvSpPr>
          <p:cNvPr id="6" name="TextBox 5">
            <a:extLst>
              <a:ext uri="{FF2B5EF4-FFF2-40B4-BE49-F238E27FC236}">
                <a16:creationId xmlns:a16="http://schemas.microsoft.com/office/drawing/2014/main" id="{FBB9087F-1513-F8C9-1C44-1A0220E1A17F}"/>
              </a:ext>
            </a:extLst>
          </p:cNvPr>
          <p:cNvSpPr txBox="1"/>
          <p:nvPr/>
        </p:nvSpPr>
        <p:spPr>
          <a:xfrm>
            <a:off x="698644" y="5156802"/>
            <a:ext cx="7448763" cy="584775"/>
          </a:xfrm>
          <a:prstGeom prst="rect">
            <a:avLst/>
          </a:prstGeom>
          <a:noFill/>
        </p:spPr>
        <p:txBody>
          <a:bodyPr wrap="square">
            <a:spAutoFit/>
          </a:bodyPr>
          <a:lstStyle/>
          <a:p>
            <a:r>
              <a:rPr lang="en-US" sz="1600" dirty="0">
                <a:solidFill>
                  <a:srgbClr val="000000"/>
                </a:solidFill>
                <a:effectLst/>
                <a:latin typeface="Helvetica" pitchFamily="2" charset="0"/>
              </a:rPr>
              <a:t>When a radio wave signal travels along the zenith direction, the electron content on this path is called as Vertical Total Electron Content (VTEC).</a:t>
            </a:r>
          </a:p>
        </p:txBody>
      </p:sp>
      <p:pic>
        <p:nvPicPr>
          <p:cNvPr id="7" name="Picture 6">
            <a:extLst>
              <a:ext uri="{FF2B5EF4-FFF2-40B4-BE49-F238E27FC236}">
                <a16:creationId xmlns:a16="http://schemas.microsoft.com/office/drawing/2014/main" id="{472ADEA6-6A67-1F7F-BC26-33DC2111E99B}"/>
              </a:ext>
            </a:extLst>
          </p:cNvPr>
          <p:cNvPicPr>
            <a:picLocks noChangeAspect="1"/>
          </p:cNvPicPr>
          <p:nvPr/>
        </p:nvPicPr>
        <p:blipFill>
          <a:blip r:embed="rId3"/>
          <a:stretch>
            <a:fillRect/>
          </a:stretch>
        </p:blipFill>
        <p:spPr>
          <a:xfrm>
            <a:off x="7924708" y="1283436"/>
            <a:ext cx="4061809" cy="2435810"/>
          </a:xfrm>
          <a:prstGeom prst="rect">
            <a:avLst/>
          </a:prstGeom>
        </p:spPr>
      </p:pic>
      <p:pic>
        <p:nvPicPr>
          <p:cNvPr id="8" name="Picture 7">
            <a:extLst>
              <a:ext uri="{FF2B5EF4-FFF2-40B4-BE49-F238E27FC236}">
                <a16:creationId xmlns:a16="http://schemas.microsoft.com/office/drawing/2014/main" id="{756E42E9-BD69-9E36-2359-C5E4F8D05954}"/>
              </a:ext>
            </a:extLst>
          </p:cNvPr>
          <p:cNvPicPr>
            <a:picLocks noChangeAspect="1"/>
          </p:cNvPicPr>
          <p:nvPr/>
        </p:nvPicPr>
        <p:blipFill>
          <a:blip r:embed="rId4"/>
          <a:stretch>
            <a:fillRect/>
          </a:stretch>
        </p:blipFill>
        <p:spPr>
          <a:xfrm>
            <a:off x="8003570" y="4276985"/>
            <a:ext cx="4080917" cy="1610107"/>
          </a:xfrm>
          <a:prstGeom prst="rect">
            <a:avLst/>
          </a:prstGeom>
        </p:spPr>
      </p:pic>
    </p:spTree>
    <p:extLst>
      <p:ext uri="{BB962C8B-B14F-4D97-AF65-F5344CB8AC3E}">
        <p14:creationId xmlns:p14="http://schemas.microsoft.com/office/powerpoint/2010/main" val="24141711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68FCFB-5F65-5C4C-BAE3-DC780591AA1A}"/>
              </a:ext>
            </a:extLst>
          </p:cNvPr>
          <p:cNvSpPr txBox="1"/>
          <p:nvPr/>
        </p:nvSpPr>
        <p:spPr>
          <a:xfrm>
            <a:off x="1243173" y="1212619"/>
            <a:ext cx="6254393" cy="369332"/>
          </a:xfrm>
          <a:prstGeom prst="rect">
            <a:avLst/>
          </a:prstGeom>
          <a:noFill/>
        </p:spPr>
        <p:txBody>
          <a:bodyPr wrap="square">
            <a:spAutoFit/>
          </a:bodyPr>
          <a:lstStyle/>
          <a:p>
            <a:r>
              <a:rPr lang="en-US" dirty="0">
                <a:solidFill>
                  <a:srgbClr val="000000"/>
                </a:solidFill>
                <a:effectLst/>
                <a:latin typeface="Helvetica" pitchFamily="2" charset="0"/>
              </a:rPr>
              <a:t>Small- and Large-Scale Irregularities</a:t>
            </a:r>
          </a:p>
        </p:txBody>
      </p:sp>
      <p:sp>
        <p:nvSpPr>
          <p:cNvPr id="6" name="TextBox 5">
            <a:extLst>
              <a:ext uri="{FF2B5EF4-FFF2-40B4-BE49-F238E27FC236}">
                <a16:creationId xmlns:a16="http://schemas.microsoft.com/office/drawing/2014/main" id="{13DCCEB9-1371-AF92-243E-AB2385E0773F}"/>
              </a:ext>
            </a:extLst>
          </p:cNvPr>
          <p:cNvSpPr txBox="1"/>
          <p:nvPr/>
        </p:nvSpPr>
        <p:spPr>
          <a:xfrm>
            <a:off x="1243173" y="1738215"/>
            <a:ext cx="10271588" cy="1477328"/>
          </a:xfrm>
          <a:prstGeom prst="rect">
            <a:avLst/>
          </a:prstGeom>
          <a:noFill/>
        </p:spPr>
        <p:txBody>
          <a:bodyPr wrap="square">
            <a:spAutoFit/>
          </a:bodyPr>
          <a:lstStyle/>
          <a:p>
            <a:r>
              <a:rPr lang="en-CN" dirty="0"/>
              <a:t>The small-scale irregularities in the electron density distribution introduce random changes in the wavefront of a passing electromagnetic wave. As a consequence,fluctuations in fringe amplitude and phase can be readily observed with an interferometer at frequencies below a few hundred megahertz. In the early days of radio astronomy, signals from Cygnus A and other compact sources were observed to fluctuate on timescales of 0.1–1 min.</a:t>
            </a:r>
          </a:p>
        </p:txBody>
      </p:sp>
      <p:sp>
        <p:nvSpPr>
          <p:cNvPr id="8" name="TextBox 7">
            <a:extLst>
              <a:ext uri="{FF2B5EF4-FFF2-40B4-BE49-F238E27FC236}">
                <a16:creationId xmlns:a16="http://schemas.microsoft.com/office/drawing/2014/main" id="{3E265212-9DD0-884E-BF5A-B2EC44AFB33D}"/>
              </a:ext>
            </a:extLst>
          </p:cNvPr>
          <p:cNvSpPr txBox="1"/>
          <p:nvPr/>
        </p:nvSpPr>
        <p:spPr>
          <a:xfrm>
            <a:off x="1243173" y="3549990"/>
            <a:ext cx="10469366" cy="923330"/>
          </a:xfrm>
          <a:prstGeom prst="rect">
            <a:avLst/>
          </a:prstGeom>
          <a:noFill/>
        </p:spPr>
        <p:txBody>
          <a:bodyPr wrap="square">
            <a:spAutoFit/>
          </a:bodyPr>
          <a:lstStyle/>
          <a:p>
            <a:r>
              <a:rPr lang="en-CN" dirty="0"/>
              <a:t>The predominant scale sizes in the ionization irregularities were found to be </a:t>
            </a:r>
            <a:r>
              <a:rPr lang="en-CN" b="1" dirty="0"/>
              <a:t>a few kilometers or less</a:t>
            </a:r>
            <a:r>
              <a:rPr lang="en-CN" dirty="0"/>
              <a:t>. The timescale of the fluctuations indicates that ionospheric wind speeds are in the range of 50–300 m s</a:t>
            </a:r>
            <a:r>
              <a:rPr lang="en-CN" baseline="30000" dirty="0"/>
              <a:t>-1</a:t>
            </a:r>
            <a:r>
              <a:rPr lang="en-CN" dirty="0"/>
              <a:t>.</a:t>
            </a:r>
          </a:p>
        </p:txBody>
      </p:sp>
      <p:sp>
        <p:nvSpPr>
          <p:cNvPr id="10" name="TextBox 9">
            <a:extLst>
              <a:ext uri="{FF2B5EF4-FFF2-40B4-BE49-F238E27FC236}">
                <a16:creationId xmlns:a16="http://schemas.microsoft.com/office/drawing/2014/main" id="{8C5D6346-F8FF-BEDC-58DF-EE250BA07B9F}"/>
              </a:ext>
            </a:extLst>
          </p:cNvPr>
          <p:cNvSpPr txBox="1"/>
          <p:nvPr/>
        </p:nvSpPr>
        <p:spPr>
          <a:xfrm>
            <a:off x="1243173" y="4530768"/>
            <a:ext cx="9996755" cy="646331"/>
          </a:xfrm>
          <a:prstGeom prst="rect">
            <a:avLst/>
          </a:prstGeom>
          <a:noFill/>
        </p:spPr>
        <p:txBody>
          <a:bodyPr wrap="square">
            <a:spAutoFit/>
          </a:bodyPr>
          <a:lstStyle/>
          <a:p>
            <a:r>
              <a:rPr lang="en-CN" dirty="0"/>
              <a:t>Measurements with the GPS can be very useful in monitoring ionospheric fluctuations [e.g., Ho et al. (1996), Pi et al. (1997)].</a:t>
            </a:r>
          </a:p>
        </p:txBody>
      </p:sp>
      <p:sp>
        <p:nvSpPr>
          <p:cNvPr id="11" name="TextBox 10">
            <a:extLst>
              <a:ext uri="{FF2B5EF4-FFF2-40B4-BE49-F238E27FC236}">
                <a16:creationId xmlns:a16="http://schemas.microsoft.com/office/drawing/2014/main" id="{57669C53-BEC4-6707-5748-795F1E5FEEFC}"/>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spTree>
    <p:extLst>
      <p:ext uri="{BB962C8B-B14F-4D97-AF65-F5344CB8AC3E}">
        <p14:creationId xmlns:p14="http://schemas.microsoft.com/office/powerpoint/2010/main" val="9578853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77BA7E-F10B-C939-7E6B-216E5169173D}"/>
              </a:ext>
            </a:extLst>
          </p:cNvPr>
          <p:cNvSpPr txBox="1"/>
          <p:nvPr/>
        </p:nvSpPr>
        <p:spPr>
          <a:xfrm>
            <a:off x="1184096" y="1531924"/>
            <a:ext cx="9901720" cy="923330"/>
          </a:xfrm>
          <a:prstGeom prst="rect">
            <a:avLst/>
          </a:prstGeom>
          <a:noFill/>
        </p:spPr>
        <p:txBody>
          <a:bodyPr wrap="square">
            <a:spAutoFit/>
          </a:bodyPr>
          <a:lstStyle/>
          <a:p>
            <a:r>
              <a:rPr lang="en-CN" dirty="0"/>
              <a:t>Large-scale variations in the electron density integrated along the line of sight are caused by </a:t>
            </a:r>
            <a:r>
              <a:rPr lang="en-CN" b="1" dirty="0"/>
              <a:t>traveling ionospheric disturbances</a:t>
            </a:r>
            <a:r>
              <a:rPr lang="en-CN" dirty="0"/>
              <a:t> (TIDs). TIDs, which are manifestations of acoustic-gravity waves in the upper atmosphere, are quasi-periodic, large-scale perturbations in electron density.</a:t>
            </a:r>
          </a:p>
        </p:txBody>
      </p:sp>
      <p:sp>
        <p:nvSpPr>
          <p:cNvPr id="6" name="TextBox 5">
            <a:extLst>
              <a:ext uri="{FF2B5EF4-FFF2-40B4-BE49-F238E27FC236}">
                <a16:creationId xmlns:a16="http://schemas.microsoft.com/office/drawing/2014/main" id="{6AA11918-E510-C4EA-5467-BE425B9975F3}"/>
              </a:ext>
            </a:extLst>
          </p:cNvPr>
          <p:cNvSpPr txBox="1"/>
          <p:nvPr/>
        </p:nvSpPr>
        <p:spPr>
          <a:xfrm>
            <a:off x="1184096" y="2605776"/>
            <a:ext cx="9901720" cy="1200329"/>
          </a:xfrm>
          <a:prstGeom prst="rect">
            <a:avLst/>
          </a:prstGeom>
          <a:noFill/>
        </p:spPr>
        <p:txBody>
          <a:bodyPr wrap="square">
            <a:spAutoFit/>
          </a:bodyPr>
          <a:lstStyle/>
          <a:p>
            <a:r>
              <a:rPr lang="en-CN" dirty="0"/>
              <a:t>There are many potential sources of TIDs, including auroral heating, severe weather fronts, earthquakes, and volcanic eruptions. Medium-scale TIDs have scale lengths of 100–200 km and timescales of 10–20 min and cause a variation in TEC of 0.5–5%. Such TIDs are present for a substantial fraction of the time.</a:t>
            </a:r>
          </a:p>
        </p:txBody>
      </p:sp>
      <p:sp>
        <p:nvSpPr>
          <p:cNvPr id="8" name="TextBox 7">
            <a:extLst>
              <a:ext uri="{FF2B5EF4-FFF2-40B4-BE49-F238E27FC236}">
                <a16:creationId xmlns:a16="http://schemas.microsoft.com/office/drawing/2014/main" id="{B6A2A61E-63DD-C508-BA62-4D0FCB67D4F4}"/>
              </a:ext>
            </a:extLst>
          </p:cNvPr>
          <p:cNvSpPr txBox="1"/>
          <p:nvPr/>
        </p:nvSpPr>
        <p:spPr>
          <a:xfrm>
            <a:off x="1184095" y="4038416"/>
            <a:ext cx="9901719" cy="646331"/>
          </a:xfrm>
          <a:prstGeom prst="rect">
            <a:avLst/>
          </a:prstGeom>
          <a:noFill/>
        </p:spPr>
        <p:txBody>
          <a:bodyPr wrap="square">
            <a:spAutoFit/>
          </a:bodyPr>
          <a:lstStyle/>
          <a:p>
            <a:r>
              <a:rPr lang="en-CN" dirty="0"/>
              <a:t>Large-scale TIDs, which are relatively uncommon, </a:t>
            </a:r>
            <a:r>
              <a:rPr lang="en-CN" b="1" dirty="0"/>
              <a:t>have scale lengths of 1000 km and timescales of hours and can cause variations in TEC of up to 8%.</a:t>
            </a:r>
          </a:p>
        </p:txBody>
      </p:sp>
      <p:sp>
        <p:nvSpPr>
          <p:cNvPr id="9" name="TextBox 8">
            <a:extLst>
              <a:ext uri="{FF2B5EF4-FFF2-40B4-BE49-F238E27FC236}">
                <a16:creationId xmlns:a16="http://schemas.microsoft.com/office/drawing/2014/main" id="{1D35E0B4-F983-1E50-729C-B1EE0CBC0DA6}"/>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spTree>
    <p:extLst>
      <p:ext uri="{BB962C8B-B14F-4D97-AF65-F5344CB8AC3E}">
        <p14:creationId xmlns:p14="http://schemas.microsoft.com/office/powerpoint/2010/main" val="2900056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kumimoji="0" lang="en-US" altLang="zh-CN"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RFI</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7</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extLst>
      <p:ext uri="{BB962C8B-B14F-4D97-AF65-F5344CB8AC3E}">
        <p14:creationId xmlns:p14="http://schemas.microsoft.com/office/powerpoint/2010/main" val="4865306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703A49-839F-3EF4-1A45-12FFCE9F9A71}"/>
              </a:ext>
            </a:extLst>
          </p:cNvPr>
          <p:cNvSpPr txBox="1"/>
          <p:nvPr/>
        </p:nvSpPr>
        <p:spPr>
          <a:xfrm>
            <a:off x="1173822" y="1223699"/>
            <a:ext cx="9911993" cy="1200329"/>
          </a:xfrm>
          <a:prstGeom prst="rect">
            <a:avLst/>
          </a:prstGeom>
          <a:noFill/>
        </p:spPr>
        <p:txBody>
          <a:bodyPr wrap="square">
            <a:spAutoFit/>
          </a:bodyPr>
          <a:lstStyle/>
          <a:p>
            <a:r>
              <a:rPr lang="en-CN" b="1" dirty="0"/>
              <a:t>In the third approach</a:t>
            </a:r>
            <a:r>
              <a:rPr lang="en-CN" dirty="0"/>
              <a:t>, the differential path length effects can be virtually eliminated for unresolved sources by making astronomical observations simultaneously </a:t>
            </a:r>
            <a:r>
              <a:rPr lang="en-CN" b="1" dirty="0"/>
              <a:t>at two widely separated frequencies</a:t>
            </a:r>
            <a:r>
              <a:rPr lang="en-CN" dirty="0"/>
              <a:t>, 1 and 2. If the interferometer phases are 1 and 2 at the two frequencies, then the quantity</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DBF9CC4A-7E83-6DC8-F909-4C43556421D7}"/>
                  </a:ext>
                </a:extLst>
              </p:cNvPr>
              <p:cNvSpPr txBox="1"/>
              <p:nvPr/>
            </p:nvSpPr>
            <p:spPr>
              <a:xfrm>
                <a:off x="4623370" y="2349188"/>
                <a:ext cx="1907766" cy="5292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𝑐</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2</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𝜈</m:t>
                                  </m:r>
                                </m:e>
                                <m:sub>
                                  <m:r>
                                    <a:rPr lang="en-US" b="0" i="1" smtClean="0">
                                      <a:latin typeface="Cambria Math" panose="02040503050406030204" pitchFamily="18" charset="0"/>
                                    </a:rPr>
                                    <m:t>1</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den>
                          </m:f>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1</m:t>
                          </m:r>
                        </m:sub>
                      </m:sSub>
                    </m:oMath>
                  </m:oMathPara>
                </a14:m>
                <a:endParaRPr lang="en-CN" dirty="0"/>
              </a:p>
            </p:txBody>
          </p:sp>
        </mc:Choice>
        <mc:Fallback>
          <p:sp>
            <p:nvSpPr>
              <p:cNvPr id="5" name="TextBox 4">
                <a:extLst>
                  <a:ext uri="{FF2B5EF4-FFF2-40B4-BE49-F238E27FC236}">
                    <a16:creationId xmlns:a16="http://schemas.microsoft.com/office/drawing/2014/main" id="{DBF9CC4A-7E83-6DC8-F909-4C43556421D7}"/>
                  </a:ext>
                </a:extLst>
              </p:cNvPr>
              <p:cNvSpPr txBox="1">
                <a:spLocks noRot="1" noChangeAspect="1" noMove="1" noResize="1" noEditPoints="1" noAdjustHandles="1" noChangeArrowheads="1" noChangeShapeType="1" noTextEdit="1"/>
              </p:cNvSpPr>
              <p:nvPr/>
            </p:nvSpPr>
            <p:spPr>
              <a:xfrm>
                <a:off x="4623370" y="2349188"/>
                <a:ext cx="1907766" cy="529247"/>
              </a:xfrm>
              <a:prstGeom prst="rect">
                <a:avLst/>
              </a:prstGeom>
              <a:blipFill>
                <a:blip r:embed="rId2"/>
                <a:stretch>
                  <a:fillRect l="-2632" b="-9302"/>
                </a:stretch>
              </a:blipFill>
            </p:spPr>
            <p:txBody>
              <a:bodyPr/>
              <a:lstStyle/>
              <a:p>
                <a:r>
                  <a:rPr lang="en-CN">
                    <a:noFill/>
                  </a:rPr>
                  <a:t> </a:t>
                </a:r>
              </a:p>
            </p:txBody>
          </p:sp>
        </mc:Fallback>
      </mc:AlternateContent>
      <p:sp>
        <p:nvSpPr>
          <p:cNvPr id="7" name="TextBox 6">
            <a:extLst>
              <a:ext uri="{FF2B5EF4-FFF2-40B4-BE49-F238E27FC236}">
                <a16:creationId xmlns:a16="http://schemas.microsoft.com/office/drawing/2014/main" id="{324C422A-B2A5-412A-5710-67A1A588A7A9}"/>
              </a:ext>
            </a:extLst>
          </p:cNvPr>
          <p:cNvSpPr txBox="1"/>
          <p:nvPr/>
        </p:nvSpPr>
        <p:spPr>
          <a:xfrm>
            <a:off x="1173821" y="2998402"/>
            <a:ext cx="9983913" cy="1477328"/>
          </a:xfrm>
          <a:prstGeom prst="rect">
            <a:avLst/>
          </a:prstGeom>
          <a:noFill/>
        </p:spPr>
        <p:txBody>
          <a:bodyPr wrap="square">
            <a:spAutoFit/>
          </a:bodyPr>
          <a:lstStyle/>
          <a:p>
            <a:r>
              <a:rPr lang="en-CN" dirty="0"/>
              <a:t>will preserve source position information and be substantially free of ionospheric delay effects. This technique will correct for the effects of all plasmas along the line of sight, not only the ionosphere. A small residual error remains because of higher-order frequency terms in the index of refraction and because the rays at the two frequencies traverse slightly different paths through the ionosphere.</a:t>
            </a:r>
          </a:p>
        </p:txBody>
      </p:sp>
      <p:sp>
        <p:nvSpPr>
          <p:cNvPr id="8" name="TextBox 7">
            <a:extLst>
              <a:ext uri="{FF2B5EF4-FFF2-40B4-BE49-F238E27FC236}">
                <a16:creationId xmlns:a16="http://schemas.microsoft.com/office/drawing/2014/main" id="{9EAAA36A-9304-8E6C-C23C-99C799022CE4}"/>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Ionoshpere</a:t>
            </a:r>
          </a:p>
        </p:txBody>
      </p:sp>
    </p:spTree>
    <p:extLst>
      <p:ext uri="{BB962C8B-B14F-4D97-AF65-F5344CB8AC3E}">
        <p14:creationId xmlns:p14="http://schemas.microsoft.com/office/powerpoint/2010/main" val="4613816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9C1594A-0037-40CD-988F-C4D1E6228F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40" r="3786"/>
          <a:stretch/>
        </p:blipFill>
        <p:spPr>
          <a:xfrm>
            <a:off x="4262382" y="-2705"/>
            <a:ext cx="7929618" cy="6858000"/>
          </a:xfrm>
          <a:prstGeom prst="rect">
            <a:avLst/>
          </a:prstGeom>
        </p:spPr>
      </p:pic>
      <p:cxnSp>
        <p:nvCxnSpPr>
          <p:cNvPr id="7" name="直接连接符 6"/>
          <p:cNvCxnSpPr/>
          <p:nvPr/>
        </p:nvCxnSpPr>
        <p:spPr>
          <a:xfrm flipH="1">
            <a:off x="3035300" y="1900238"/>
            <a:ext cx="504825" cy="100806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bwMode="auto">
          <a:xfrm>
            <a:off x="-5965" y="2404269"/>
            <a:ext cx="8651877" cy="29241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a:ln>
                <a:noFill/>
              </a:ln>
              <a:solidFill>
                <a:srgbClr val="1557AE"/>
              </a:solidFill>
              <a:effectLst/>
              <a:uLnTx/>
              <a:uFillTx/>
              <a:latin typeface="等线"/>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srgbClr val="1557AE"/>
              </a:solidFill>
              <a:effectLst/>
              <a:uLnTx/>
              <a:uFillTx/>
              <a:latin typeface="等线"/>
              <a:ea typeface="等线" panose="02010600030101010101" pitchFamily="2" charset="-122"/>
              <a:cs typeface="+mn-cs"/>
            </a:endParaRPr>
          </a:p>
        </p:txBody>
      </p:sp>
      <p:sp>
        <p:nvSpPr>
          <p:cNvPr id="6" name="文本框 5"/>
          <p:cNvSpPr txBox="1"/>
          <p:nvPr/>
        </p:nvSpPr>
        <p:spPr bwMode="auto">
          <a:xfrm>
            <a:off x="0" y="2776471"/>
            <a:ext cx="8651877" cy="988347"/>
          </a:xfrm>
          <a:prstGeom prst="rect">
            <a:avLst/>
          </a:prstGeom>
          <a:noFill/>
        </p:spPr>
        <p:txBody>
          <a:bodyPr>
            <a:spAutoFit/>
          </a:bodyPr>
          <a:lstStyle/>
          <a:p>
            <a:pPr marL="481330" marR="0" lvl="0" indent="-481330" algn="ctr" defTabSz="1926590" rtl="0" eaLnBrk="1" fontAlgn="base" latinLnBrk="0" hangingPunct="1">
              <a:lnSpc>
                <a:spcPct val="150000"/>
              </a:lnSpc>
              <a:spcBef>
                <a:spcPts val="600"/>
              </a:spcBef>
              <a:spcAft>
                <a:spcPct val="0"/>
              </a:spcAft>
              <a:buClrTx/>
              <a:buSzTx/>
              <a:buFontTx/>
              <a:buNone/>
              <a:tabLst/>
              <a:defRPr/>
            </a:pPr>
            <a:r>
              <a:rPr lang="en-US" altLang="zh-CN" sz="4400" b="1"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Tools</a:t>
            </a:r>
            <a:endParaRPr kumimoji="0" lang="zh-C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2" name="灯片编号占位符 1"/>
          <p:cNvSpPr>
            <a:spLocks noGrp="1"/>
          </p:cNvSpPr>
          <p:nvPr>
            <p:ph type="sldNum" sz="quarter" idx="12"/>
          </p:nvPr>
        </p:nvSpPr>
        <p:spPr>
          <a:prstGeom prst="rect">
            <a:avLst/>
          </a:prstGeom>
        </p:spPr>
        <p:txBody>
          <a:bodyPr vert="horz" lIns="91440" tIns="45720" rIns="91440" bIns="45720" rtlCol="0" anchor="ctr"/>
          <a:lstStyle>
            <a:defPPr>
              <a:defRPr lang="zh-CN"/>
            </a:defPPr>
            <a:lvl1pPr algn="ctr" rtl="0" eaLnBrk="0" fontAlgn="base" hangingPunct="0">
              <a:spcBef>
                <a:spcPct val="0"/>
              </a:spcBef>
              <a:spcAft>
                <a:spcPct val="0"/>
              </a:spcAft>
              <a:defRPr sz="1200" kern="1200">
                <a:solidFill>
                  <a:schemeClr val="tx1">
                    <a:tint val="75000"/>
                  </a:schemeClr>
                </a:solidFill>
                <a:latin typeface="Helvetica" panose="020B0604020202020204" pitchFamily="34" charset="0"/>
                <a:ea typeface="宋体" panose="02010600030101010101" pitchFamily="2" charset="-122"/>
                <a:cs typeface="+mn-cs"/>
                <a:sym typeface="Helvetica" panose="020B0604020202020204" pitchFamily="34" charset="0"/>
              </a:defRPr>
            </a:lvl1pPr>
            <a:lvl2pPr marL="227330" indent="2305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2pPr>
            <a:lvl3pPr marL="455930" indent="4591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3pPr>
            <a:lvl4pPr marL="684530" indent="6877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4pPr>
            <a:lvl5pPr marL="913130" indent="916305" algn="l" rtl="0" eaLnBrk="0" fontAlgn="base" hangingPunct="0">
              <a:spcBef>
                <a:spcPct val="0"/>
              </a:spcBef>
              <a:spcAft>
                <a:spcPct val="0"/>
              </a:spcAft>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5pPr>
            <a:lvl6pPr marL="22860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6pPr>
            <a:lvl7pPr marL="27432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7pPr>
            <a:lvl8pPr marL="32004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8pPr>
            <a:lvl9pPr marL="3657600" algn="l" defTabSz="914400" rtl="0" eaLnBrk="1" latinLnBrk="0" hangingPunct="1">
              <a:defRPr kern="1200">
                <a:solidFill>
                  <a:srgbClr val="000000"/>
                </a:solidFill>
                <a:latin typeface="Helvetica" panose="020B0604020202020204" pitchFamily="34" charset="0"/>
                <a:ea typeface="宋体" panose="02010600030101010101" pitchFamily="2" charset="-122"/>
                <a:cs typeface="+mn-cs"/>
                <a:sym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fld id="{3F0D864F-C98F-4B1B-86CE-79DA4E659C6B}" type="slidenum">
              <a:rPr kumimoji="0" lang="zh-CN" altLang="en-US" sz="1200" b="0" i="0" u="none" strike="noStrike" kern="1200" cap="none" spc="0" normalizeH="0" baseline="0" noProof="0" smtClean="0">
                <a:ln>
                  <a:noFill/>
                </a:ln>
                <a:solidFill>
                  <a:prstClr val="black">
                    <a:tint val="75000"/>
                  </a:prstClr>
                </a:solidFill>
                <a:effectLst/>
                <a:uLnTx/>
                <a:uFillTx/>
                <a:latin typeface="Helvetica" panose="020B0604020202020204" pitchFamily="34" charset="0"/>
                <a:ea typeface="宋体" panose="02010600030101010101" pitchFamily="2" charset="-122"/>
                <a:cs typeface="+mn-cs"/>
                <a:sym typeface="Helvetica" panose="020B0604020202020204" pitchFamily="34" charset="0"/>
              </a:rPr>
              <a:pPr marL="0" marR="0" lvl="0" indent="0" algn="ctr" defTabSz="914400" rtl="0" eaLnBrk="0" fontAlgn="base" latinLnBrk="0" hangingPunct="0">
                <a:lnSpc>
                  <a:spcPct val="100000"/>
                </a:lnSpc>
                <a:spcBef>
                  <a:spcPct val="0"/>
                </a:spcBef>
                <a:spcAft>
                  <a:spcPct val="0"/>
                </a:spcAft>
                <a:buClrTx/>
                <a:buSzTx/>
                <a:buFontTx/>
                <a:buNone/>
                <a:tabLst/>
                <a:defRPr/>
              </a:pPr>
              <a:t>71</a:t>
            </a:fld>
            <a:endParaRPr kumimoji="0" lang="zh-CN" altLang="en-US" sz="2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sym typeface="Helvetica" panose="020B0604020202020204" pitchFamily="34" charset="0"/>
            </a:endParaRPr>
          </a:p>
        </p:txBody>
      </p:sp>
      <p:cxnSp>
        <p:nvCxnSpPr>
          <p:cNvPr id="10" name="直接连接符 9">
            <a:extLst>
              <a:ext uri="{FF2B5EF4-FFF2-40B4-BE49-F238E27FC236}">
                <a16:creationId xmlns:a16="http://schemas.microsoft.com/office/drawing/2014/main" id="{5270EB3E-B99B-47CE-8E05-3DE8B65B2C64}"/>
              </a:ext>
            </a:extLst>
          </p:cNvPr>
          <p:cNvCxnSpPr/>
          <p:nvPr/>
        </p:nvCxnSpPr>
        <p:spPr bwMode="auto">
          <a:xfrm>
            <a:off x="1213118" y="4698536"/>
            <a:ext cx="6098528" cy="0"/>
          </a:xfrm>
          <a:prstGeom prst="line">
            <a:avLst/>
          </a:prstGeom>
          <a:ln w="25400">
            <a:gradFill flip="none" rotWithShape="1">
              <a:gsLst>
                <a:gs pos="0">
                  <a:srgbClr val="0070C0"/>
                </a:gs>
                <a:gs pos="56000">
                  <a:schemeClr val="bg1"/>
                </a:gs>
                <a:gs pos="100000">
                  <a:srgbClr val="0070C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ABF67DFA-08F6-454E-90EE-B1BFC8F5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762" y="329441"/>
            <a:ext cx="1219073" cy="1141110"/>
          </a:xfrm>
          <a:prstGeom prst="rect">
            <a:avLst/>
          </a:prstGeom>
        </p:spPr>
      </p:pic>
    </p:spTree>
    <p:extLst>
      <p:ext uri="{BB962C8B-B14F-4D97-AF65-F5344CB8AC3E}">
        <p14:creationId xmlns:p14="http://schemas.microsoft.com/office/powerpoint/2010/main" val="2635366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E1EB7-8525-9999-8BF6-837656F8C512}"/>
              </a:ext>
            </a:extLst>
          </p:cNvPr>
          <p:cNvSpPr txBox="1"/>
          <p:nvPr/>
        </p:nvSpPr>
        <p:spPr>
          <a:xfrm>
            <a:off x="1173822" y="1140700"/>
            <a:ext cx="6107986" cy="369332"/>
          </a:xfrm>
          <a:prstGeom prst="rect">
            <a:avLst/>
          </a:prstGeom>
          <a:noFill/>
        </p:spPr>
        <p:txBody>
          <a:bodyPr wrap="square">
            <a:spAutoFit/>
          </a:bodyPr>
          <a:lstStyle/>
          <a:p>
            <a:r>
              <a:rPr lang="en-US" dirty="0" err="1">
                <a:solidFill>
                  <a:srgbClr val="000000"/>
                </a:solidFill>
                <a:effectLst/>
                <a:latin typeface="Helvetica" pitchFamily="2" charset="0"/>
              </a:rPr>
              <a:t>aoflagger</a:t>
            </a:r>
            <a:endParaRPr lang="en-US" dirty="0">
              <a:solidFill>
                <a:srgbClr val="000000"/>
              </a:solidFill>
              <a:effectLst/>
              <a:latin typeface="Helvetica" pitchFamily="2" charset="0"/>
            </a:endParaRPr>
          </a:p>
        </p:txBody>
      </p:sp>
      <p:sp>
        <p:nvSpPr>
          <p:cNvPr id="6" name="TextBox 5">
            <a:extLst>
              <a:ext uri="{FF2B5EF4-FFF2-40B4-BE49-F238E27FC236}">
                <a16:creationId xmlns:a16="http://schemas.microsoft.com/office/drawing/2014/main" id="{261B74A8-C170-9DCB-2350-2D0FAF67C9FE}"/>
              </a:ext>
            </a:extLst>
          </p:cNvPr>
          <p:cNvSpPr txBox="1"/>
          <p:nvPr/>
        </p:nvSpPr>
        <p:spPr>
          <a:xfrm>
            <a:off x="1173822" y="1631076"/>
            <a:ext cx="10240767" cy="646331"/>
          </a:xfrm>
          <a:prstGeom prst="rect">
            <a:avLst/>
          </a:prstGeom>
          <a:noFill/>
        </p:spPr>
        <p:txBody>
          <a:bodyPr wrap="square">
            <a:spAutoFit/>
          </a:bodyPr>
          <a:lstStyle/>
          <a:p>
            <a:r>
              <a:rPr lang="en-CN" dirty="0"/>
              <a:t>The AOFlagger software can find and remove radio-frequency interference (RFI) in radio astronomical observations. The Lua language is used for writing flexible flagging strategies.</a:t>
            </a:r>
          </a:p>
        </p:txBody>
      </p:sp>
      <p:sp>
        <p:nvSpPr>
          <p:cNvPr id="8" name="TextBox 7">
            <a:extLst>
              <a:ext uri="{FF2B5EF4-FFF2-40B4-BE49-F238E27FC236}">
                <a16:creationId xmlns:a16="http://schemas.microsoft.com/office/drawing/2014/main" id="{AFCAACA1-6CEE-5466-7E82-C88C747C9B5E}"/>
              </a:ext>
            </a:extLst>
          </p:cNvPr>
          <p:cNvSpPr txBox="1"/>
          <p:nvPr/>
        </p:nvSpPr>
        <p:spPr>
          <a:xfrm>
            <a:off x="1173822" y="2493434"/>
            <a:ext cx="6107986" cy="3139321"/>
          </a:xfrm>
          <a:prstGeom prst="rect">
            <a:avLst/>
          </a:prstGeom>
          <a:noFill/>
        </p:spPr>
        <p:txBody>
          <a:bodyPr wrap="square">
            <a:spAutoFit/>
          </a:bodyPr>
          <a:lstStyle/>
          <a:p>
            <a:r>
              <a:rPr lang="en-CN" dirty="0"/>
              <a:t>The software consists of the flagger library (libaoflagger) that can be integrated into observatory pipelines by using the Application Programming Interface (API). It also provides several programs to execute the flagger on measurement sets, tweak strategies and visualize results. Tools are provided that can for example plot time-frequency diagrams and power spectra, both interactively or from scripts. The two main programs are aoflagger and rfigui. Furthermore, aoqplot can be used to visualize plots (interactively or scripted). The API is available as for programs written in C++ and Python.</a:t>
            </a:r>
          </a:p>
        </p:txBody>
      </p:sp>
      <p:pic>
        <p:nvPicPr>
          <p:cNvPr id="2050" name="Picture 2" descr="The rfigui: analyzing an MWA observation (on XFCE)">
            <a:extLst>
              <a:ext uri="{FF2B5EF4-FFF2-40B4-BE49-F238E27FC236}">
                <a16:creationId xmlns:a16="http://schemas.microsoft.com/office/drawing/2014/main" id="{37FA0186-AEF8-FFF9-081C-F30D26A77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385" y="2493435"/>
            <a:ext cx="4202915" cy="313932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7B3DBC7-8A9D-F027-6FC5-3D67247F6F91}"/>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Tools</a:t>
            </a:r>
          </a:p>
        </p:txBody>
      </p:sp>
    </p:spTree>
    <p:extLst>
      <p:ext uri="{BB962C8B-B14F-4D97-AF65-F5344CB8AC3E}">
        <p14:creationId xmlns:p14="http://schemas.microsoft.com/office/powerpoint/2010/main" val="36445561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E1EB7-8525-9999-8BF6-837656F8C512}"/>
              </a:ext>
            </a:extLst>
          </p:cNvPr>
          <p:cNvSpPr txBox="1"/>
          <p:nvPr/>
        </p:nvSpPr>
        <p:spPr>
          <a:xfrm>
            <a:off x="1173822" y="1140700"/>
            <a:ext cx="6107986" cy="369332"/>
          </a:xfrm>
          <a:prstGeom prst="rect">
            <a:avLst/>
          </a:prstGeom>
          <a:noFill/>
        </p:spPr>
        <p:txBody>
          <a:bodyPr wrap="square">
            <a:spAutoFit/>
          </a:bodyPr>
          <a:lstStyle/>
          <a:p>
            <a:r>
              <a:rPr lang="en-US" dirty="0">
                <a:solidFill>
                  <a:srgbClr val="000000"/>
                </a:solidFill>
                <a:effectLst/>
                <a:latin typeface="Helvetica" pitchFamily="2" charset="0"/>
              </a:rPr>
              <a:t>CASA</a:t>
            </a:r>
          </a:p>
        </p:txBody>
      </p:sp>
      <p:sp>
        <p:nvSpPr>
          <p:cNvPr id="5" name="TextBox 4">
            <a:extLst>
              <a:ext uri="{FF2B5EF4-FFF2-40B4-BE49-F238E27FC236}">
                <a16:creationId xmlns:a16="http://schemas.microsoft.com/office/drawing/2014/main" id="{B0097E35-2162-87DF-7188-9493EC59B649}"/>
              </a:ext>
            </a:extLst>
          </p:cNvPr>
          <p:cNvSpPr txBox="1"/>
          <p:nvPr/>
        </p:nvSpPr>
        <p:spPr>
          <a:xfrm>
            <a:off x="1173822" y="1581950"/>
            <a:ext cx="5833153" cy="2862322"/>
          </a:xfrm>
          <a:prstGeom prst="rect">
            <a:avLst/>
          </a:prstGeom>
          <a:noFill/>
        </p:spPr>
        <p:txBody>
          <a:bodyPr wrap="square">
            <a:spAutoFit/>
          </a:bodyPr>
          <a:lstStyle/>
          <a:p>
            <a:r>
              <a:rPr lang="en-CN" dirty="0"/>
              <a:t>CASA, the Common Astronomy Software Applications package, is the primary data processing software for the Atacama Large Millimeter/submillimeter Array (ALMA) and NSF's Karl G. Jansky Very Large Array (VLA), and is frequently used also for other radio telescopes. The CASA software can process data from both single-dish and aperture-synthesis telescopes, and one of its core functionalities is to support the data reduction and imaging pipelines for ALMA, VLA and the VLA Sky Survey (VLASS).</a:t>
            </a:r>
          </a:p>
        </p:txBody>
      </p:sp>
      <p:pic>
        <p:nvPicPr>
          <p:cNvPr id="6" name="Picture 5">
            <a:extLst>
              <a:ext uri="{FF2B5EF4-FFF2-40B4-BE49-F238E27FC236}">
                <a16:creationId xmlns:a16="http://schemas.microsoft.com/office/drawing/2014/main" id="{5BCABDB0-6F67-3600-A923-EF80917E2BA0}"/>
              </a:ext>
            </a:extLst>
          </p:cNvPr>
          <p:cNvPicPr>
            <a:picLocks noChangeAspect="1"/>
          </p:cNvPicPr>
          <p:nvPr/>
        </p:nvPicPr>
        <p:blipFill>
          <a:blip r:embed="rId2"/>
          <a:stretch>
            <a:fillRect/>
          </a:stretch>
        </p:blipFill>
        <p:spPr>
          <a:xfrm>
            <a:off x="7006975" y="1402038"/>
            <a:ext cx="4954561" cy="3874012"/>
          </a:xfrm>
          <a:prstGeom prst="rect">
            <a:avLst/>
          </a:prstGeom>
        </p:spPr>
      </p:pic>
      <p:sp>
        <p:nvSpPr>
          <p:cNvPr id="7" name="TextBox 6">
            <a:extLst>
              <a:ext uri="{FF2B5EF4-FFF2-40B4-BE49-F238E27FC236}">
                <a16:creationId xmlns:a16="http://schemas.microsoft.com/office/drawing/2014/main" id="{D9B04A38-1996-CA33-5C12-82F9145B9707}"/>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Tools</a:t>
            </a:r>
          </a:p>
        </p:txBody>
      </p:sp>
    </p:spTree>
    <p:extLst>
      <p:ext uri="{BB962C8B-B14F-4D97-AF65-F5344CB8AC3E}">
        <p14:creationId xmlns:p14="http://schemas.microsoft.com/office/powerpoint/2010/main" val="33676096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E1EB7-8525-9999-8BF6-837656F8C512}"/>
              </a:ext>
            </a:extLst>
          </p:cNvPr>
          <p:cNvSpPr txBox="1"/>
          <p:nvPr/>
        </p:nvSpPr>
        <p:spPr>
          <a:xfrm>
            <a:off x="1173822" y="1140700"/>
            <a:ext cx="6107986" cy="369332"/>
          </a:xfrm>
          <a:prstGeom prst="rect">
            <a:avLst/>
          </a:prstGeom>
          <a:noFill/>
        </p:spPr>
        <p:txBody>
          <a:bodyPr wrap="square">
            <a:spAutoFit/>
          </a:bodyPr>
          <a:lstStyle/>
          <a:p>
            <a:r>
              <a:rPr lang="en-US" dirty="0" err="1">
                <a:solidFill>
                  <a:srgbClr val="000000"/>
                </a:solidFill>
                <a:effectLst/>
                <a:latin typeface="Helvetica" pitchFamily="2" charset="0"/>
              </a:rPr>
              <a:t>wsclean</a:t>
            </a:r>
            <a:endParaRPr lang="en-US" dirty="0">
              <a:solidFill>
                <a:srgbClr val="000000"/>
              </a:solidFill>
              <a:effectLst/>
              <a:latin typeface="Helvetica" pitchFamily="2" charset="0"/>
            </a:endParaRPr>
          </a:p>
        </p:txBody>
      </p:sp>
      <p:sp>
        <p:nvSpPr>
          <p:cNvPr id="5" name="TextBox 4">
            <a:extLst>
              <a:ext uri="{FF2B5EF4-FFF2-40B4-BE49-F238E27FC236}">
                <a16:creationId xmlns:a16="http://schemas.microsoft.com/office/drawing/2014/main" id="{B9152178-EA3F-A439-E460-9771672923E3}"/>
              </a:ext>
            </a:extLst>
          </p:cNvPr>
          <p:cNvSpPr txBox="1"/>
          <p:nvPr/>
        </p:nvSpPr>
        <p:spPr>
          <a:xfrm>
            <a:off x="1173822" y="1664951"/>
            <a:ext cx="5309171" cy="1477328"/>
          </a:xfrm>
          <a:prstGeom prst="rect">
            <a:avLst/>
          </a:prstGeom>
          <a:noFill/>
        </p:spPr>
        <p:txBody>
          <a:bodyPr wrap="square">
            <a:spAutoFit/>
          </a:bodyPr>
          <a:lstStyle/>
          <a:p>
            <a:r>
              <a:rPr lang="en-CN" dirty="0"/>
              <a:t>WSClean stands for “w-stacking clean”. W-stacking is an alternative to the w-projection algorithm, in which the uv-samples are not convolved with a w-term correcting kernel before the FFT, but are instead corrected with a multiplication after the FFT.</a:t>
            </a:r>
          </a:p>
        </p:txBody>
      </p:sp>
      <p:pic>
        <p:nvPicPr>
          <p:cNvPr id="6" name="Picture 5">
            <a:extLst>
              <a:ext uri="{FF2B5EF4-FFF2-40B4-BE49-F238E27FC236}">
                <a16:creationId xmlns:a16="http://schemas.microsoft.com/office/drawing/2014/main" id="{22EC6A92-0BBB-1C84-1882-3212400DC897}"/>
              </a:ext>
            </a:extLst>
          </p:cNvPr>
          <p:cNvPicPr>
            <a:picLocks noChangeAspect="1"/>
          </p:cNvPicPr>
          <p:nvPr/>
        </p:nvPicPr>
        <p:blipFill>
          <a:blip r:embed="rId2"/>
          <a:stretch>
            <a:fillRect/>
          </a:stretch>
        </p:blipFill>
        <p:spPr>
          <a:xfrm>
            <a:off x="6702862" y="1510032"/>
            <a:ext cx="5030943" cy="3421564"/>
          </a:xfrm>
          <a:prstGeom prst="rect">
            <a:avLst/>
          </a:prstGeom>
        </p:spPr>
      </p:pic>
      <p:sp>
        <p:nvSpPr>
          <p:cNvPr id="7" name="TextBox 6">
            <a:extLst>
              <a:ext uri="{FF2B5EF4-FFF2-40B4-BE49-F238E27FC236}">
                <a16:creationId xmlns:a16="http://schemas.microsoft.com/office/drawing/2014/main" id="{4B1D3A83-BF80-B8C6-5564-B27BCFF9041C}"/>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Tools</a:t>
            </a:r>
          </a:p>
        </p:txBody>
      </p:sp>
    </p:spTree>
    <p:extLst>
      <p:ext uri="{BB962C8B-B14F-4D97-AF65-F5344CB8AC3E}">
        <p14:creationId xmlns:p14="http://schemas.microsoft.com/office/powerpoint/2010/main" val="6856127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8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 t="8160" r="-565" b="12728"/>
          <a:stretch>
            <a:fillRect/>
          </a:stretch>
        </p:blipFill>
        <p:spPr bwMode="auto">
          <a:xfrm>
            <a:off x="131619" y="170500"/>
            <a:ext cx="3879273" cy="706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9384" name="组合 2"/>
          <p:cNvGrpSpPr/>
          <p:nvPr/>
        </p:nvGrpSpPr>
        <p:grpSpPr bwMode="auto">
          <a:xfrm>
            <a:off x="0" y="1060707"/>
            <a:ext cx="5583382" cy="5769904"/>
            <a:chOff x="1343472" y="2296762"/>
            <a:chExt cx="2880320" cy="3349468"/>
          </a:xfrm>
        </p:grpSpPr>
        <p:pic>
          <p:nvPicPr>
            <p:cNvPr id="229389" name="图片 11"/>
            <p:cNvPicPr>
              <a:picLocks noChangeAspect="1" noChangeArrowheads="1"/>
            </p:cNvPicPr>
            <p:nvPr/>
          </p:nvPicPr>
          <p:blipFill>
            <a:blip r:embed="rId4">
              <a:extLst>
                <a:ext uri="{28A0092B-C50C-407E-A947-70E740481C1C}">
                  <a14:useLocalDpi xmlns:a14="http://schemas.microsoft.com/office/drawing/2010/main" val="0"/>
                </a:ext>
              </a:extLst>
            </a:blip>
            <a:srcRect l="24870" r="21065" b="5737"/>
            <a:stretch>
              <a:fillRect/>
            </a:stretch>
          </p:blipFill>
          <p:spPr bwMode="auto">
            <a:xfrm>
              <a:off x="1343472" y="2296762"/>
              <a:ext cx="2880320" cy="33494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90" name="图片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5560" y="3438238"/>
              <a:ext cx="1413284" cy="9648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矩形 17"/>
          <p:cNvSpPr/>
          <p:nvPr/>
        </p:nvSpPr>
        <p:spPr bwMode="auto">
          <a:xfrm>
            <a:off x="1339762" y="1672737"/>
            <a:ext cx="10852238" cy="436263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altLang="zh-CN" sz="2400" dirty="0">
              <a:solidFill>
                <a:srgbClr val="1557AE"/>
              </a:solidFill>
              <a:latin typeface="等线"/>
              <a:ea typeface="等线" panose="02010600030101010101" pitchFamily="2" charset="-122"/>
            </a:endParaRPr>
          </a:p>
          <a:p>
            <a:endParaRPr lang="en-US" altLang="zh-CN" sz="2400" dirty="0">
              <a:solidFill>
                <a:srgbClr val="1557AE"/>
              </a:solidFill>
              <a:latin typeface="等线"/>
              <a:ea typeface="等线" panose="02010600030101010101" pitchFamily="2" charset="-122"/>
            </a:endParaRPr>
          </a:p>
          <a:p>
            <a:endParaRPr lang="en-US" altLang="zh-CN" sz="2400" dirty="0">
              <a:solidFill>
                <a:srgbClr val="1557AE"/>
              </a:solidFill>
              <a:latin typeface="等线"/>
              <a:ea typeface="等线" panose="02010600030101010101" pitchFamily="2" charset="-122"/>
            </a:endParaRPr>
          </a:p>
          <a:p>
            <a:endParaRPr lang="en-US" altLang="zh-CN" sz="2400" dirty="0">
              <a:solidFill>
                <a:srgbClr val="1557AE"/>
              </a:solidFill>
              <a:latin typeface="等线"/>
              <a:ea typeface="等线" panose="02010600030101010101" pitchFamily="2" charset="-122"/>
            </a:endParaRPr>
          </a:p>
          <a:p>
            <a:endParaRPr lang="en-US" altLang="zh-CN" sz="2400" dirty="0">
              <a:solidFill>
                <a:srgbClr val="1557AE"/>
              </a:solidFill>
              <a:latin typeface="等线"/>
              <a:ea typeface="等线" panose="02010600030101010101" pitchFamily="2" charset="-122"/>
            </a:endParaRPr>
          </a:p>
        </p:txBody>
      </p:sp>
      <p:sp>
        <p:nvSpPr>
          <p:cNvPr id="11" name="文本框 13"/>
          <p:cNvSpPr txBox="1"/>
          <p:nvPr/>
        </p:nvSpPr>
        <p:spPr>
          <a:xfrm>
            <a:off x="1723618" y="1910774"/>
            <a:ext cx="10084526" cy="2601674"/>
          </a:xfrm>
          <a:prstGeom prst="rect">
            <a:avLst/>
          </a:prstGeom>
          <a:noFill/>
        </p:spPr>
        <p:txBody>
          <a:bodyPr wrap="square">
            <a:spAutoFit/>
          </a:bodyPr>
          <a:lstStyle/>
          <a:p>
            <a:pPr algn="just" eaLnBrk="1" hangingPunct="1">
              <a:lnSpc>
                <a:spcPct val="160000"/>
              </a:lnSpc>
              <a:defRPr/>
            </a:pPr>
            <a:r>
              <a:rPr lang="zh-CN" altLang="en-US" sz="3200" b="1" spc="100" dirty="0">
                <a:solidFill>
                  <a:schemeClr val="bg1"/>
                </a:solidFill>
                <a:latin typeface="微软雅黑" panose="020B0503020204020204" charset="-122"/>
                <a:ea typeface="微软雅黑" panose="020B0503020204020204" charset="-122"/>
                <a:cs typeface="+mn-ea"/>
              </a:rPr>
              <a:t>      </a:t>
            </a:r>
            <a:endParaRPr lang="en-US" altLang="zh-CN" sz="3600" b="1" spc="100" dirty="0">
              <a:solidFill>
                <a:schemeClr val="bg1"/>
              </a:solidFill>
              <a:latin typeface="微软雅黑" panose="020B0503020204020204" charset="-122"/>
              <a:ea typeface="微软雅黑" panose="020B0503020204020204" charset="-122"/>
              <a:cs typeface="+mn-ea"/>
            </a:endParaRPr>
          </a:p>
          <a:p>
            <a:pPr algn="ctr" eaLnBrk="1" hangingPunct="1">
              <a:lnSpc>
                <a:spcPct val="160000"/>
              </a:lnSpc>
              <a:defRPr/>
            </a:pPr>
            <a:r>
              <a:rPr lang="zh-CN" altLang="en-US" sz="3600" b="1" spc="100" dirty="0">
                <a:solidFill>
                  <a:schemeClr val="bg1"/>
                </a:solidFill>
                <a:latin typeface="微软雅黑" panose="020B0503020204020204" charset="-122"/>
                <a:ea typeface="微软雅黑" panose="020B0503020204020204" charset="-122"/>
                <a:cs typeface="+mn-ea"/>
              </a:rPr>
              <a:t>      </a:t>
            </a:r>
            <a:r>
              <a:rPr lang="en-US" altLang="zh-CN" sz="8000" b="1" spc="100" dirty="0">
                <a:solidFill>
                  <a:schemeClr val="bg1"/>
                </a:solidFill>
                <a:latin typeface="微软雅黑" panose="020B0503020204020204" charset="-122"/>
                <a:ea typeface="微软雅黑" panose="020B0503020204020204" charset="-122"/>
                <a:cs typeface="+mn-ea"/>
              </a:rPr>
              <a:t>Thanks!</a:t>
            </a:r>
          </a:p>
        </p:txBody>
      </p:sp>
      <p:pic>
        <p:nvPicPr>
          <p:cNvPr id="229386" name="图片 10"/>
          <p:cNvPicPr>
            <a:picLocks noChangeAspect="1" noChangeArrowheads="1"/>
          </p:cNvPicPr>
          <p:nvPr/>
        </p:nvPicPr>
        <p:blipFill rotWithShape="1">
          <a:blip r:embed="rId6">
            <a:extLst>
              <a:ext uri="{28A0092B-C50C-407E-A947-70E740481C1C}">
                <a14:useLocalDpi xmlns:a14="http://schemas.microsoft.com/office/drawing/2010/main" val="0"/>
              </a:ext>
            </a:extLst>
          </a:blip>
          <a:srcRect b="33249"/>
          <a:stretch>
            <a:fillRect/>
          </a:stretch>
        </p:blipFill>
        <p:spPr bwMode="auto">
          <a:xfrm>
            <a:off x="0" y="276458"/>
            <a:ext cx="12192000" cy="315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C57A922-DD1E-E49F-6E55-F8EA7B06E05F}"/>
              </a:ext>
            </a:extLst>
          </p:cNvPr>
          <p:cNvSpPr>
            <a:spLocks noGrp="1"/>
          </p:cNvSpPr>
          <p:nvPr>
            <p:ph type="sldNum" sz="quarter" idx="12"/>
          </p:nvPr>
        </p:nvSpPr>
        <p:spPr/>
        <p:txBody>
          <a:bodyPr/>
          <a:lstStyle/>
          <a:p>
            <a:fld id="{146FC3F6-2A8B-436A-BADD-A792FDF4718E}" type="slidenum">
              <a:rPr lang="zh-CN" altLang="en-US" smtClean="0"/>
              <a:t>75</a:t>
            </a:fld>
            <a:endParaRPr lang="zh-CN" altLang="en-US"/>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7B2B26-7F32-B7BC-0A5F-6DA5ACA31C1E}"/>
              </a:ext>
            </a:extLst>
          </p:cNvPr>
          <p:cNvSpPr txBox="1"/>
          <p:nvPr/>
        </p:nvSpPr>
        <p:spPr>
          <a:xfrm>
            <a:off x="739738" y="1183010"/>
            <a:ext cx="10746770" cy="923330"/>
          </a:xfrm>
          <a:prstGeom prst="rect">
            <a:avLst/>
          </a:prstGeom>
          <a:noFill/>
        </p:spPr>
        <p:txBody>
          <a:bodyPr wrap="square">
            <a:spAutoFit/>
          </a:bodyPr>
          <a:lstStyle/>
          <a:p>
            <a:r>
              <a:rPr lang="en-US" dirty="0"/>
              <a:t>Radio observations are affected by man-made radio transmitters, which can be several orders of magnitude stronger than the weak celestial signals of interest. This kind of interference, which seriously disturbs radio observations, is called </a:t>
            </a:r>
            <a:r>
              <a:rPr lang="en-US" b="1" dirty="0"/>
              <a:t>radio-frequency interference</a:t>
            </a:r>
            <a:r>
              <a:rPr lang="en-US" dirty="0"/>
              <a:t> (</a:t>
            </a:r>
            <a:r>
              <a:rPr lang="en-US" b="1" dirty="0"/>
              <a:t>RFI</a:t>
            </a:r>
            <a:r>
              <a:rPr lang="en-US" dirty="0"/>
              <a:t>).</a:t>
            </a:r>
          </a:p>
        </p:txBody>
      </p:sp>
      <p:pic>
        <p:nvPicPr>
          <p:cNvPr id="3" name="Picture 2">
            <a:extLst>
              <a:ext uri="{FF2B5EF4-FFF2-40B4-BE49-F238E27FC236}">
                <a16:creationId xmlns:a16="http://schemas.microsoft.com/office/drawing/2014/main" id="{E9229263-F963-4BE8-01CB-4D8BF6D6E3CE}"/>
              </a:ext>
            </a:extLst>
          </p:cNvPr>
          <p:cNvPicPr>
            <a:picLocks noChangeAspect="1"/>
          </p:cNvPicPr>
          <p:nvPr/>
        </p:nvPicPr>
        <p:blipFill rotWithShape="1">
          <a:blip r:embed="rId2"/>
          <a:srcRect l="10607" r="10913" b="13974"/>
          <a:stretch/>
        </p:blipFill>
        <p:spPr>
          <a:xfrm>
            <a:off x="4631976" y="3174715"/>
            <a:ext cx="4361821" cy="2208942"/>
          </a:xfrm>
          <a:prstGeom prst="rect">
            <a:avLst/>
          </a:prstGeom>
        </p:spPr>
      </p:pic>
      <p:pic>
        <p:nvPicPr>
          <p:cNvPr id="4" name="Picture 3">
            <a:extLst>
              <a:ext uri="{FF2B5EF4-FFF2-40B4-BE49-F238E27FC236}">
                <a16:creationId xmlns:a16="http://schemas.microsoft.com/office/drawing/2014/main" id="{06A75CBA-F31C-C328-B137-D56C33EB7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15" y="2787559"/>
            <a:ext cx="4074038" cy="2892568"/>
          </a:xfrm>
          <a:prstGeom prst="rect">
            <a:avLst/>
          </a:prstGeom>
        </p:spPr>
      </p:pic>
      <p:sp>
        <p:nvSpPr>
          <p:cNvPr id="6" name="TextBox 5">
            <a:extLst>
              <a:ext uri="{FF2B5EF4-FFF2-40B4-BE49-F238E27FC236}">
                <a16:creationId xmlns:a16="http://schemas.microsoft.com/office/drawing/2014/main" id="{D795C799-DD4C-7DDA-03EF-4A69D47CDC78}"/>
              </a:ext>
            </a:extLst>
          </p:cNvPr>
          <p:cNvSpPr txBox="1"/>
          <p:nvPr/>
        </p:nvSpPr>
        <p:spPr>
          <a:xfrm>
            <a:off x="205484" y="2358120"/>
            <a:ext cx="11745322" cy="369332"/>
          </a:xfrm>
          <a:prstGeom prst="rect">
            <a:avLst/>
          </a:prstGeom>
          <a:noFill/>
        </p:spPr>
        <p:txBody>
          <a:bodyPr wrap="square" rtlCol="0">
            <a:spAutoFit/>
          </a:bodyPr>
          <a:lstStyle/>
          <a:p>
            <a:r>
              <a:rPr lang="en-CN" dirty="0"/>
              <a:t>天籁站址</a:t>
            </a:r>
            <a:r>
              <a:rPr lang="zh-CN" altLang="en-US" dirty="0"/>
              <a:t>（新疆巴里坤县</a:t>
            </a:r>
            <a:r>
              <a:rPr lang="zh-CN" altLang="en-CN" dirty="0"/>
              <a:t>大红柳峡</a:t>
            </a:r>
            <a:r>
              <a:rPr lang="zh-CN" altLang="en-US" dirty="0"/>
              <a:t>乡</a:t>
            </a:r>
            <a:r>
              <a:rPr lang="zh-CN" altLang="en-CN" dirty="0"/>
              <a:t>大红柳</a:t>
            </a:r>
            <a:r>
              <a:rPr lang="zh-CN" altLang="en-US" dirty="0"/>
              <a:t>村）          </a:t>
            </a:r>
            <a:r>
              <a:rPr lang="en-CN" dirty="0"/>
              <a:t>天籁站址电磁环境测量                           FAST电磁宁静区</a:t>
            </a:r>
            <a:r>
              <a:rPr lang="zh-CN" altLang="en-US" dirty="0"/>
              <a:t>      </a:t>
            </a:r>
            <a:endParaRPr lang="en-CN" dirty="0"/>
          </a:p>
        </p:txBody>
      </p:sp>
      <p:sp>
        <p:nvSpPr>
          <p:cNvPr id="7" name="TextBox 6">
            <a:extLst>
              <a:ext uri="{FF2B5EF4-FFF2-40B4-BE49-F238E27FC236}">
                <a16:creationId xmlns:a16="http://schemas.microsoft.com/office/drawing/2014/main" id="{3C4BE4A2-53B1-6821-0B27-C1C7C6D1469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Site</a:t>
            </a:r>
          </a:p>
        </p:txBody>
      </p:sp>
      <p:pic>
        <p:nvPicPr>
          <p:cNvPr id="2" name="Picture 1">
            <a:extLst>
              <a:ext uri="{FF2B5EF4-FFF2-40B4-BE49-F238E27FC236}">
                <a16:creationId xmlns:a16="http://schemas.microsoft.com/office/drawing/2014/main" id="{16A0E164-0FDB-7D0A-FF7A-9341EBF91CD7}"/>
              </a:ext>
            </a:extLst>
          </p:cNvPr>
          <p:cNvPicPr>
            <a:picLocks noChangeAspect="1"/>
          </p:cNvPicPr>
          <p:nvPr/>
        </p:nvPicPr>
        <p:blipFill>
          <a:blip r:embed="rId4"/>
          <a:stretch>
            <a:fillRect/>
          </a:stretch>
        </p:blipFill>
        <p:spPr>
          <a:xfrm>
            <a:off x="9120220" y="2997750"/>
            <a:ext cx="2830586" cy="2368621"/>
          </a:xfrm>
          <a:prstGeom prst="rect">
            <a:avLst/>
          </a:prstGeom>
        </p:spPr>
      </p:pic>
    </p:spTree>
    <p:extLst>
      <p:ext uri="{BB962C8B-B14F-4D97-AF65-F5344CB8AC3E}">
        <p14:creationId xmlns:p14="http://schemas.microsoft.com/office/powerpoint/2010/main" val="3120495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4BE4A2-53B1-6821-0B27-C1C7C6D14695}"/>
              </a:ext>
            </a:extLst>
          </p:cNvPr>
          <p:cNvSpPr txBox="1"/>
          <p:nvPr/>
        </p:nvSpPr>
        <p:spPr>
          <a:xfrm>
            <a:off x="1325366" y="461960"/>
            <a:ext cx="6912975" cy="461665"/>
          </a:xfrm>
          <a:prstGeom prst="rect">
            <a:avLst/>
          </a:prstGeom>
          <a:noFill/>
        </p:spPr>
        <p:txBody>
          <a:bodyPr wrap="square" rtlCol="0">
            <a:spAutoFit/>
          </a:bodyPr>
          <a:lstStyle/>
          <a:p>
            <a:r>
              <a:rPr lang="en-CN" sz="2400" b="1" spc="100" dirty="0">
                <a:solidFill>
                  <a:srgbClr val="003BB0"/>
                </a:solidFill>
                <a:latin typeface="微软雅黑" panose="020B0503020204020204" pitchFamily="34" charset="-122"/>
                <a:ea typeface="微软雅黑" panose="020B0503020204020204" pitchFamily="34" charset="-122"/>
              </a:rPr>
              <a:t>Farside of the Moon</a:t>
            </a:r>
          </a:p>
        </p:txBody>
      </p:sp>
      <p:pic>
        <p:nvPicPr>
          <p:cNvPr id="1026" name="Picture 2" descr="Moon’s Farside: Call for Radio-noise-free Environment">
            <a:extLst>
              <a:ext uri="{FF2B5EF4-FFF2-40B4-BE49-F238E27FC236}">
                <a16:creationId xmlns:a16="http://schemas.microsoft.com/office/drawing/2014/main" id="{149C865F-FF92-3853-C577-7167E7297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462" y="1594919"/>
            <a:ext cx="5166832" cy="11968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27AF641-15D8-1E2B-0348-98715D0802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927" y="1720678"/>
            <a:ext cx="4842552" cy="2690357"/>
          </a:xfrm>
          <a:prstGeom prst="rect">
            <a:avLst/>
          </a:prstGeom>
        </p:spPr>
      </p:pic>
      <p:sp>
        <p:nvSpPr>
          <p:cNvPr id="9" name="TextBox 8">
            <a:extLst>
              <a:ext uri="{FF2B5EF4-FFF2-40B4-BE49-F238E27FC236}">
                <a16:creationId xmlns:a16="http://schemas.microsoft.com/office/drawing/2014/main" id="{2BF46972-4374-985D-F94D-5FAC1C092E12}"/>
              </a:ext>
            </a:extLst>
          </p:cNvPr>
          <p:cNvSpPr txBox="1"/>
          <p:nvPr/>
        </p:nvSpPr>
        <p:spPr>
          <a:xfrm>
            <a:off x="2821961" y="5142188"/>
            <a:ext cx="1562364" cy="486534"/>
          </a:xfrm>
          <a:prstGeom prst="rect">
            <a:avLst/>
          </a:prstGeom>
          <a:noFill/>
        </p:spPr>
        <p:txBody>
          <a:bodyPr wrap="square" rtlCol="0">
            <a:spAutoFit/>
          </a:bodyPr>
          <a:lstStyle/>
          <a:p>
            <a:pPr>
              <a:lnSpc>
                <a:spcPts val="1500"/>
              </a:lnSpc>
            </a:pPr>
            <a:r>
              <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1</a:t>
            </a:r>
            <a:r>
              <a:rPr lang="zh-CN" altLang="en-US"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 </a:t>
            </a:r>
            <a:r>
              <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 </a:t>
            </a:r>
            <a:r>
              <a:rPr lang="zh-CN" altLang="en-US"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母星</a:t>
            </a:r>
            <a:endPar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endParaRPr>
          </a:p>
          <a:p>
            <a:pPr>
              <a:lnSpc>
                <a:spcPts val="1500"/>
              </a:lnSpc>
            </a:pPr>
            <a:r>
              <a:rPr lang="zh-CN" altLang="en-US"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通信、数传</a:t>
            </a:r>
            <a:endPar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endParaRPr>
          </a:p>
        </p:txBody>
      </p:sp>
      <p:pic>
        <p:nvPicPr>
          <p:cNvPr id="10" name="图片 8">
            <a:extLst>
              <a:ext uri="{FF2B5EF4-FFF2-40B4-BE49-F238E27FC236}">
                <a16:creationId xmlns:a16="http://schemas.microsoft.com/office/drawing/2014/main" id="{70728A17-9085-9154-FBC1-C94A4C470353}"/>
              </a:ext>
            </a:extLst>
          </p:cNvPr>
          <p:cNvPicPr>
            <a:picLocks noChangeAspect="1"/>
          </p:cNvPicPr>
          <p:nvPr/>
        </p:nvPicPr>
        <p:blipFill>
          <a:blip r:embed="rId4" cstate="print"/>
          <a:stretch>
            <a:fillRect/>
          </a:stretch>
        </p:blipFill>
        <p:spPr>
          <a:xfrm>
            <a:off x="2850147" y="4472615"/>
            <a:ext cx="1574042" cy="620188"/>
          </a:xfrm>
          <a:prstGeom prst="rect">
            <a:avLst/>
          </a:prstGeom>
        </p:spPr>
      </p:pic>
      <p:pic>
        <p:nvPicPr>
          <p:cNvPr id="11" name="Picture 10">
            <a:extLst>
              <a:ext uri="{FF2B5EF4-FFF2-40B4-BE49-F238E27FC236}">
                <a16:creationId xmlns:a16="http://schemas.microsoft.com/office/drawing/2014/main" id="{6213B613-FEDC-6A2A-D82B-1CA73DA0FE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9931" y="4415816"/>
            <a:ext cx="598764" cy="676986"/>
          </a:xfrm>
          <a:prstGeom prst="rect">
            <a:avLst/>
          </a:prstGeom>
        </p:spPr>
      </p:pic>
      <p:sp>
        <p:nvSpPr>
          <p:cNvPr id="12" name="TextBox 11">
            <a:extLst>
              <a:ext uri="{FF2B5EF4-FFF2-40B4-BE49-F238E27FC236}">
                <a16:creationId xmlns:a16="http://schemas.microsoft.com/office/drawing/2014/main" id="{EED22C08-65E2-E058-CAB3-6A6A27CEB82F}"/>
              </a:ext>
            </a:extLst>
          </p:cNvPr>
          <p:cNvSpPr txBox="1"/>
          <p:nvPr/>
        </p:nvSpPr>
        <p:spPr>
          <a:xfrm>
            <a:off x="1085927" y="5142498"/>
            <a:ext cx="1670227" cy="682717"/>
          </a:xfrm>
          <a:prstGeom prst="rect">
            <a:avLst/>
          </a:prstGeom>
          <a:noFill/>
        </p:spPr>
        <p:txBody>
          <a:bodyPr wrap="square" rtlCol="0">
            <a:spAutoFit/>
          </a:bodyPr>
          <a:lstStyle/>
          <a:p>
            <a:pPr>
              <a:lnSpc>
                <a:spcPts val="1500"/>
              </a:lnSpc>
            </a:pPr>
            <a:r>
              <a:rPr lang="en-US" altLang="zh-CN" sz="1400" b="1" dirty="0">
                <a:solidFill>
                  <a:srgbClr val="7030A0"/>
                </a:solidFill>
                <a:latin typeface="Microsoft YaHei" panose="020B0503020204020204" pitchFamily="34" charset="-122"/>
                <a:ea typeface="Microsoft YaHei" panose="020B0503020204020204" pitchFamily="34" charset="-122"/>
                <a:cs typeface="Arial" panose="020B0604020202020204" pitchFamily="34" charset="0"/>
                <a:sym typeface="+mn-ea"/>
              </a:rPr>
              <a:t>1×</a:t>
            </a:r>
            <a:r>
              <a:rPr lang="zh-CN" altLang="en-US" sz="1400" b="1" dirty="0">
                <a:solidFill>
                  <a:srgbClr val="7030A0"/>
                </a:solidFill>
                <a:latin typeface="Microsoft YaHei" panose="020B0503020204020204" pitchFamily="34" charset="-122"/>
                <a:ea typeface="Microsoft YaHei" panose="020B0503020204020204" pitchFamily="34" charset="-122"/>
                <a:cs typeface="Arial" panose="020B0604020202020204" pitchFamily="34" charset="0"/>
                <a:sym typeface="+mn-ea"/>
              </a:rPr>
              <a:t> 高频子星</a:t>
            </a:r>
            <a:r>
              <a:rPr lang="en-US" altLang="zh-CN" sz="1400" b="1" dirty="0">
                <a:solidFill>
                  <a:srgbClr val="7030A0"/>
                </a:solidFill>
                <a:latin typeface="Microsoft YaHei" panose="020B0503020204020204" pitchFamily="34" charset="-122"/>
                <a:ea typeface="Microsoft YaHei" panose="020B0503020204020204" pitchFamily="34" charset="-122"/>
                <a:cs typeface="Arial" panose="020B0604020202020204" pitchFamily="34" charset="0"/>
                <a:sym typeface="+mn-ea"/>
              </a:rPr>
              <a:t>: 30-120 MHz </a:t>
            </a:r>
          </a:p>
          <a:p>
            <a:pPr>
              <a:lnSpc>
                <a:spcPts val="1500"/>
              </a:lnSpc>
            </a:pPr>
            <a:r>
              <a:rPr lang="zh-CN" altLang="en-US" sz="1400" b="1" dirty="0">
                <a:solidFill>
                  <a:srgbClr val="7030A0"/>
                </a:solidFill>
                <a:latin typeface="Microsoft YaHei" panose="020B0503020204020204" pitchFamily="34" charset="-122"/>
                <a:ea typeface="Microsoft YaHei" panose="020B0503020204020204" pitchFamily="34" charset="-122"/>
                <a:cs typeface="Arial" panose="020B0604020202020204" pitchFamily="34" charset="0"/>
                <a:sym typeface="+mn-ea"/>
              </a:rPr>
              <a:t>频谱测量</a:t>
            </a:r>
            <a:endParaRPr lang="en-US" altLang="zh-CN" sz="1400" b="1" dirty="0">
              <a:solidFill>
                <a:srgbClr val="7030A0"/>
              </a:solidFill>
              <a:latin typeface="Microsoft YaHei" panose="020B0503020204020204" pitchFamily="34" charset="-122"/>
              <a:ea typeface="Microsoft YaHei" panose="020B0503020204020204" pitchFamily="34" charset="-122"/>
              <a:cs typeface="Arial" panose="020B0604020202020204" pitchFamily="34" charset="0"/>
              <a:sym typeface="+mn-ea"/>
            </a:endParaRPr>
          </a:p>
        </p:txBody>
      </p:sp>
      <p:sp>
        <p:nvSpPr>
          <p:cNvPr id="13" name="TextBox 12">
            <a:extLst>
              <a:ext uri="{FF2B5EF4-FFF2-40B4-BE49-F238E27FC236}">
                <a16:creationId xmlns:a16="http://schemas.microsoft.com/office/drawing/2014/main" id="{4300EBB0-1208-4B56-82DF-93EF6FBE5381}"/>
              </a:ext>
            </a:extLst>
          </p:cNvPr>
          <p:cNvSpPr txBox="1"/>
          <p:nvPr/>
        </p:nvSpPr>
        <p:spPr>
          <a:xfrm>
            <a:off x="4021722" y="5142498"/>
            <a:ext cx="1906757" cy="682717"/>
          </a:xfrm>
          <a:prstGeom prst="rect">
            <a:avLst/>
          </a:prstGeom>
          <a:noFill/>
        </p:spPr>
        <p:txBody>
          <a:bodyPr wrap="square" rtlCol="0">
            <a:spAutoFit/>
          </a:bodyPr>
          <a:lstStyle/>
          <a:p>
            <a:pPr>
              <a:lnSpc>
                <a:spcPts val="1500"/>
              </a:lnSpc>
            </a:pPr>
            <a:r>
              <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8 × </a:t>
            </a:r>
            <a:r>
              <a:rPr lang="zh-CN" altLang="en-US"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低频子星</a:t>
            </a:r>
            <a:r>
              <a:rPr lang="en-US"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 0.1-30 MHz </a:t>
            </a:r>
          </a:p>
          <a:p>
            <a:pPr>
              <a:lnSpc>
                <a:spcPts val="1500"/>
              </a:lnSpc>
            </a:pPr>
            <a:r>
              <a:rPr lang="zh-CN" altLang="en-US"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rPr>
              <a:t>干涉测量</a:t>
            </a:r>
            <a:endParaRPr lang="x-none" altLang="zh-CN" sz="1400" b="1" dirty="0">
              <a:solidFill>
                <a:srgbClr val="7030A0"/>
              </a:solidFill>
              <a:latin typeface="Microsoft YaHei" panose="020B0503020204020204" pitchFamily="34" charset="-122"/>
              <a:ea typeface="Microsoft YaHei" panose="020B0503020204020204" pitchFamily="34" charset="-122"/>
              <a:cs typeface="Garamond" panose="02020404030301010803" charset="0"/>
              <a:sym typeface="+mn-ea"/>
            </a:endParaRPr>
          </a:p>
        </p:txBody>
      </p:sp>
      <p:pic>
        <p:nvPicPr>
          <p:cNvPr id="14" name="Picture 13">
            <a:extLst>
              <a:ext uri="{FF2B5EF4-FFF2-40B4-BE49-F238E27FC236}">
                <a16:creationId xmlns:a16="http://schemas.microsoft.com/office/drawing/2014/main" id="{242813D1-614E-B903-EEA9-55C512D7D42E}"/>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543143" y="4454218"/>
            <a:ext cx="688576" cy="649335"/>
          </a:xfrm>
          <a:prstGeom prst="rect">
            <a:avLst/>
          </a:prstGeom>
          <a:noFill/>
        </p:spPr>
      </p:pic>
      <p:pic>
        <p:nvPicPr>
          <p:cNvPr id="15" name="图片 10">
            <a:extLst>
              <a:ext uri="{FF2B5EF4-FFF2-40B4-BE49-F238E27FC236}">
                <a16:creationId xmlns:a16="http://schemas.microsoft.com/office/drawing/2014/main" id="{58EEDD10-49C9-181D-969D-E9559F5FE984}"/>
              </a:ext>
            </a:extLst>
          </p:cNvPr>
          <p:cNvPicPr>
            <a:picLocks noChangeAspect="1"/>
          </p:cNvPicPr>
          <p:nvPr/>
        </p:nvPicPr>
        <p:blipFill>
          <a:blip r:embed="rId7"/>
          <a:stretch>
            <a:fillRect/>
          </a:stretch>
        </p:blipFill>
        <p:spPr>
          <a:xfrm>
            <a:off x="7412542" y="2835652"/>
            <a:ext cx="3244912" cy="2603193"/>
          </a:xfrm>
          <a:prstGeom prst="rect">
            <a:avLst/>
          </a:prstGeom>
        </p:spPr>
      </p:pic>
      <p:sp>
        <p:nvSpPr>
          <p:cNvPr id="16" name="文本框 13">
            <a:extLst>
              <a:ext uri="{FF2B5EF4-FFF2-40B4-BE49-F238E27FC236}">
                <a16:creationId xmlns:a16="http://schemas.microsoft.com/office/drawing/2014/main" id="{83AC0293-538D-4DB1-A2AB-354CE115FC69}"/>
              </a:ext>
            </a:extLst>
          </p:cNvPr>
          <p:cNvSpPr txBox="1"/>
          <p:nvPr/>
        </p:nvSpPr>
        <p:spPr>
          <a:xfrm>
            <a:off x="7747583" y="5628722"/>
            <a:ext cx="3244911" cy="246221"/>
          </a:xfrm>
          <a:prstGeom prst="rect">
            <a:avLst/>
          </a:prstGeom>
          <a:noFill/>
        </p:spPr>
        <p:txBody>
          <a:bodyPr wrap="square">
            <a:spAutoFit/>
          </a:bodyPr>
          <a:lstStyle/>
          <a:p>
            <a:pPr defTabSz="342900" fontAlgn="auto">
              <a:spcBef>
                <a:spcPts val="0"/>
              </a:spcBef>
              <a:spcAft>
                <a:spcPts val="0"/>
              </a:spcAft>
            </a:pPr>
            <a:r>
              <a:rPr kumimoji="1" lang="zh-CN" altLang="en" sz="1000" b="1" dirty="0">
                <a:solidFill>
                  <a:srgbClr val="002060"/>
                </a:solidFill>
                <a:latin typeface="Microsoft YaHei" panose="020B0503020204020204" pitchFamily="34" charset="-122"/>
                <a:ea typeface="Microsoft YaHei" panose="020B0503020204020204" pitchFamily="34" charset="-122"/>
                <a:cs typeface="Microsoft YaHei" charset="0"/>
              </a:rPr>
              <a:t>龙江</a:t>
            </a:r>
            <a:r>
              <a:rPr kumimoji="1" lang="en-US" altLang="zh-CN" sz="1000" b="1" dirty="0">
                <a:solidFill>
                  <a:srgbClr val="002060"/>
                </a:solidFill>
                <a:latin typeface="Microsoft YaHei" panose="020B0503020204020204" pitchFamily="34" charset="-122"/>
                <a:ea typeface="Microsoft YaHei" panose="020B0503020204020204" pitchFamily="34" charset="-122"/>
                <a:cs typeface="Microsoft YaHei" charset="0"/>
              </a:rPr>
              <a:t>2</a:t>
            </a:r>
            <a:r>
              <a:rPr kumimoji="1" lang="zh-CN" altLang="en-US" sz="1000" b="1" dirty="0">
                <a:solidFill>
                  <a:srgbClr val="002060"/>
                </a:solidFill>
                <a:latin typeface="Microsoft YaHei" panose="020B0503020204020204" pitchFamily="34" charset="-122"/>
                <a:ea typeface="Microsoft YaHei" panose="020B0503020204020204" pitchFamily="34" charset="-122"/>
                <a:cs typeface="Microsoft YaHei" charset="0"/>
              </a:rPr>
              <a:t>号</a:t>
            </a:r>
            <a:r>
              <a:rPr kumimoji="1" lang="en-US" altLang="zh-CN" sz="1000" b="1" dirty="0">
                <a:solidFill>
                  <a:srgbClr val="002060"/>
                </a:solidFill>
                <a:latin typeface="Microsoft YaHei" panose="020B0503020204020204" pitchFamily="34" charset="-122"/>
                <a:ea typeface="Microsoft YaHei" panose="020B0503020204020204" pitchFamily="34" charset="-122"/>
                <a:cs typeface="Microsoft YaHei" charset="0"/>
              </a:rPr>
              <a:t>:</a:t>
            </a:r>
            <a:r>
              <a:rPr kumimoji="1" lang="en" altLang="zh-CN" sz="1000" b="1" dirty="0">
                <a:solidFill>
                  <a:srgbClr val="002060"/>
                </a:solidFill>
                <a:latin typeface="Microsoft YaHei" panose="020B0503020204020204" pitchFamily="34" charset="-122"/>
                <a:ea typeface="Microsoft YaHei" panose="020B0503020204020204" pitchFamily="34" charset="-122"/>
                <a:cs typeface="Microsoft YaHei" charset="0"/>
              </a:rPr>
              <a:t>   </a:t>
            </a:r>
            <a:r>
              <a:rPr kumimoji="1" lang="zh-CN" altLang="en" sz="1000" b="1" dirty="0">
                <a:solidFill>
                  <a:srgbClr val="002060"/>
                </a:solidFill>
                <a:latin typeface="Microsoft YaHei" panose="020B0503020204020204" pitchFamily="34" charset="-122"/>
                <a:ea typeface="Microsoft YaHei" panose="020B0503020204020204" pitchFamily="34" charset="-122"/>
                <a:cs typeface="Microsoft YaHei" charset="0"/>
              </a:rPr>
              <a:t>月球</a:t>
            </a:r>
            <a:r>
              <a:rPr kumimoji="1" lang="zh-CN" altLang="en-US" sz="1000" b="1" dirty="0">
                <a:solidFill>
                  <a:srgbClr val="002060"/>
                </a:solidFill>
                <a:latin typeface="Microsoft YaHei" panose="020B0503020204020204" pitchFamily="34" charset="-122"/>
                <a:ea typeface="Microsoft YaHei" panose="020B0503020204020204" pitchFamily="34" charset="-122"/>
                <a:cs typeface="Microsoft YaHei" charset="0"/>
              </a:rPr>
              <a:t>可有效遮挡来自地球的干扰</a:t>
            </a:r>
            <a:endParaRPr kumimoji="1" lang="en" altLang="zh-CN" sz="1000" b="1" dirty="0">
              <a:solidFill>
                <a:srgbClr val="002060"/>
              </a:solidFill>
              <a:latin typeface="Microsoft YaHei" panose="020B0503020204020204" pitchFamily="34" charset="-122"/>
              <a:ea typeface="Microsoft YaHei" panose="020B0503020204020204" pitchFamily="34" charset="-122"/>
              <a:cs typeface="Microsoft YaHei" charset="0"/>
            </a:endParaRPr>
          </a:p>
        </p:txBody>
      </p:sp>
      <p:cxnSp>
        <p:nvCxnSpPr>
          <p:cNvPr id="17" name="直线箭头连接符 15">
            <a:extLst>
              <a:ext uri="{FF2B5EF4-FFF2-40B4-BE49-F238E27FC236}">
                <a16:creationId xmlns:a16="http://schemas.microsoft.com/office/drawing/2014/main" id="{164EF218-05FB-D7A4-976A-9493B4B8B520}"/>
              </a:ext>
            </a:extLst>
          </p:cNvPr>
          <p:cNvCxnSpPr>
            <a:cxnSpLocks/>
          </p:cNvCxnSpPr>
          <p:nvPr/>
        </p:nvCxnSpPr>
        <p:spPr>
          <a:xfrm flipH="1">
            <a:off x="3983238" y="3065856"/>
            <a:ext cx="904193" cy="1544387"/>
          </a:xfrm>
          <a:prstGeom prst="straightConnector1">
            <a:avLst/>
          </a:prstGeom>
          <a:ln w="19050">
            <a:solidFill>
              <a:srgbClr val="FFC000"/>
            </a:solidFill>
            <a:tailEnd type="triangle"/>
          </a:ln>
        </p:spPr>
        <p:style>
          <a:lnRef idx="1">
            <a:schemeClr val="accent2"/>
          </a:lnRef>
          <a:fillRef idx="0">
            <a:schemeClr val="accent2"/>
          </a:fillRef>
          <a:effectRef idx="0">
            <a:schemeClr val="accent2"/>
          </a:effectRef>
          <a:fontRef idx="minor">
            <a:schemeClr val="tx1"/>
          </a:fontRef>
        </p:style>
      </p:cxnSp>
      <p:cxnSp>
        <p:nvCxnSpPr>
          <p:cNvPr id="18" name="直线箭头连接符 16">
            <a:extLst>
              <a:ext uri="{FF2B5EF4-FFF2-40B4-BE49-F238E27FC236}">
                <a16:creationId xmlns:a16="http://schemas.microsoft.com/office/drawing/2014/main" id="{DED99426-D4AC-DDC6-5D0D-D6289BD637CD}"/>
              </a:ext>
            </a:extLst>
          </p:cNvPr>
          <p:cNvCxnSpPr>
            <a:cxnSpLocks/>
            <a:endCxn id="11" idx="3"/>
          </p:cNvCxnSpPr>
          <p:nvPr/>
        </p:nvCxnSpPr>
        <p:spPr>
          <a:xfrm flipH="1">
            <a:off x="2428695" y="4014697"/>
            <a:ext cx="1467465" cy="739612"/>
          </a:xfrm>
          <a:prstGeom prst="straightConnector1">
            <a:avLst/>
          </a:prstGeom>
          <a:ln w="19050">
            <a:solidFill>
              <a:srgbClr val="FFC000"/>
            </a:solidFill>
            <a:tailEnd type="triangle"/>
          </a:ln>
        </p:spPr>
        <p:style>
          <a:lnRef idx="1">
            <a:schemeClr val="accent2"/>
          </a:lnRef>
          <a:fillRef idx="0">
            <a:schemeClr val="accent2"/>
          </a:fillRef>
          <a:effectRef idx="0">
            <a:schemeClr val="accent2"/>
          </a:effectRef>
          <a:fontRef idx="minor">
            <a:schemeClr val="tx1"/>
          </a:fontRef>
        </p:style>
      </p:cxnSp>
      <p:sp>
        <p:nvSpPr>
          <p:cNvPr id="22" name="TextBox 21">
            <a:extLst>
              <a:ext uri="{FF2B5EF4-FFF2-40B4-BE49-F238E27FC236}">
                <a16:creationId xmlns:a16="http://schemas.microsoft.com/office/drawing/2014/main" id="{B20C02DD-BA82-1C5E-58BE-57AC675C34E2}"/>
              </a:ext>
            </a:extLst>
          </p:cNvPr>
          <p:cNvSpPr txBox="1"/>
          <p:nvPr/>
        </p:nvSpPr>
        <p:spPr>
          <a:xfrm>
            <a:off x="583175" y="1151661"/>
            <a:ext cx="6107986" cy="369332"/>
          </a:xfrm>
          <a:prstGeom prst="rect">
            <a:avLst/>
          </a:prstGeom>
          <a:noFill/>
        </p:spPr>
        <p:txBody>
          <a:bodyPr wrap="square">
            <a:spAutoFit/>
          </a:bodyPr>
          <a:lstStyle/>
          <a:p>
            <a:pPr marL="342900" indent="-342900" algn="l">
              <a:lnSpc>
                <a:spcPct val="100000"/>
              </a:lnSpc>
              <a:buClr>
                <a:srgbClr val="002060"/>
              </a:buClr>
              <a:buSzTx/>
              <a:buFont typeface="Wingdings" panose="05000000000000000000" charset="0"/>
            </a:pPr>
            <a:r>
              <a:rPr lang="zh-CN" altLang="en-US" sz="1800" dirty="0">
                <a:solidFill>
                  <a:srgbClr val="00206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鸿蒙计划</a:t>
            </a:r>
            <a:r>
              <a:rPr lang="en-US" altLang="zh-CN" sz="1800" dirty="0">
                <a:solidFill>
                  <a:srgbClr val="00206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C0000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D</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iscovering</a:t>
            </a:r>
            <a:r>
              <a:rPr lang="zh-CN" altLang="en-US" sz="1800" dirty="0">
                <a:solidFill>
                  <a:schemeClr val="tx1"/>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C0000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S</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ky</a:t>
            </a:r>
            <a:r>
              <a:rPr lang="zh-CN" altLang="en-US"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at</a:t>
            </a:r>
            <a:r>
              <a:rPr lang="zh-CN" altLang="en-US"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the</a:t>
            </a:r>
            <a:r>
              <a:rPr lang="zh-CN" altLang="en-US"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C0000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L</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ongest</a:t>
            </a:r>
            <a:r>
              <a:rPr lang="zh-CN" altLang="en-US"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 </a:t>
            </a:r>
            <a:r>
              <a:rPr lang="en-US" altLang="zh-CN" sz="1800" dirty="0">
                <a:solidFill>
                  <a:srgbClr val="082A50"/>
                </a:solidFill>
                <a:latin typeface="Microsoft YaHei" panose="020B0503020204020204" pitchFamily="34" charset="-122"/>
                <a:ea typeface="Microsoft YaHei" panose="020B0503020204020204" pitchFamily="34" charset="-122"/>
                <a:cs typeface="Garamond" panose="02020404030301010803" charset="0"/>
                <a:sym typeface="Book Antiqua" panose="02040602050305030304" pitchFamily="18" charset="0"/>
              </a:rPr>
              <a:t>wavelength</a:t>
            </a:r>
          </a:p>
        </p:txBody>
      </p:sp>
      <p:cxnSp>
        <p:nvCxnSpPr>
          <p:cNvPr id="25" name="直线箭头连接符 15">
            <a:extLst>
              <a:ext uri="{FF2B5EF4-FFF2-40B4-BE49-F238E27FC236}">
                <a16:creationId xmlns:a16="http://schemas.microsoft.com/office/drawing/2014/main" id="{5FDDEDFF-1189-8D3A-4547-5D88DD3345EA}"/>
              </a:ext>
            </a:extLst>
          </p:cNvPr>
          <p:cNvCxnSpPr>
            <a:cxnSpLocks/>
          </p:cNvCxnSpPr>
          <p:nvPr/>
        </p:nvCxnSpPr>
        <p:spPr>
          <a:xfrm>
            <a:off x="4435334" y="3215811"/>
            <a:ext cx="344125" cy="1256804"/>
          </a:xfrm>
          <a:prstGeom prst="straightConnector1">
            <a:avLst/>
          </a:prstGeom>
          <a:ln w="19050">
            <a:solidFill>
              <a:srgbClr val="FFC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2553638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14081</TotalTime>
  <Words>4279</Words>
  <Application>Microsoft Macintosh PowerPoint</Application>
  <PresentationFormat>Widescreen</PresentationFormat>
  <Paragraphs>369</Paragraphs>
  <Slides>75</Slides>
  <Notes>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75</vt:i4>
      </vt:variant>
    </vt:vector>
  </HeadingPairs>
  <TitlesOfParts>
    <vt:vector size="90" baseType="lpstr">
      <vt:lpstr>等线</vt:lpstr>
      <vt:lpstr>等线 Light</vt:lpstr>
      <vt:lpstr>微软雅黑</vt:lpstr>
      <vt:lpstr>微软雅黑</vt:lpstr>
      <vt:lpstr>黑体</vt:lpstr>
      <vt:lpstr>System Font Regular</vt:lpstr>
      <vt:lpstr>Times</vt:lpstr>
      <vt:lpstr>方正小标宋简体</vt:lpstr>
      <vt:lpstr>Arial</vt:lpstr>
      <vt:lpstr>Cambria Math</vt:lpstr>
      <vt:lpstr>Helvetica</vt:lpstr>
      <vt:lpstr>Tahoma</vt:lpstr>
      <vt:lpstr>Wingdings</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黄 京一</dc:creator>
  <cp:lastModifiedBy>Microsoft Office User</cp:lastModifiedBy>
  <cp:revision>175</cp:revision>
  <dcterms:created xsi:type="dcterms:W3CDTF">2024-03-15T08:45:08Z</dcterms:created>
  <dcterms:modified xsi:type="dcterms:W3CDTF">2026-08-22T00:00:31Z</dcterms:modified>
</cp:coreProperties>
</file>